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36"/>
  </p:notesMasterIdLst>
  <p:handoutMasterIdLst>
    <p:handoutMasterId r:id="rId37"/>
  </p:handoutMasterIdLst>
  <p:sldIdLst>
    <p:sldId id="338" r:id="rId5"/>
    <p:sldId id="349" r:id="rId6"/>
    <p:sldId id="356" r:id="rId7"/>
    <p:sldId id="343" r:id="rId8"/>
    <p:sldId id="347" r:id="rId9"/>
    <p:sldId id="348" r:id="rId10"/>
    <p:sldId id="342" r:id="rId11"/>
    <p:sldId id="341" r:id="rId12"/>
    <p:sldId id="340" r:id="rId13"/>
    <p:sldId id="371" r:id="rId14"/>
    <p:sldId id="339" r:id="rId15"/>
    <p:sldId id="362" r:id="rId16"/>
    <p:sldId id="357" r:id="rId17"/>
    <p:sldId id="358" r:id="rId18"/>
    <p:sldId id="359" r:id="rId19"/>
    <p:sldId id="360" r:id="rId20"/>
    <p:sldId id="361" r:id="rId21"/>
    <p:sldId id="355" r:id="rId22"/>
    <p:sldId id="367" r:id="rId23"/>
    <p:sldId id="368" r:id="rId24"/>
    <p:sldId id="369" r:id="rId25"/>
    <p:sldId id="363" r:id="rId26"/>
    <p:sldId id="364" r:id="rId27"/>
    <p:sldId id="365" r:id="rId28"/>
    <p:sldId id="372" r:id="rId29"/>
    <p:sldId id="345" r:id="rId30"/>
    <p:sldId id="346" r:id="rId31"/>
    <p:sldId id="352" r:id="rId32"/>
    <p:sldId id="351" r:id="rId33"/>
    <p:sldId id="354" r:id="rId34"/>
    <p:sldId id="3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4590" autoAdjust="0"/>
  </p:normalViewPr>
  <p:slideViewPr>
    <p:cSldViewPr snapToGrid="0">
      <p:cViewPr varScale="1">
        <p:scale>
          <a:sx n="89" d="100"/>
          <a:sy n="89" d="100"/>
        </p:scale>
        <p:origin x="2988" y="84"/>
      </p:cViewPr>
      <p:guideLst/>
    </p:cSldViewPr>
  </p:slideViewPr>
  <p:notesTextViewPr>
    <p:cViewPr>
      <p:scale>
        <a:sx n="200" d="100"/>
        <a:sy n="200" d="100"/>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F695D-7563-4F08-B93C-65354C0B018E}" type="doc">
      <dgm:prSet loTypeId="urn:microsoft.com/office/officeart/2005/8/layout/gear1" loCatId="relationship" qsTypeId="urn:microsoft.com/office/officeart/2005/8/quickstyle/3d5" qsCatId="3D" csTypeId="urn:microsoft.com/office/officeart/2005/8/colors/accent1_2" csCatId="accent1" phldr="1"/>
      <dgm:spPr/>
    </dgm:pt>
    <dgm:pt modelId="{F04F0E27-6210-4B76-A326-D9D3A34F786A}">
      <dgm:prSet phldrT="[Text]" custT="1"/>
      <dgm:spPr/>
      <dgm:t>
        <a:bodyPr/>
        <a:lstStyle/>
        <a:p>
          <a:r>
            <a:rPr lang="en-US" sz="1600" dirty="0"/>
            <a:t>Reproduce</a:t>
          </a:r>
        </a:p>
      </dgm:t>
    </dgm:pt>
    <dgm:pt modelId="{4E98360B-8C1F-4EC2-B9F9-7544E842138C}" type="parTrans" cxnId="{2489B8F1-B616-422A-B282-C27922A5E211}">
      <dgm:prSet/>
      <dgm:spPr/>
      <dgm:t>
        <a:bodyPr/>
        <a:lstStyle/>
        <a:p>
          <a:endParaRPr lang="en-US"/>
        </a:p>
      </dgm:t>
    </dgm:pt>
    <dgm:pt modelId="{E987DF41-DEE6-40DE-8CC1-84CB0CDB2035}" type="sibTrans" cxnId="{2489B8F1-B616-422A-B282-C27922A5E211}">
      <dgm:prSet/>
      <dgm:spPr/>
      <dgm:t>
        <a:bodyPr/>
        <a:lstStyle/>
        <a:p>
          <a:endParaRPr lang="en-US"/>
        </a:p>
      </dgm:t>
    </dgm:pt>
    <dgm:pt modelId="{6D6F962A-2E87-4989-B571-1B3485EC405C}">
      <dgm:prSet phldrT="[Text]" custT="1"/>
      <dgm:spPr/>
      <dgm:t>
        <a:bodyPr/>
        <a:lstStyle/>
        <a:p>
          <a:r>
            <a:rPr lang="en-US" sz="1600" dirty="0"/>
            <a:t>Replicate</a:t>
          </a:r>
        </a:p>
      </dgm:t>
    </dgm:pt>
    <dgm:pt modelId="{7A506677-CDEE-44C8-B36F-2359A96745C1}" type="parTrans" cxnId="{35383705-652D-4C3F-BA34-0C7B3C199200}">
      <dgm:prSet/>
      <dgm:spPr/>
      <dgm:t>
        <a:bodyPr/>
        <a:lstStyle/>
        <a:p>
          <a:endParaRPr lang="en-US"/>
        </a:p>
      </dgm:t>
    </dgm:pt>
    <dgm:pt modelId="{E18DF61C-AEE7-4DEF-82E3-8238445D4F70}" type="sibTrans" cxnId="{35383705-652D-4C3F-BA34-0C7B3C199200}">
      <dgm:prSet/>
      <dgm:spPr/>
      <dgm:t>
        <a:bodyPr/>
        <a:lstStyle/>
        <a:p>
          <a:endParaRPr lang="en-US"/>
        </a:p>
      </dgm:t>
    </dgm:pt>
    <dgm:pt modelId="{5C05B57E-7AC4-4E35-A3BA-E51A1477E2F5}">
      <dgm:prSet phldrT="[Text]" custT="1"/>
      <dgm:spPr/>
      <dgm:t>
        <a:bodyPr/>
        <a:lstStyle/>
        <a:p>
          <a:r>
            <a:rPr lang="en-US" sz="2000" dirty="0"/>
            <a:t>Original Research</a:t>
          </a:r>
        </a:p>
      </dgm:t>
    </dgm:pt>
    <dgm:pt modelId="{48889AB3-B97D-46D0-A97B-7F6160DBA9CC}" type="parTrans" cxnId="{260917FC-1E90-4E08-A763-C5E4BB472F28}">
      <dgm:prSet/>
      <dgm:spPr/>
      <dgm:t>
        <a:bodyPr/>
        <a:lstStyle/>
        <a:p>
          <a:endParaRPr lang="en-US"/>
        </a:p>
      </dgm:t>
    </dgm:pt>
    <dgm:pt modelId="{371A1CD8-6C03-4F21-93B4-756F8D0ED903}" type="sibTrans" cxnId="{260917FC-1E90-4E08-A763-C5E4BB472F28}">
      <dgm:prSet/>
      <dgm:spPr/>
      <dgm:t>
        <a:bodyPr/>
        <a:lstStyle/>
        <a:p>
          <a:endParaRPr lang="en-US"/>
        </a:p>
      </dgm:t>
    </dgm:pt>
    <dgm:pt modelId="{EF49A2DC-14C8-4467-9E92-62355D7C8FBE}" type="pres">
      <dgm:prSet presAssocID="{458F695D-7563-4F08-B93C-65354C0B018E}" presName="composite" presStyleCnt="0">
        <dgm:presLayoutVars>
          <dgm:chMax val="3"/>
          <dgm:animLvl val="lvl"/>
          <dgm:resizeHandles val="exact"/>
        </dgm:presLayoutVars>
      </dgm:prSet>
      <dgm:spPr/>
    </dgm:pt>
    <dgm:pt modelId="{08167A30-0765-4D09-8F06-8286D40D36D8}" type="pres">
      <dgm:prSet presAssocID="{5C05B57E-7AC4-4E35-A3BA-E51A1477E2F5}" presName="gear1" presStyleLbl="node1" presStyleIdx="0" presStyleCnt="3">
        <dgm:presLayoutVars>
          <dgm:chMax val="1"/>
          <dgm:bulletEnabled val="1"/>
        </dgm:presLayoutVars>
      </dgm:prSet>
      <dgm:spPr/>
      <dgm:t>
        <a:bodyPr/>
        <a:lstStyle/>
        <a:p>
          <a:endParaRPr lang="en-US"/>
        </a:p>
      </dgm:t>
    </dgm:pt>
    <dgm:pt modelId="{87EE8D33-97FD-4B35-9768-EA6B7D59CFB2}" type="pres">
      <dgm:prSet presAssocID="{5C05B57E-7AC4-4E35-A3BA-E51A1477E2F5}" presName="gear1srcNode" presStyleLbl="node1" presStyleIdx="0" presStyleCnt="3"/>
      <dgm:spPr/>
      <dgm:t>
        <a:bodyPr/>
        <a:lstStyle/>
        <a:p>
          <a:endParaRPr lang="en-US"/>
        </a:p>
      </dgm:t>
    </dgm:pt>
    <dgm:pt modelId="{1BBF9816-EDF5-41E5-B2F6-BE14F9E3BF59}" type="pres">
      <dgm:prSet presAssocID="{5C05B57E-7AC4-4E35-A3BA-E51A1477E2F5}" presName="gear1dstNode" presStyleLbl="node1" presStyleIdx="0" presStyleCnt="3"/>
      <dgm:spPr/>
      <dgm:t>
        <a:bodyPr/>
        <a:lstStyle/>
        <a:p>
          <a:endParaRPr lang="en-US"/>
        </a:p>
      </dgm:t>
    </dgm:pt>
    <dgm:pt modelId="{9159EB1B-AD04-4522-BEDE-AA7BD83E0BF8}" type="pres">
      <dgm:prSet presAssocID="{F04F0E27-6210-4B76-A326-D9D3A34F786A}" presName="gear2" presStyleLbl="node1" presStyleIdx="1" presStyleCnt="3">
        <dgm:presLayoutVars>
          <dgm:chMax val="1"/>
          <dgm:bulletEnabled val="1"/>
        </dgm:presLayoutVars>
      </dgm:prSet>
      <dgm:spPr/>
      <dgm:t>
        <a:bodyPr/>
        <a:lstStyle/>
        <a:p>
          <a:endParaRPr lang="en-US"/>
        </a:p>
      </dgm:t>
    </dgm:pt>
    <dgm:pt modelId="{3FF41D55-7659-4056-8651-EE1D9DC7F46E}" type="pres">
      <dgm:prSet presAssocID="{F04F0E27-6210-4B76-A326-D9D3A34F786A}" presName="gear2srcNode" presStyleLbl="node1" presStyleIdx="1" presStyleCnt="3"/>
      <dgm:spPr/>
      <dgm:t>
        <a:bodyPr/>
        <a:lstStyle/>
        <a:p>
          <a:endParaRPr lang="en-US"/>
        </a:p>
      </dgm:t>
    </dgm:pt>
    <dgm:pt modelId="{CE8BDAA9-875E-4E49-9593-C723AC61D20C}" type="pres">
      <dgm:prSet presAssocID="{F04F0E27-6210-4B76-A326-D9D3A34F786A}" presName="gear2dstNode" presStyleLbl="node1" presStyleIdx="1" presStyleCnt="3"/>
      <dgm:spPr/>
      <dgm:t>
        <a:bodyPr/>
        <a:lstStyle/>
        <a:p>
          <a:endParaRPr lang="en-US"/>
        </a:p>
      </dgm:t>
    </dgm:pt>
    <dgm:pt modelId="{5235C00A-0158-49F7-8F58-2B20FEBACB4B}" type="pres">
      <dgm:prSet presAssocID="{6D6F962A-2E87-4989-B571-1B3485EC405C}" presName="gear3" presStyleLbl="node1" presStyleIdx="2" presStyleCnt="3"/>
      <dgm:spPr/>
      <dgm:t>
        <a:bodyPr/>
        <a:lstStyle/>
        <a:p>
          <a:endParaRPr lang="en-US"/>
        </a:p>
      </dgm:t>
    </dgm:pt>
    <dgm:pt modelId="{3DDC801A-AE0B-42D9-9C1A-95B5D6568818}" type="pres">
      <dgm:prSet presAssocID="{6D6F962A-2E87-4989-B571-1B3485EC405C}" presName="gear3tx" presStyleLbl="node1" presStyleIdx="2" presStyleCnt="3">
        <dgm:presLayoutVars>
          <dgm:chMax val="1"/>
          <dgm:bulletEnabled val="1"/>
        </dgm:presLayoutVars>
      </dgm:prSet>
      <dgm:spPr/>
      <dgm:t>
        <a:bodyPr/>
        <a:lstStyle/>
        <a:p>
          <a:endParaRPr lang="en-US"/>
        </a:p>
      </dgm:t>
    </dgm:pt>
    <dgm:pt modelId="{3AACB301-4D9C-495F-8348-06B1191DFBA5}" type="pres">
      <dgm:prSet presAssocID="{6D6F962A-2E87-4989-B571-1B3485EC405C}" presName="gear3srcNode" presStyleLbl="node1" presStyleIdx="2" presStyleCnt="3"/>
      <dgm:spPr/>
      <dgm:t>
        <a:bodyPr/>
        <a:lstStyle/>
        <a:p>
          <a:endParaRPr lang="en-US"/>
        </a:p>
      </dgm:t>
    </dgm:pt>
    <dgm:pt modelId="{F84427D2-8B0B-47BD-9014-7CD0F987761C}" type="pres">
      <dgm:prSet presAssocID="{6D6F962A-2E87-4989-B571-1B3485EC405C}" presName="gear3dstNode" presStyleLbl="node1" presStyleIdx="2" presStyleCnt="3"/>
      <dgm:spPr/>
      <dgm:t>
        <a:bodyPr/>
        <a:lstStyle/>
        <a:p>
          <a:endParaRPr lang="en-US"/>
        </a:p>
      </dgm:t>
    </dgm:pt>
    <dgm:pt modelId="{F86C56DD-17A8-41E3-B431-84AA4BCED586}" type="pres">
      <dgm:prSet presAssocID="{371A1CD8-6C03-4F21-93B4-756F8D0ED903}" presName="connector1" presStyleLbl="sibTrans2D1" presStyleIdx="0" presStyleCnt="3"/>
      <dgm:spPr/>
      <dgm:t>
        <a:bodyPr/>
        <a:lstStyle/>
        <a:p>
          <a:endParaRPr lang="en-US"/>
        </a:p>
      </dgm:t>
    </dgm:pt>
    <dgm:pt modelId="{FB80CE64-9C0D-42D9-B220-E1960355A7C0}" type="pres">
      <dgm:prSet presAssocID="{E987DF41-DEE6-40DE-8CC1-84CB0CDB2035}" presName="connector2" presStyleLbl="sibTrans2D1" presStyleIdx="1" presStyleCnt="3"/>
      <dgm:spPr/>
      <dgm:t>
        <a:bodyPr/>
        <a:lstStyle/>
        <a:p>
          <a:endParaRPr lang="en-US"/>
        </a:p>
      </dgm:t>
    </dgm:pt>
    <dgm:pt modelId="{E007C790-EE90-4B18-97E7-4485C743AA84}" type="pres">
      <dgm:prSet presAssocID="{E18DF61C-AEE7-4DEF-82E3-8238445D4F70}" presName="connector3" presStyleLbl="sibTrans2D1" presStyleIdx="2" presStyleCnt="3"/>
      <dgm:spPr/>
      <dgm:t>
        <a:bodyPr/>
        <a:lstStyle/>
        <a:p>
          <a:endParaRPr lang="en-US"/>
        </a:p>
      </dgm:t>
    </dgm:pt>
  </dgm:ptLst>
  <dgm:cxnLst>
    <dgm:cxn modelId="{1F7C4367-B2EA-4F39-897D-9EDB7B13D199}" type="presOf" srcId="{E987DF41-DEE6-40DE-8CC1-84CB0CDB2035}" destId="{FB80CE64-9C0D-42D9-B220-E1960355A7C0}" srcOrd="0" destOrd="0" presId="urn:microsoft.com/office/officeart/2005/8/layout/gear1"/>
    <dgm:cxn modelId="{FC354E46-44E8-4E50-9230-44ED00D54C5E}" type="presOf" srcId="{F04F0E27-6210-4B76-A326-D9D3A34F786A}" destId="{9159EB1B-AD04-4522-BEDE-AA7BD83E0BF8}" srcOrd="0" destOrd="0" presId="urn:microsoft.com/office/officeart/2005/8/layout/gear1"/>
    <dgm:cxn modelId="{69B15254-46A6-430C-B695-9069E36C7E6B}" type="presOf" srcId="{E18DF61C-AEE7-4DEF-82E3-8238445D4F70}" destId="{E007C790-EE90-4B18-97E7-4485C743AA84}" srcOrd="0" destOrd="0" presId="urn:microsoft.com/office/officeart/2005/8/layout/gear1"/>
    <dgm:cxn modelId="{2489B8F1-B616-422A-B282-C27922A5E211}" srcId="{458F695D-7563-4F08-B93C-65354C0B018E}" destId="{F04F0E27-6210-4B76-A326-D9D3A34F786A}" srcOrd="1" destOrd="0" parTransId="{4E98360B-8C1F-4EC2-B9F9-7544E842138C}" sibTransId="{E987DF41-DEE6-40DE-8CC1-84CB0CDB2035}"/>
    <dgm:cxn modelId="{5A9FFC7E-26FD-4890-B70F-B7507DBB6524}" type="presOf" srcId="{6D6F962A-2E87-4989-B571-1B3485EC405C}" destId="{5235C00A-0158-49F7-8F58-2B20FEBACB4B}" srcOrd="0" destOrd="0" presId="urn:microsoft.com/office/officeart/2005/8/layout/gear1"/>
    <dgm:cxn modelId="{831B0F80-E0EB-4138-BAAF-3FC086CB744B}" type="presOf" srcId="{371A1CD8-6C03-4F21-93B4-756F8D0ED903}" destId="{F86C56DD-17A8-41E3-B431-84AA4BCED586}" srcOrd="0" destOrd="0" presId="urn:microsoft.com/office/officeart/2005/8/layout/gear1"/>
    <dgm:cxn modelId="{AD668B46-16CF-4D0B-A5CA-5DA7A35EBD26}" type="presOf" srcId="{458F695D-7563-4F08-B93C-65354C0B018E}" destId="{EF49A2DC-14C8-4467-9E92-62355D7C8FBE}" srcOrd="0" destOrd="0" presId="urn:microsoft.com/office/officeart/2005/8/layout/gear1"/>
    <dgm:cxn modelId="{56163F68-E7B9-433E-95ED-AF4FD2E9419D}" type="presOf" srcId="{5C05B57E-7AC4-4E35-A3BA-E51A1477E2F5}" destId="{87EE8D33-97FD-4B35-9768-EA6B7D59CFB2}" srcOrd="1" destOrd="0" presId="urn:microsoft.com/office/officeart/2005/8/layout/gear1"/>
    <dgm:cxn modelId="{E6631D3F-5D4E-4B34-BF25-0D939DA96E97}" type="presOf" srcId="{6D6F962A-2E87-4989-B571-1B3485EC405C}" destId="{3DDC801A-AE0B-42D9-9C1A-95B5D6568818}" srcOrd="1" destOrd="0" presId="urn:microsoft.com/office/officeart/2005/8/layout/gear1"/>
    <dgm:cxn modelId="{260917FC-1E90-4E08-A763-C5E4BB472F28}" srcId="{458F695D-7563-4F08-B93C-65354C0B018E}" destId="{5C05B57E-7AC4-4E35-A3BA-E51A1477E2F5}" srcOrd="0" destOrd="0" parTransId="{48889AB3-B97D-46D0-A97B-7F6160DBA9CC}" sibTransId="{371A1CD8-6C03-4F21-93B4-756F8D0ED903}"/>
    <dgm:cxn modelId="{83DD08D2-4128-45EE-86E7-9CC79491D5CD}" type="presOf" srcId="{F04F0E27-6210-4B76-A326-D9D3A34F786A}" destId="{CE8BDAA9-875E-4E49-9593-C723AC61D20C}" srcOrd="2" destOrd="0" presId="urn:microsoft.com/office/officeart/2005/8/layout/gear1"/>
    <dgm:cxn modelId="{04C19798-A577-4F96-AC95-D4AF77C9F01D}" type="presOf" srcId="{6D6F962A-2E87-4989-B571-1B3485EC405C}" destId="{F84427D2-8B0B-47BD-9014-7CD0F987761C}" srcOrd="3" destOrd="0" presId="urn:microsoft.com/office/officeart/2005/8/layout/gear1"/>
    <dgm:cxn modelId="{645A8B69-6B5A-4FC7-81D3-3E0EB27BC899}" type="presOf" srcId="{6D6F962A-2E87-4989-B571-1B3485EC405C}" destId="{3AACB301-4D9C-495F-8348-06B1191DFBA5}" srcOrd="2" destOrd="0" presId="urn:microsoft.com/office/officeart/2005/8/layout/gear1"/>
    <dgm:cxn modelId="{6BDEAD08-A39E-4E0D-8019-ECA619C2DB79}" type="presOf" srcId="{5C05B57E-7AC4-4E35-A3BA-E51A1477E2F5}" destId="{08167A30-0765-4D09-8F06-8286D40D36D8}" srcOrd="0" destOrd="0" presId="urn:microsoft.com/office/officeart/2005/8/layout/gear1"/>
    <dgm:cxn modelId="{84248436-58A1-4204-90B9-E0DE972CD08E}" type="presOf" srcId="{F04F0E27-6210-4B76-A326-D9D3A34F786A}" destId="{3FF41D55-7659-4056-8651-EE1D9DC7F46E}" srcOrd="1" destOrd="0" presId="urn:microsoft.com/office/officeart/2005/8/layout/gear1"/>
    <dgm:cxn modelId="{35383705-652D-4C3F-BA34-0C7B3C199200}" srcId="{458F695D-7563-4F08-B93C-65354C0B018E}" destId="{6D6F962A-2E87-4989-B571-1B3485EC405C}" srcOrd="2" destOrd="0" parTransId="{7A506677-CDEE-44C8-B36F-2359A96745C1}" sibTransId="{E18DF61C-AEE7-4DEF-82E3-8238445D4F70}"/>
    <dgm:cxn modelId="{9C8D96A6-1976-4286-A3E0-9A4C1A687460}" type="presOf" srcId="{5C05B57E-7AC4-4E35-A3BA-E51A1477E2F5}" destId="{1BBF9816-EDF5-41E5-B2F6-BE14F9E3BF59}" srcOrd="2" destOrd="0" presId="urn:microsoft.com/office/officeart/2005/8/layout/gear1"/>
    <dgm:cxn modelId="{F6232C1C-B7E8-410C-9866-DF8C9B5B9ED5}" type="presParOf" srcId="{EF49A2DC-14C8-4467-9E92-62355D7C8FBE}" destId="{08167A30-0765-4D09-8F06-8286D40D36D8}" srcOrd="0" destOrd="0" presId="urn:microsoft.com/office/officeart/2005/8/layout/gear1"/>
    <dgm:cxn modelId="{619E4A94-258F-4249-967F-81618C073E47}" type="presParOf" srcId="{EF49A2DC-14C8-4467-9E92-62355D7C8FBE}" destId="{87EE8D33-97FD-4B35-9768-EA6B7D59CFB2}" srcOrd="1" destOrd="0" presId="urn:microsoft.com/office/officeart/2005/8/layout/gear1"/>
    <dgm:cxn modelId="{759CCA4F-0B78-4994-A8DD-4151E80928C6}" type="presParOf" srcId="{EF49A2DC-14C8-4467-9E92-62355D7C8FBE}" destId="{1BBF9816-EDF5-41E5-B2F6-BE14F9E3BF59}" srcOrd="2" destOrd="0" presId="urn:microsoft.com/office/officeart/2005/8/layout/gear1"/>
    <dgm:cxn modelId="{2E919ABC-9B24-4AA7-84AB-0048842B50C8}" type="presParOf" srcId="{EF49A2DC-14C8-4467-9E92-62355D7C8FBE}" destId="{9159EB1B-AD04-4522-BEDE-AA7BD83E0BF8}" srcOrd="3" destOrd="0" presId="urn:microsoft.com/office/officeart/2005/8/layout/gear1"/>
    <dgm:cxn modelId="{2A8AFA6D-2CD8-44FB-8B99-F7A2FDCB4EEF}" type="presParOf" srcId="{EF49A2DC-14C8-4467-9E92-62355D7C8FBE}" destId="{3FF41D55-7659-4056-8651-EE1D9DC7F46E}" srcOrd="4" destOrd="0" presId="urn:microsoft.com/office/officeart/2005/8/layout/gear1"/>
    <dgm:cxn modelId="{918CE1C5-E3E8-429A-BEE2-3292D48D53DF}" type="presParOf" srcId="{EF49A2DC-14C8-4467-9E92-62355D7C8FBE}" destId="{CE8BDAA9-875E-4E49-9593-C723AC61D20C}" srcOrd="5" destOrd="0" presId="urn:microsoft.com/office/officeart/2005/8/layout/gear1"/>
    <dgm:cxn modelId="{BE1D09AE-6FBF-4F35-8B40-C23731C04534}" type="presParOf" srcId="{EF49A2DC-14C8-4467-9E92-62355D7C8FBE}" destId="{5235C00A-0158-49F7-8F58-2B20FEBACB4B}" srcOrd="6" destOrd="0" presId="urn:microsoft.com/office/officeart/2005/8/layout/gear1"/>
    <dgm:cxn modelId="{4893BD19-976F-4B18-B563-4B6A0A94BF37}" type="presParOf" srcId="{EF49A2DC-14C8-4467-9E92-62355D7C8FBE}" destId="{3DDC801A-AE0B-42D9-9C1A-95B5D6568818}" srcOrd="7" destOrd="0" presId="urn:microsoft.com/office/officeart/2005/8/layout/gear1"/>
    <dgm:cxn modelId="{608281D0-BB2F-4FFE-9C52-4557C6E93FA5}" type="presParOf" srcId="{EF49A2DC-14C8-4467-9E92-62355D7C8FBE}" destId="{3AACB301-4D9C-495F-8348-06B1191DFBA5}" srcOrd="8" destOrd="0" presId="urn:microsoft.com/office/officeart/2005/8/layout/gear1"/>
    <dgm:cxn modelId="{DFE4B740-F6D7-4C29-802C-4FCC83D72009}" type="presParOf" srcId="{EF49A2DC-14C8-4467-9E92-62355D7C8FBE}" destId="{F84427D2-8B0B-47BD-9014-7CD0F987761C}" srcOrd="9" destOrd="0" presId="urn:microsoft.com/office/officeart/2005/8/layout/gear1"/>
    <dgm:cxn modelId="{6F6034F8-9E70-4AB5-B541-9075A9D0A48F}" type="presParOf" srcId="{EF49A2DC-14C8-4467-9E92-62355D7C8FBE}" destId="{F86C56DD-17A8-41E3-B431-84AA4BCED586}" srcOrd="10" destOrd="0" presId="urn:microsoft.com/office/officeart/2005/8/layout/gear1"/>
    <dgm:cxn modelId="{1DC4729F-6479-429C-BCEB-635885E34C83}" type="presParOf" srcId="{EF49A2DC-14C8-4467-9E92-62355D7C8FBE}" destId="{FB80CE64-9C0D-42D9-B220-E1960355A7C0}" srcOrd="11" destOrd="0" presId="urn:microsoft.com/office/officeart/2005/8/layout/gear1"/>
    <dgm:cxn modelId="{3E999A9D-914A-48B1-A15A-331C6253EA11}" type="presParOf" srcId="{EF49A2DC-14C8-4467-9E92-62355D7C8FBE}" destId="{E007C790-EE90-4B18-97E7-4485C743AA84}"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5">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5">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5">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5">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5">
        <dgm:presLayoutVars>
          <dgm:bulletEnabled val="1"/>
        </dgm:presLayoutVars>
      </dgm:prSet>
      <dgm:spPr/>
      <dgm:t>
        <a:bodyPr/>
        <a:lstStyle/>
        <a:p>
          <a:endParaRPr lang="en-US"/>
        </a:p>
      </dgm:t>
    </dgm:pt>
  </dgm:ptLst>
  <dgm:cxnLst>
    <dgm:cxn modelId="{04E987A4-BBFA-43C9-ABB7-E2C488399F5F}" type="presOf" srcId="{81C51EE0-93CE-4BBB-A15D-6A4D9924D07F}" destId="{DCD87C0A-7033-4648-B1D4-D99A1008BF46}"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BCFAB99-DA14-432E-9D92-CDC525D0AF9E}" type="presOf" srcId="{09B55B84-3D79-4357-9476-FC0BD84F1C2E}" destId="{FBD172DC-4E6B-475C-B5DB-BB0F9923D91C}" srcOrd="0" destOrd="0" presId="urn:microsoft.com/office/officeart/2005/8/layout/hChevron3"/>
    <dgm:cxn modelId="{E8D7808D-2782-4C33-8C63-A8205F4D2CDA}" srcId="{81C51EE0-93CE-4BBB-A15D-6A4D9924D07F}" destId="{09B55B84-3D79-4357-9476-FC0BD84F1C2E}" srcOrd="3" destOrd="0" parTransId="{F6400EAE-712F-4AB5-A5D6-FA5FACB49A46}" sibTransId="{9CDCEB63-F0E7-43C5-A641-24B651885C85}"/>
    <dgm:cxn modelId="{80A1B7E5-2AFF-4877-8D8A-3D8A0CFA9BB4}" type="presOf" srcId="{E5BD0061-F8DD-485F-977B-DDB7EB299674}" destId="{41D3ECBF-3A83-464D-B9A4-066F7E2976E7}" srcOrd="0" destOrd="0" presId="urn:microsoft.com/office/officeart/2005/8/layout/hChevron3"/>
    <dgm:cxn modelId="{83152C12-C97D-432A-91EF-72F2AA64646E}" type="presOf" srcId="{9FB091E0-B62B-47DF-98B8-8AAFA7203CF8}" destId="{4916F886-C27C-40C2-8C57-DF32E23AB29C}"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5">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5">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5">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5">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5">
        <dgm:presLayoutVars>
          <dgm:bulletEnabled val="1"/>
        </dgm:presLayoutVars>
      </dgm:prSet>
      <dgm:spPr/>
      <dgm:t>
        <a:bodyPr/>
        <a:lstStyle/>
        <a:p>
          <a:endParaRPr lang="en-US"/>
        </a:p>
      </dgm:t>
    </dgm:pt>
  </dgm:ptLst>
  <dgm:cxnLst>
    <dgm:cxn modelId="{04E987A4-BBFA-43C9-ABB7-E2C488399F5F}" type="presOf" srcId="{81C51EE0-93CE-4BBB-A15D-6A4D9924D07F}" destId="{DCD87C0A-7033-4648-B1D4-D99A1008BF46}"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BCFAB99-DA14-432E-9D92-CDC525D0AF9E}" type="presOf" srcId="{09B55B84-3D79-4357-9476-FC0BD84F1C2E}" destId="{FBD172DC-4E6B-475C-B5DB-BB0F9923D91C}" srcOrd="0" destOrd="0" presId="urn:microsoft.com/office/officeart/2005/8/layout/hChevron3"/>
    <dgm:cxn modelId="{E8D7808D-2782-4C33-8C63-A8205F4D2CDA}" srcId="{81C51EE0-93CE-4BBB-A15D-6A4D9924D07F}" destId="{09B55B84-3D79-4357-9476-FC0BD84F1C2E}" srcOrd="3" destOrd="0" parTransId="{F6400EAE-712F-4AB5-A5D6-FA5FACB49A46}" sibTransId="{9CDCEB63-F0E7-43C5-A641-24B651885C85}"/>
    <dgm:cxn modelId="{80A1B7E5-2AFF-4877-8D8A-3D8A0CFA9BB4}" type="presOf" srcId="{E5BD0061-F8DD-485F-977B-DDB7EB299674}" destId="{41D3ECBF-3A83-464D-B9A4-066F7E2976E7}" srcOrd="0" destOrd="0" presId="urn:microsoft.com/office/officeart/2005/8/layout/hChevron3"/>
    <dgm:cxn modelId="{83152C12-C97D-432A-91EF-72F2AA64646E}" type="presOf" srcId="{9FB091E0-B62B-47DF-98B8-8AAFA7203CF8}" destId="{4916F886-C27C-40C2-8C57-DF32E23AB29C}"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5">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5">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5">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5">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5">
        <dgm:presLayoutVars>
          <dgm:bulletEnabled val="1"/>
        </dgm:presLayoutVars>
      </dgm:prSet>
      <dgm:spPr/>
      <dgm:t>
        <a:bodyPr/>
        <a:lstStyle/>
        <a:p>
          <a:endParaRPr lang="en-US"/>
        </a:p>
      </dgm:t>
    </dgm:pt>
  </dgm:ptLst>
  <dgm:cxnLst>
    <dgm:cxn modelId="{04E987A4-BBFA-43C9-ABB7-E2C488399F5F}" type="presOf" srcId="{81C51EE0-93CE-4BBB-A15D-6A4D9924D07F}" destId="{DCD87C0A-7033-4648-B1D4-D99A1008BF46}"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BCFAB99-DA14-432E-9D92-CDC525D0AF9E}" type="presOf" srcId="{09B55B84-3D79-4357-9476-FC0BD84F1C2E}" destId="{FBD172DC-4E6B-475C-B5DB-BB0F9923D91C}" srcOrd="0" destOrd="0" presId="urn:microsoft.com/office/officeart/2005/8/layout/hChevron3"/>
    <dgm:cxn modelId="{E8D7808D-2782-4C33-8C63-A8205F4D2CDA}" srcId="{81C51EE0-93CE-4BBB-A15D-6A4D9924D07F}" destId="{09B55B84-3D79-4357-9476-FC0BD84F1C2E}" srcOrd="3" destOrd="0" parTransId="{F6400EAE-712F-4AB5-A5D6-FA5FACB49A46}" sibTransId="{9CDCEB63-F0E7-43C5-A641-24B651885C85}"/>
    <dgm:cxn modelId="{80A1B7E5-2AFF-4877-8D8A-3D8A0CFA9BB4}" type="presOf" srcId="{E5BD0061-F8DD-485F-977B-DDB7EB299674}" destId="{41D3ECBF-3A83-464D-B9A4-066F7E2976E7}" srcOrd="0" destOrd="0" presId="urn:microsoft.com/office/officeart/2005/8/layout/hChevron3"/>
    <dgm:cxn modelId="{83152C12-C97D-432A-91EF-72F2AA64646E}" type="presOf" srcId="{9FB091E0-B62B-47DF-98B8-8AAFA7203CF8}" destId="{4916F886-C27C-40C2-8C57-DF32E23AB29C}"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8BCFAB99-DA14-432E-9D92-CDC525D0AF9E}" type="presOf" srcId="{09B55B84-3D79-4357-9476-FC0BD84F1C2E}" destId="{FBD172DC-4E6B-475C-B5DB-BB0F9923D91C}"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E8D7808D-2782-4C33-8C63-A8205F4D2CDA}" srcId="{81C51EE0-93CE-4BBB-A15D-6A4D9924D07F}" destId="{09B55B84-3D79-4357-9476-FC0BD84F1C2E}" srcOrd="3" destOrd="0" parTransId="{F6400EAE-712F-4AB5-A5D6-FA5FACB49A46}" sibTransId="{9CDCEB63-F0E7-43C5-A641-24B651885C85}"/>
    <dgm:cxn modelId="{98997D32-3D23-4CB2-9FB8-0197B235A07F}" type="presOf" srcId="{DE79470A-F8CB-40E9-8E28-C5FB05A34C5F}" destId="{2A656773-7948-4786-AC23-B713A29FCBF9}" srcOrd="0" destOrd="0" presId="urn:microsoft.com/office/officeart/2005/8/layout/hChevron3"/>
    <dgm:cxn modelId="{BEEA088F-54BC-407F-869B-866A55EF2CA0}" srcId="{81C51EE0-93CE-4BBB-A15D-6A4D9924D07F}" destId="{23354023-B398-4DBA-B3F1-680370E780FC}" srcOrd="5" destOrd="0" parTransId="{25A43667-FE8A-4B72-9943-0957591357D7}" sibTransId="{75DE7555-DB5C-459E-99F2-9C60EC6B6C41}"/>
    <dgm:cxn modelId="{04E987A4-BBFA-43C9-ABB7-E2C488399F5F}" type="presOf" srcId="{81C51EE0-93CE-4BBB-A15D-6A4D9924D07F}" destId="{DCD87C0A-7033-4648-B1D4-D99A1008BF46}" srcOrd="0" destOrd="0" presId="urn:microsoft.com/office/officeart/2005/8/layout/hChevron3"/>
    <dgm:cxn modelId="{77C2BBBF-3DA4-498D-B215-8EBE82617AE7}" type="presOf" srcId="{9517EB3C-5B06-421C-927C-CC2BC575F3F5}" destId="{869B24AD-92D6-47D0-9AFA-2AAF5FAFA79F}"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50B3A6A7-6D14-48C2-9D08-E267B9EED4B1}" srcId="{81C51EE0-93CE-4BBB-A15D-6A4D9924D07F}" destId="{9517EB3C-5B06-421C-927C-CC2BC575F3F5}" srcOrd="4" destOrd="0" parTransId="{8E35D5F0-7649-4DFF-9E65-62B91C99157D}" sibTransId="{9DABDC50-E324-4A60-9E97-8D5F23A8413C}"/>
    <dgm:cxn modelId="{83152C12-C97D-432A-91EF-72F2AA64646E}" type="presOf" srcId="{9FB091E0-B62B-47DF-98B8-8AAFA7203CF8}" destId="{4916F886-C27C-40C2-8C57-DF32E23AB29C}" srcOrd="0" destOrd="0" presId="urn:microsoft.com/office/officeart/2005/8/layout/hChevron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8BCFAB99-DA14-432E-9D92-CDC525D0AF9E}" type="presOf" srcId="{09B55B84-3D79-4357-9476-FC0BD84F1C2E}" destId="{FBD172DC-4E6B-475C-B5DB-BB0F9923D91C}"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E8D7808D-2782-4C33-8C63-A8205F4D2CDA}" srcId="{81C51EE0-93CE-4BBB-A15D-6A4D9924D07F}" destId="{09B55B84-3D79-4357-9476-FC0BD84F1C2E}" srcOrd="3" destOrd="0" parTransId="{F6400EAE-712F-4AB5-A5D6-FA5FACB49A46}" sibTransId="{9CDCEB63-F0E7-43C5-A641-24B651885C85}"/>
    <dgm:cxn modelId="{98997D32-3D23-4CB2-9FB8-0197B235A07F}" type="presOf" srcId="{DE79470A-F8CB-40E9-8E28-C5FB05A34C5F}" destId="{2A656773-7948-4786-AC23-B713A29FCBF9}" srcOrd="0" destOrd="0" presId="urn:microsoft.com/office/officeart/2005/8/layout/hChevron3"/>
    <dgm:cxn modelId="{BEEA088F-54BC-407F-869B-866A55EF2CA0}" srcId="{81C51EE0-93CE-4BBB-A15D-6A4D9924D07F}" destId="{23354023-B398-4DBA-B3F1-680370E780FC}" srcOrd="5" destOrd="0" parTransId="{25A43667-FE8A-4B72-9943-0957591357D7}" sibTransId="{75DE7555-DB5C-459E-99F2-9C60EC6B6C41}"/>
    <dgm:cxn modelId="{04E987A4-BBFA-43C9-ABB7-E2C488399F5F}" type="presOf" srcId="{81C51EE0-93CE-4BBB-A15D-6A4D9924D07F}" destId="{DCD87C0A-7033-4648-B1D4-D99A1008BF46}" srcOrd="0" destOrd="0" presId="urn:microsoft.com/office/officeart/2005/8/layout/hChevron3"/>
    <dgm:cxn modelId="{77C2BBBF-3DA4-498D-B215-8EBE82617AE7}" type="presOf" srcId="{9517EB3C-5B06-421C-927C-CC2BC575F3F5}" destId="{869B24AD-92D6-47D0-9AFA-2AAF5FAFA79F}"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50B3A6A7-6D14-48C2-9D08-E267B9EED4B1}" srcId="{81C51EE0-93CE-4BBB-A15D-6A4D9924D07F}" destId="{9517EB3C-5B06-421C-927C-CC2BC575F3F5}" srcOrd="4" destOrd="0" parTransId="{8E35D5F0-7649-4DFF-9E65-62B91C99157D}" sibTransId="{9DABDC50-E324-4A60-9E97-8D5F23A8413C}"/>
    <dgm:cxn modelId="{83152C12-C97D-432A-91EF-72F2AA64646E}" type="presOf" srcId="{9FB091E0-B62B-47DF-98B8-8AAFA7203CF8}" destId="{4916F886-C27C-40C2-8C57-DF32E23AB29C}" srcOrd="0" destOrd="0" presId="urn:microsoft.com/office/officeart/2005/8/layout/hChevron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8BCFAB99-DA14-432E-9D92-CDC525D0AF9E}" type="presOf" srcId="{09B55B84-3D79-4357-9476-FC0BD84F1C2E}" destId="{FBD172DC-4E6B-475C-B5DB-BB0F9923D91C}"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E8D7808D-2782-4C33-8C63-A8205F4D2CDA}" srcId="{81C51EE0-93CE-4BBB-A15D-6A4D9924D07F}" destId="{09B55B84-3D79-4357-9476-FC0BD84F1C2E}" srcOrd="3" destOrd="0" parTransId="{F6400EAE-712F-4AB5-A5D6-FA5FACB49A46}" sibTransId="{9CDCEB63-F0E7-43C5-A641-24B651885C85}"/>
    <dgm:cxn modelId="{98997D32-3D23-4CB2-9FB8-0197B235A07F}" type="presOf" srcId="{DE79470A-F8CB-40E9-8E28-C5FB05A34C5F}" destId="{2A656773-7948-4786-AC23-B713A29FCBF9}" srcOrd="0" destOrd="0" presId="urn:microsoft.com/office/officeart/2005/8/layout/hChevron3"/>
    <dgm:cxn modelId="{BEEA088F-54BC-407F-869B-866A55EF2CA0}" srcId="{81C51EE0-93CE-4BBB-A15D-6A4D9924D07F}" destId="{23354023-B398-4DBA-B3F1-680370E780FC}" srcOrd="5" destOrd="0" parTransId="{25A43667-FE8A-4B72-9943-0957591357D7}" sibTransId="{75DE7555-DB5C-459E-99F2-9C60EC6B6C41}"/>
    <dgm:cxn modelId="{04E987A4-BBFA-43C9-ABB7-E2C488399F5F}" type="presOf" srcId="{81C51EE0-93CE-4BBB-A15D-6A4D9924D07F}" destId="{DCD87C0A-7033-4648-B1D4-D99A1008BF46}" srcOrd="0" destOrd="0" presId="urn:microsoft.com/office/officeart/2005/8/layout/hChevron3"/>
    <dgm:cxn modelId="{77C2BBBF-3DA4-498D-B215-8EBE82617AE7}" type="presOf" srcId="{9517EB3C-5B06-421C-927C-CC2BC575F3F5}" destId="{869B24AD-92D6-47D0-9AFA-2AAF5FAFA79F}"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50B3A6A7-6D14-48C2-9D08-E267B9EED4B1}" srcId="{81C51EE0-93CE-4BBB-A15D-6A4D9924D07F}" destId="{9517EB3C-5B06-421C-927C-CC2BC575F3F5}" srcOrd="4" destOrd="0" parTransId="{8E35D5F0-7649-4DFF-9E65-62B91C99157D}" sibTransId="{9DABDC50-E324-4A60-9E97-8D5F23A8413C}"/>
    <dgm:cxn modelId="{83152C12-C97D-432A-91EF-72F2AA64646E}" type="presOf" srcId="{9FB091E0-B62B-47DF-98B8-8AAFA7203CF8}" destId="{4916F886-C27C-40C2-8C57-DF32E23AB29C}" srcOrd="0" destOrd="0" presId="urn:microsoft.com/office/officeart/2005/8/layout/hChevron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8BCFAB99-DA14-432E-9D92-CDC525D0AF9E}" type="presOf" srcId="{09B55B84-3D79-4357-9476-FC0BD84F1C2E}" destId="{FBD172DC-4E6B-475C-B5DB-BB0F9923D91C}"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E8D7808D-2782-4C33-8C63-A8205F4D2CDA}" srcId="{81C51EE0-93CE-4BBB-A15D-6A4D9924D07F}" destId="{09B55B84-3D79-4357-9476-FC0BD84F1C2E}" srcOrd="3" destOrd="0" parTransId="{F6400EAE-712F-4AB5-A5D6-FA5FACB49A46}" sibTransId="{9CDCEB63-F0E7-43C5-A641-24B651885C85}"/>
    <dgm:cxn modelId="{98997D32-3D23-4CB2-9FB8-0197B235A07F}" type="presOf" srcId="{DE79470A-F8CB-40E9-8E28-C5FB05A34C5F}" destId="{2A656773-7948-4786-AC23-B713A29FCBF9}" srcOrd="0" destOrd="0" presId="urn:microsoft.com/office/officeart/2005/8/layout/hChevron3"/>
    <dgm:cxn modelId="{BEEA088F-54BC-407F-869B-866A55EF2CA0}" srcId="{81C51EE0-93CE-4BBB-A15D-6A4D9924D07F}" destId="{23354023-B398-4DBA-B3F1-680370E780FC}" srcOrd="5" destOrd="0" parTransId="{25A43667-FE8A-4B72-9943-0957591357D7}" sibTransId="{75DE7555-DB5C-459E-99F2-9C60EC6B6C41}"/>
    <dgm:cxn modelId="{04E987A4-BBFA-43C9-ABB7-E2C488399F5F}" type="presOf" srcId="{81C51EE0-93CE-4BBB-A15D-6A4D9924D07F}" destId="{DCD87C0A-7033-4648-B1D4-D99A1008BF46}" srcOrd="0" destOrd="0" presId="urn:microsoft.com/office/officeart/2005/8/layout/hChevron3"/>
    <dgm:cxn modelId="{77C2BBBF-3DA4-498D-B215-8EBE82617AE7}" type="presOf" srcId="{9517EB3C-5B06-421C-927C-CC2BC575F3F5}" destId="{869B24AD-92D6-47D0-9AFA-2AAF5FAFA79F}"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50B3A6A7-6D14-48C2-9D08-E267B9EED4B1}" srcId="{81C51EE0-93CE-4BBB-A15D-6A4D9924D07F}" destId="{9517EB3C-5B06-421C-927C-CC2BC575F3F5}" srcOrd="4" destOrd="0" parTransId="{8E35D5F0-7649-4DFF-9E65-62B91C99157D}" sibTransId="{9DABDC50-E324-4A60-9E97-8D5F23A8413C}"/>
    <dgm:cxn modelId="{83152C12-C97D-432A-91EF-72F2AA64646E}" type="presOf" srcId="{9FB091E0-B62B-47DF-98B8-8AAFA7203CF8}" destId="{4916F886-C27C-40C2-8C57-DF32E23AB29C}" srcOrd="0" destOrd="0" presId="urn:microsoft.com/office/officeart/2005/8/layout/hChevron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8BCFAB99-DA14-432E-9D92-CDC525D0AF9E}" type="presOf" srcId="{09B55B84-3D79-4357-9476-FC0BD84F1C2E}" destId="{FBD172DC-4E6B-475C-B5DB-BB0F9923D91C}"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E8D7808D-2782-4C33-8C63-A8205F4D2CDA}" srcId="{81C51EE0-93CE-4BBB-A15D-6A4D9924D07F}" destId="{09B55B84-3D79-4357-9476-FC0BD84F1C2E}" srcOrd="3" destOrd="0" parTransId="{F6400EAE-712F-4AB5-A5D6-FA5FACB49A46}" sibTransId="{9CDCEB63-F0E7-43C5-A641-24B651885C85}"/>
    <dgm:cxn modelId="{98997D32-3D23-4CB2-9FB8-0197B235A07F}" type="presOf" srcId="{DE79470A-F8CB-40E9-8E28-C5FB05A34C5F}" destId="{2A656773-7948-4786-AC23-B713A29FCBF9}" srcOrd="0" destOrd="0" presId="urn:microsoft.com/office/officeart/2005/8/layout/hChevron3"/>
    <dgm:cxn modelId="{BEEA088F-54BC-407F-869B-866A55EF2CA0}" srcId="{81C51EE0-93CE-4BBB-A15D-6A4D9924D07F}" destId="{23354023-B398-4DBA-B3F1-680370E780FC}" srcOrd="5" destOrd="0" parTransId="{25A43667-FE8A-4B72-9943-0957591357D7}" sibTransId="{75DE7555-DB5C-459E-99F2-9C60EC6B6C41}"/>
    <dgm:cxn modelId="{04E987A4-BBFA-43C9-ABB7-E2C488399F5F}" type="presOf" srcId="{81C51EE0-93CE-4BBB-A15D-6A4D9924D07F}" destId="{DCD87C0A-7033-4648-B1D4-D99A1008BF46}" srcOrd="0" destOrd="0" presId="urn:microsoft.com/office/officeart/2005/8/layout/hChevron3"/>
    <dgm:cxn modelId="{77C2BBBF-3DA4-498D-B215-8EBE82617AE7}" type="presOf" srcId="{9517EB3C-5B06-421C-927C-CC2BC575F3F5}" destId="{869B24AD-92D6-47D0-9AFA-2AAF5FAFA79F}"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50B3A6A7-6D14-48C2-9D08-E267B9EED4B1}" srcId="{81C51EE0-93CE-4BBB-A15D-6A4D9924D07F}" destId="{9517EB3C-5B06-421C-927C-CC2BC575F3F5}" srcOrd="4" destOrd="0" parTransId="{8E35D5F0-7649-4DFF-9E65-62B91C99157D}" sibTransId="{9DABDC50-E324-4A60-9E97-8D5F23A8413C}"/>
    <dgm:cxn modelId="{83152C12-C97D-432A-91EF-72F2AA64646E}" type="presOf" srcId="{9FB091E0-B62B-47DF-98B8-8AAFA7203CF8}" destId="{4916F886-C27C-40C2-8C57-DF32E23AB29C}" srcOrd="0" destOrd="0" presId="urn:microsoft.com/office/officeart/2005/8/layout/hChevron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8BCFAB99-DA14-432E-9D92-CDC525D0AF9E}" type="presOf" srcId="{09B55B84-3D79-4357-9476-FC0BD84F1C2E}" destId="{FBD172DC-4E6B-475C-B5DB-BB0F9923D91C}"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E8D7808D-2782-4C33-8C63-A8205F4D2CDA}" srcId="{81C51EE0-93CE-4BBB-A15D-6A4D9924D07F}" destId="{09B55B84-3D79-4357-9476-FC0BD84F1C2E}" srcOrd="3" destOrd="0" parTransId="{F6400EAE-712F-4AB5-A5D6-FA5FACB49A46}" sibTransId="{9CDCEB63-F0E7-43C5-A641-24B651885C85}"/>
    <dgm:cxn modelId="{98997D32-3D23-4CB2-9FB8-0197B235A07F}" type="presOf" srcId="{DE79470A-F8CB-40E9-8E28-C5FB05A34C5F}" destId="{2A656773-7948-4786-AC23-B713A29FCBF9}" srcOrd="0" destOrd="0" presId="urn:microsoft.com/office/officeart/2005/8/layout/hChevron3"/>
    <dgm:cxn modelId="{BEEA088F-54BC-407F-869B-866A55EF2CA0}" srcId="{81C51EE0-93CE-4BBB-A15D-6A4D9924D07F}" destId="{23354023-B398-4DBA-B3F1-680370E780FC}" srcOrd="5" destOrd="0" parTransId="{25A43667-FE8A-4B72-9943-0957591357D7}" sibTransId="{75DE7555-DB5C-459E-99F2-9C60EC6B6C41}"/>
    <dgm:cxn modelId="{04E987A4-BBFA-43C9-ABB7-E2C488399F5F}" type="presOf" srcId="{81C51EE0-93CE-4BBB-A15D-6A4D9924D07F}" destId="{DCD87C0A-7033-4648-B1D4-D99A1008BF46}" srcOrd="0" destOrd="0" presId="urn:microsoft.com/office/officeart/2005/8/layout/hChevron3"/>
    <dgm:cxn modelId="{77C2BBBF-3DA4-498D-B215-8EBE82617AE7}" type="presOf" srcId="{9517EB3C-5B06-421C-927C-CC2BC575F3F5}" destId="{869B24AD-92D6-47D0-9AFA-2AAF5FAFA79F}"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50B3A6A7-6D14-48C2-9D08-E267B9EED4B1}" srcId="{81C51EE0-93CE-4BBB-A15D-6A4D9924D07F}" destId="{9517EB3C-5B06-421C-927C-CC2BC575F3F5}" srcOrd="4" destOrd="0" parTransId="{8E35D5F0-7649-4DFF-9E65-62B91C99157D}" sibTransId="{9DABDC50-E324-4A60-9E97-8D5F23A8413C}"/>
    <dgm:cxn modelId="{83152C12-C97D-432A-91EF-72F2AA64646E}" type="presOf" srcId="{9FB091E0-B62B-47DF-98B8-8AAFA7203CF8}" destId="{4916F886-C27C-40C2-8C57-DF32E23AB29C}" srcOrd="0" destOrd="0" presId="urn:microsoft.com/office/officeart/2005/8/layout/hChevron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8BCFAB99-DA14-432E-9D92-CDC525D0AF9E}" type="presOf" srcId="{09B55B84-3D79-4357-9476-FC0BD84F1C2E}" destId="{FBD172DC-4E6B-475C-B5DB-BB0F9923D91C}"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E8D7808D-2782-4C33-8C63-A8205F4D2CDA}" srcId="{81C51EE0-93CE-4BBB-A15D-6A4D9924D07F}" destId="{09B55B84-3D79-4357-9476-FC0BD84F1C2E}" srcOrd="3" destOrd="0" parTransId="{F6400EAE-712F-4AB5-A5D6-FA5FACB49A46}" sibTransId="{9CDCEB63-F0E7-43C5-A641-24B651885C85}"/>
    <dgm:cxn modelId="{98997D32-3D23-4CB2-9FB8-0197B235A07F}" type="presOf" srcId="{DE79470A-F8CB-40E9-8E28-C5FB05A34C5F}" destId="{2A656773-7948-4786-AC23-B713A29FCBF9}" srcOrd="0" destOrd="0" presId="urn:microsoft.com/office/officeart/2005/8/layout/hChevron3"/>
    <dgm:cxn modelId="{BEEA088F-54BC-407F-869B-866A55EF2CA0}" srcId="{81C51EE0-93CE-4BBB-A15D-6A4D9924D07F}" destId="{23354023-B398-4DBA-B3F1-680370E780FC}" srcOrd="5" destOrd="0" parTransId="{25A43667-FE8A-4B72-9943-0957591357D7}" sibTransId="{75DE7555-DB5C-459E-99F2-9C60EC6B6C41}"/>
    <dgm:cxn modelId="{04E987A4-BBFA-43C9-ABB7-E2C488399F5F}" type="presOf" srcId="{81C51EE0-93CE-4BBB-A15D-6A4D9924D07F}" destId="{DCD87C0A-7033-4648-B1D4-D99A1008BF46}" srcOrd="0" destOrd="0" presId="urn:microsoft.com/office/officeart/2005/8/layout/hChevron3"/>
    <dgm:cxn modelId="{77C2BBBF-3DA4-498D-B215-8EBE82617AE7}" type="presOf" srcId="{9517EB3C-5B06-421C-927C-CC2BC575F3F5}" destId="{869B24AD-92D6-47D0-9AFA-2AAF5FAFA79F}"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50B3A6A7-6D14-48C2-9D08-E267B9EED4B1}" srcId="{81C51EE0-93CE-4BBB-A15D-6A4D9924D07F}" destId="{9517EB3C-5B06-421C-927C-CC2BC575F3F5}" srcOrd="4" destOrd="0" parTransId="{8E35D5F0-7649-4DFF-9E65-62B91C99157D}" sibTransId="{9DABDC50-E324-4A60-9E97-8D5F23A8413C}"/>
    <dgm:cxn modelId="{83152C12-C97D-432A-91EF-72F2AA64646E}" type="presOf" srcId="{9FB091E0-B62B-47DF-98B8-8AAFA7203CF8}" destId="{4916F886-C27C-40C2-8C57-DF32E23AB29C}" srcOrd="0" destOrd="0" presId="urn:microsoft.com/office/officeart/2005/8/layout/hChevron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5">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5">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5">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5">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5">
        <dgm:presLayoutVars>
          <dgm:bulletEnabled val="1"/>
        </dgm:presLayoutVars>
      </dgm:prSet>
      <dgm:spPr/>
      <dgm:t>
        <a:bodyPr/>
        <a:lstStyle/>
        <a:p>
          <a:endParaRPr lang="en-US"/>
        </a:p>
      </dgm:t>
    </dgm:pt>
  </dgm:ptLst>
  <dgm:cxnLst>
    <dgm:cxn modelId="{8BCFAB99-DA14-432E-9D92-CDC525D0AF9E}" type="presOf" srcId="{09B55B84-3D79-4357-9476-FC0BD84F1C2E}" destId="{FBD172DC-4E6B-475C-B5DB-BB0F9923D91C}"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E8D7808D-2782-4C33-8C63-A8205F4D2CDA}" srcId="{81C51EE0-93CE-4BBB-A15D-6A4D9924D07F}" destId="{09B55B84-3D79-4357-9476-FC0BD84F1C2E}" srcOrd="3" destOrd="0" parTransId="{F6400EAE-712F-4AB5-A5D6-FA5FACB49A46}" sibTransId="{9CDCEB63-F0E7-43C5-A641-24B651885C85}"/>
    <dgm:cxn modelId="{98997D32-3D23-4CB2-9FB8-0197B235A07F}" type="presOf" srcId="{DE79470A-F8CB-40E9-8E28-C5FB05A34C5F}" destId="{2A656773-7948-4786-AC23-B713A29FCBF9}" srcOrd="0" destOrd="0" presId="urn:microsoft.com/office/officeart/2005/8/layout/hChevron3"/>
    <dgm:cxn modelId="{04E987A4-BBFA-43C9-ABB7-E2C488399F5F}" type="presOf" srcId="{81C51EE0-93CE-4BBB-A15D-6A4D9924D07F}" destId="{DCD87C0A-7033-4648-B1D4-D99A1008BF46}" srcOrd="0" destOrd="0" presId="urn:microsoft.com/office/officeart/2005/8/layout/hChevron3"/>
    <dgm:cxn modelId="{77C2BBBF-3DA4-498D-B215-8EBE82617AE7}" type="presOf" srcId="{9517EB3C-5B06-421C-927C-CC2BC575F3F5}" destId="{869B24AD-92D6-47D0-9AFA-2AAF5FAFA79F}"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CEF88A17-30C0-455F-BDC0-91578AA10499}" srcId="{81C51EE0-93CE-4BBB-A15D-6A4D9924D07F}" destId="{9FB091E0-B62B-47DF-98B8-8AAFA7203CF8}" srcOrd="0" destOrd="0" parTransId="{47C4B0FF-8FC8-467A-8622-FF9B1B86C935}" sibTransId="{0D69F368-4417-4D45-8F17-6851099647E0}"/>
    <dgm:cxn modelId="{50B3A6A7-6D14-48C2-9D08-E267B9EED4B1}" srcId="{81C51EE0-93CE-4BBB-A15D-6A4D9924D07F}" destId="{9517EB3C-5B06-421C-927C-CC2BC575F3F5}" srcOrd="4" destOrd="0" parTransId="{8E35D5F0-7649-4DFF-9E65-62B91C99157D}" sibTransId="{9DABDC50-E324-4A60-9E97-8D5F23A8413C}"/>
    <dgm:cxn modelId="{83152C12-C97D-432A-91EF-72F2AA64646E}" type="presOf" srcId="{9FB091E0-B62B-47DF-98B8-8AAFA7203CF8}" destId="{4916F886-C27C-40C2-8C57-DF32E23AB29C}" srcOrd="0" destOrd="0" presId="urn:microsoft.com/office/officeart/2005/8/layout/hChevron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67A30-0765-4D09-8F06-8286D40D36D8}">
      <dsp:nvSpPr>
        <dsp:cNvPr id="0" name=""/>
        <dsp:cNvSpPr/>
      </dsp:nvSpPr>
      <dsp:spPr>
        <a:xfrm>
          <a:off x="2588519" y="2150106"/>
          <a:ext cx="2627907" cy="2627907"/>
        </a:xfrm>
        <a:prstGeom prst="gear9">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Original Research</a:t>
          </a:r>
        </a:p>
      </dsp:txBody>
      <dsp:txXfrm>
        <a:off x="3116845" y="2765681"/>
        <a:ext cx="1571255" cy="1350798"/>
      </dsp:txXfrm>
    </dsp:sp>
    <dsp:sp modelId="{9159EB1B-AD04-4522-BEDE-AA7BD83E0BF8}">
      <dsp:nvSpPr>
        <dsp:cNvPr id="0" name=""/>
        <dsp:cNvSpPr/>
      </dsp:nvSpPr>
      <dsp:spPr>
        <a:xfrm>
          <a:off x="1059555" y="1528964"/>
          <a:ext cx="1911205" cy="1911205"/>
        </a:xfrm>
        <a:prstGeom prst="gear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Reproduce</a:t>
          </a:r>
        </a:p>
      </dsp:txBody>
      <dsp:txXfrm>
        <a:off x="1540707" y="2013024"/>
        <a:ext cx="948901" cy="943085"/>
      </dsp:txXfrm>
    </dsp:sp>
    <dsp:sp modelId="{5235C00A-0158-49F7-8F58-2B20FEBACB4B}">
      <dsp:nvSpPr>
        <dsp:cNvPr id="0" name=""/>
        <dsp:cNvSpPr/>
      </dsp:nvSpPr>
      <dsp:spPr>
        <a:xfrm rot="20700000">
          <a:off x="2130025" y="210427"/>
          <a:ext cx="1872591" cy="1872591"/>
        </a:xfrm>
        <a:prstGeom prst="gear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Replicate</a:t>
          </a:r>
        </a:p>
      </dsp:txBody>
      <dsp:txXfrm rot="-20700000">
        <a:off x="2540739" y="621141"/>
        <a:ext cx="1051163" cy="1051163"/>
      </dsp:txXfrm>
    </dsp:sp>
    <dsp:sp modelId="{F86C56DD-17A8-41E3-B431-84AA4BCED586}">
      <dsp:nvSpPr>
        <dsp:cNvPr id="0" name=""/>
        <dsp:cNvSpPr/>
      </dsp:nvSpPr>
      <dsp:spPr>
        <a:xfrm>
          <a:off x="2392909" y="1749876"/>
          <a:ext cx="3363721" cy="3363721"/>
        </a:xfrm>
        <a:prstGeom prst="circularArrow">
          <a:avLst>
            <a:gd name="adj1" fmla="val 4687"/>
            <a:gd name="adj2" fmla="val 299029"/>
            <a:gd name="adj3" fmla="val 2528539"/>
            <a:gd name="adj4" fmla="val 15834876"/>
            <a:gd name="adj5" fmla="val 5469"/>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B80CE64-9C0D-42D9-B220-E1960355A7C0}">
      <dsp:nvSpPr>
        <dsp:cNvPr id="0" name=""/>
        <dsp:cNvSpPr/>
      </dsp:nvSpPr>
      <dsp:spPr>
        <a:xfrm>
          <a:off x="721084" y="1103581"/>
          <a:ext cx="2443954" cy="244395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007C790-EE90-4B18-97E7-4485C743AA84}">
      <dsp:nvSpPr>
        <dsp:cNvPr id="0" name=""/>
        <dsp:cNvSpPr/>
      </dsp:nvSpPr>
      <dsp:spPr>
        <a:xfrm>
          <a:off x="1696875" y="-202245"/>
          <a:ext cx="2635074" cy="263507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0"/>
          <a:ext cx="2625457" cy="609372"/>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900" kern="1200" dirty="0"/>
            <a:t>Provocation</a:t>
          </a:r>
        </a:p>
      </dsp:txBody>
      <dsp:txXfrm>
        <a:off x="1346" y="0"/>
        <a:ext cx="2473114" cy="609372"/>
      </dsp:txXfrm>
    </dsp:sp>
    <dsp:sp modelId="{41D3ECBF-3A83-464D-B9A4-066F7E2976E7}">
      <dsp:nvSpPr>
        <dsp:cNvPr id="0" name=""/>
        <dsp:cNvSpPr/>
      </dsp:nvSpPr>
      <dsp:spPr>
        <a:xfrm>
          <a:off x="2101712"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Ideation</a:t>
          </a:r>
        </a:p>
      </dsp:txBody>
      <dsp:txXfrm>
        <a:off x="2406398" y="0"/>
        <a:ext cx="2016085" cy="609372"/>
      </dsp:txXfrm>
    </dsp:sp>
    <dsp:sp modelId="{2A656773-7948-4786-AC23-B713A29FCBF9}">
      <dsp:nvSpPr>
        <dsp:cNvPr id="0" name=""/>
        <dsp:cNvSpPr/>
      </dsp:nvSpPr>
      <dsp:spPr>
        <a:xfrm>
          <a:off x="4202079"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Knowledge Generation</a:t>
          </a:r>
        </a:p>
      </dsp:txBody>
      <dsp:txXfrm>
        <a:off x="4506765" y="0"/>
        <a:ext cx="2016085" cy="609372"/>
      </dsp:txXfrm>
    </dsp:sp>
    <dsp:sp modelId="{FBD172DC-4E6B-475C-B5DB-BB0F9923D91C}">
      <dsp:nvSpPr>
        <dsp:cNvPr id="0" name=""/>
        <dsp:cNvSpPr/>
      </dsp:nvSpPr>
      <dsp:spPr>
        <a:xfrm>
          <a:off x="6302445"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Validation</a:t>
          </a:r>
        </a:p>
      </dsp:txBody>
      <dsp:txXfrm>
        <a:off x="6607131" y="0"/>
        <a:ext cx="2016085" cy="609372"/>
      </dsp:txXfrm>
    </dsp:sp>
    <dsp:sp modelId="{869B24AD-92D6-47D0-9AFA-2AAF5FAFA79F}">
      <dsp:nvSpPr>
        <dsp:cNvPr id="0" name=""/>
        <dsp:cNvSpPr/>
      </dsp:nvSpPr>
      <dsp:spPr>
        <a:xfrm>
          <a:off x="8402811"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Dissemination</a:t>
          </a:r>
        </a:p>
      </dsp:txBody>
      <dsp:txXfrm>
        <a:off x="8707497" y="0"/>
        <a:ext cx="2016085" cy="6093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0"/>
          <a:ext cx="2625457" cy="609372"/>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900" kern="1200" dirty="0"/>
            <a:t>Provocation</a:t>
          </a:r>
        </a:p>
      </dsp:txBody>
      <dsp:txXfrm>
        <a:off x="1346" y="0"/>
        <a:ext cx="2473114" cy="609372"/>
      </dsp:txXfrm>
    </dsp:sp>
    <dsp:sp modelId="{41D3ECBF-3A83-464D-B9A4-066F7E2976E7}">
      <dsp:nvSpPr>
        <dsp:cNvPr id="0" name=""/>
        <dsp:cNvSpPr/>
      </dsp:nvSpPr>
      <dsp:spPr>
        <a:xfrm>
          <a:off x="2101712"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Ideation</a:t>
          </a:r>
        </a:p>
      </dsp:txBody>
      <dsp:txXfrm>
        <a:off x="2406398" y="0"/>
        <a:ext cx="2016085" cy="609372"/>
      </dsp:txXfrm>
    </dsp:sp>
    <dsp:sp modelId="{2A656773-7948-4786-AC23-B713A29FCBF9}">
      <dsp:nvSpPr>
        <dsp:cNvPr id="0" name=""/>
        <dsp:cNvSpPr/>
      </dsp:nvSpPr>
      <dsp:spPr>
        <a:xfrm>
          <a:off x="4202079"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Knowledge Generation</a:t>
          </a:r>
        </a:p>
      </dsp:txBody>
      <dsp:txXfrm>
        <a:off x="4506765" y="0"/>
        <a:ext cx="2016085" cy="609372"/>
      </dsp:txXfrm>
    </dsp:sp>
    <dsp:sp modelId="{FBD172DC-4E6B-475C-B5DB-BB0F9923D91C}">
      <dsp:nvSpPr>
        <dsp:cNvPr id="0" name=""/>
        <dsp:cNvSpPr/>
      </dsp:nvSpPr>
      <dsp:spPr>
        <a:xfrm>
          <a:off x="6302445"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Validation</a:t>
          </a:r>
        </a:p>
      </dsp:txBody>
      <dsp:txXfrm>
        <a:off x="6607131" y="0"/>
        <a:ext cx="2016085" cy="609372"/>
      </dsp:txXfrm>
    </dsp:sp>
    <dsp:sp modelId="{869B24AD-92D6-47D0-9AFA-2AAF5FAFA79F}">
      <dsp:nvSpPr>
        <dsp:cNvPr id="0" name=""/>
        <dsp:cNvSpPr/>
      </dsp:nvSpPr>
      <dsp:spPr>
        <a:xfrm>
          <a:off x="8402811"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Dissemination</a:t>
          </a:r>
        </a:p>
      </dsp:txBody>
      <dsp:txXfrm>
        <a:off x="8707497" y="0"/>
        <a:ext cx="2016085" cy="6093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0"/>
          <a:ext cx="2625457" cy="609372"/>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900" kern="1200" dirty="0"/>
            <a:t>Provocation</a:t>
          </a:r>
        </a:p>
      </dsp:txBody>
      <dsp:txXfrm>
        <a:off x="1346" y="0"/>
        <a:ext cx="2473114" cy="609372"/>
      </dsp:txXfrm>
    </dsp:sp>
    <dsp:sp modelId="{41D3ECBF-3A83-464D-B9A4-066F7E2976E7}">
      <dsp:nvSpPr>
        <dsp:cNvPr id="0" name=""/>
        <dsp:cNvSpPr/>
      </dsp:nvSpPr>
      <dsp:spPr>
        <a:xfrm>
          <a:off x="2101712"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Ideation</a:t>
          </a:r>
        </a:p>
      </dsp:txBody>
      <dsp:txXfrm>
        <a:off x="2406398" y="0"/>
        <a:ext cx="2016085" cy="609372"/>
      </dsp:txXfrm>
    </dsp:sp>
    <dsp:sp modelId="{2A656773-7948-4786-AC23-B713A29FCBF9}">
      <dsp:nvSpPr>
        <dsp:cNvPr id="0" name=""/>
        <dsp:cNvSpPr/>
      </dsp:nvSpPr>
      <dsp:spPr>
        <a:xfrm>
          <a:off x="4202079"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Knowledge Generation</a:t>
          </a:r>
        </a:p>
      </dsp:txBody>
      <dsp:txXfrm>
        <a:off x="4506765" y="0"/>
        <a:ext cx="2016085" cy="609372"/>
      </dsp:txXfrm>
    </dsp:sp>
    <dsp:sp modelId="{FBD172DC-4E6B-475C-B5DB-BB0F9923D91C}">
      <dsp:nvSpPr>
        <dsp:cNvPr id="0" name=""/>
        <dsp:cNvSpPr/>
      </dsp:nvSpPr>
      <dsp:spPr>
        <a:xfrm>
          <a:off x="6302445"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Validation</a:t>
          </a:r>
        </a:p>
      </dsp:txBody>
      <dsp:txXfrm>
        <a:off x="6607131" y="0"/>
        <a:ext cx="2016085" cy="609372"/>
      </dsp:txXfrm>
    </dsp:sp>
    <dsp:sp modelId="{869B24AD-92D6-47D0-9AFA-2AAF5FAFA79F}">
      <dsp:nvSpPr>
        <dsp:cNvPr id="0" name=""/>
        <dsp:cNvSpPr/>
      </dsp:nvSpPr>
      <dsp:spPr>
        <a:xfrm>
          <a:off x="8402811"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Dissemination</a:t>
          </a:r>
        </a:p>
      </dsp:txBody>
      <dsp:txXfrm>
        <a:off x="8707497" y="0"/>
        <a:ext cx="2016085" cy="609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Preservation</a:t>
          </a:r>
        </a:p>
      </dsp:txBody>
      <dsp:txXfrm>
        <a:off x="9263961" y="407330"/>
        <a:ext cx="1323231" cy="882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Preservation</a:t>
          </a:r>
        </a:p>
      </dsp:txBody>
      <dsp:txXfrm>
        <a:off x="9263961" y="407330"/>
        <a:ext cx="1323231" cy="8821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Preservation</a:t>
          </a:r>
        </a:p>
      </dsp:txBody>
      <dsp:txXfrm>
        <a:off x="9263961" y="407330"/>
        <a:ext cx="1323231" cy="8821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Preservation</a:t>
          </a:r>
        </a:p>
      </dsp:txBody>
      <dsp:txXfrm>
        <a:off x="9263961" y="407330"/>
        <a:ext cx="1323231" cy="8821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Preservation</a:t>
          </a:r>
        </a:p>
      </dsp:txBody>
      <dsp:txXfrm>
        <a:off x="9263961" y="407330"/>
        <a:ext cx="1323231" cy="8821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Preservation</a:t>
          </a:r>
        </a:p>
      </dsp:txBody>
      <dsp:txXfrm>
        <a:off x="9263961" y="407330"/>
        <a:ext cx="1323231" cy="8821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a:t>Preservation</a:t>
          </a:r>
        </a:p>
      </dsp:txBody>
      <dsp:txXfrm>
        <a:off x="9263961" y="407330"/>
        <a:ext cx="1323231" cy="8821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0"/>
          <a:ext cx="2625457" cy="609372"/>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900" kern="1200" dirty="0"/>
            <a:t>Provocation</a:t>
          </a:r>
        </a:p>
      </dsp:txBody>
      <dsp:txXfrm>
        <a:off x="1346" y="0"/>
        <a:ext cx="2473114" cy="609372"/>
      </dsp:txXfrm>
    </dsp:sp>
    <dsp:sp modelId="{41D3ECBF-3A83-464D-B9A4-066F7E2976E7}">
      <dsp:nvSpPr>
        <dsp:cNvPr id="0" name=""/>
        <dsp:cNvSpPr/>
      </dsp:nvSpPr>
      <dsp:spPr>
        <a:xfrm>
          <a:off x="2101712"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Ideation</a:t>
          </a:r>
        </a:p>
      </dsp:txBody>
      <dsp:txXfrm>
        <a:off x="2406398" y="0"/>
        <a:ext cx="2016085" cy="609372"/>
      </dsp:txXfrm>
    </dsp:sp>
    <dsp:sp modelId="{2A656773-7948-4786-AC23-B713A29FCBF9}">
      <dsp:nvSpPr>
        <dsp:cNvPr id="0" name=""/>
        <dsp:cNvSpPr/>
      </dsp:nvSpPr>
      <dsp:spPr>
        <a:xfrm>
          <a:off x="4202079"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Knowledge Generation</a:t>
          </a:r>
        </a:p>
      </dsp:txBody>
      <dsp:txXfrm>
        <a:off x="4506765" y="0"/>
        <a:ext cx="2016085" cy="609372"/>
      </dsp:txXfrm>
    </dsp:sp>
    <dsp:sp modelId="{FBD172DC-4E6B-475C-B5DB-BB0F9923D91C}">
      <dsp:nvSpPr>
        <dsp:cNvPr id="0" name=""/>
        <dsp:cNvSpPr/>
      </dsp:nvSpPr>
      <dsp:spPr>
        <a:xfrm>
          <a:off x="6302445"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Validation</a:t>
          </a:r>
        </a:p>
      </dsp:txBody>
      <dsp:txXfrm>
        <a:off x="6607131" y="0"/>
        <a:ext cx="2016085" cy="609372"/>
      </dsp:txXfrm>
    </dsp:sp>
    <dsp:sp modelId="{869B24AD-92D6-47D0-9AFA-2AAF5FAFA79F}">
      <dsp:nvSpPr>
        <dsp:cNvPr id="0" name=""/>
        <dsp:cNvSpPr/>
      </dsp:nvSpPr>
      <dsp:spPr>
        <a:xfrm>
          <a:off x="8402811"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a:t>Dissemination</a:t>
          </a:r>
        </a:p>
      </dsp:txBody>
      <dsp:txXfrm>
        <a:off x="8707497" y="0"/>
        <a:ext cx="2016085" cy="60937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8/19/2022</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a:p>
            <a:r>
              <a:rPr lang="en-US" dirty="0"/>
              <a:t>The title of my talk today is Mainstreaming Metadata into Research Workflows to advance Reproducibility and Open</a:t>
            </a:r>
            <a:r>
              <a:rPr lang="en-US" baseline="0" dirty="0"/>
              <a:t> Geographic Information Science.</a:t>
            </a:r>
            <a:endParaRPr lang="en-US" dirty="0"/>
          </a:p>
          <a:p>
            <a:r>
              <a:rPr lang="en-US" dirty="0"/>
              <a:t>I</a:t>
            </a:r>
            <a:r>
              <a:rPr lang="en-US" baseline="0" dirty="0"/>
              <a:t> am Joseph Holler from Middlebury College and this work was completed with the collaboration of Peter Kedron at Arizona State University with the support of a National Science Foundation grant for improving reproducibility and replicability in the geographic </a:t>
            </a:r>
            <a:r>
              <a:rPr lang="en-US" baseline="0" dirty="0" smtClean="0"/>
              <a:t>sciences through a project-based graduate and undergraduate methods curriculum.</a:t>
            </a:r>
            <a:endParaRPr lang="en-US" baseline="0" dirty="0"/>
          </a:p>
          <a:p>
            <a:r>
              <a:rPr lang="en-US" baseline="0" dirty="0"/>
              <a:t>These slides and the associated paper are available in the ISPRS archives, on GitHub, and on OSF.</a:t>
            </a:r>
          </a:p>
          <a:p>
            <a:endParaRPr lang="en-US" baseline="0" dirty="0"/>
          </a:p>
        </p:txBody>
      </p:sp>
      <p:sp>
        <p:nvSpPr>
          <p:cNvPr id="4" name="Slide Number Placeholder 3"/>
          <p:cNvSpPr>
            <a:spLocks noGrp="1"/>
          </p:cNvSpPr>
          <p:nvPr>
            <p:ph type="sldNum" sz="quarter" idx="10"/>
          </p:nvPr>
        </p:nvSpPr>
        <p:spPr/>
        <p:txBody>
          <a:bodyPr/>
          <a:lstStyle/>
          <a:p>
            <a:fld id="{0F8442E7-1E35-4707-8504-AE37222ED57D}" type="slidenum">
              <a:rPr lang="en-US" smtClean="0"/>
              <a:t>1</a:t>
            </a:fld>
            <a:endParaRPr lang="en-US"/>
          </a:p>
        </p:txBody>
      </p:sp>
    </p:spTree>
    <p:extLst>
      <p:ext uri="{BB962C8B-B14F-4D97-AF65-F5344CB8AC3E}">
        <p14:creationId xmlns:p14="http://schemas.microsoft.com/office/powerpoint/2010/main" val="733458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Hopefully my first point is now clear: Open science and reproducibility require standardized metadata.</a:t>
            </a:r>
          </a:p>
          <a:p>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does all of this information fit within a research life cycle? Let’s take a look.</a:t>
            </a:r>
            <a:endParaRPr lang="en-US" sz="1200" dirty="0"/>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10</a:t>
            </a:fld>
            <a:endParaRPr lang="en-US"/>
          </a:p>
        </p:txBody>
      </p:sp>
    </p:spTree>
    <p:extLst>
      <p:ext uri="{BB962C8B-B14F-4D97-AF65-F5344CB8AC3E}">
        <p14:creationId xmlns:p14="http://schemas.microsoft.com/office/powerpoint/2010/main" val="2050094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Academy’s Open Science by Design report envisions </a:t>
            </a:r>
            <a:r>
              <a:rPr lang="en-US" baseline="0" dirty="0"/>
              <a:t>research life cycle with expanded research opportunities and improved research quality enabled by open science practices in each of six phases.</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11</a:t>
            </a:fld>
            <a:endParaRPr lang="en-US"/>
          </a:p>
        </p:txBody>
      </p:sp>
    </p:spTree>
    <p:extLst>
      <p:ext uri="{BB962C8B-B14F-4D97-AF65-F5344CB8AC3E}">
        <p14:creationId xmlns:p14="http://schemas.microsoft.com/office/powerpoint/2010/main" val="3575563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provocation phase, we search </a:t>
            </a:r>
            <a:r>
              <a:rPr lang="en-US" baseline="0" dirty="0" smtClean="0"/>
              <a:t>and review </a:t>
            </a:r>
            <a:r>
              <a:rPr lang="en-US" baseline="0" dirty="0"/>
              <a:t>existing literature </a:t>
            </a:r>
            <a:r>
              <a:rPr lang="en-US" baseline="0" dirty="0" smtClean="0"/>
              <a:t>to generate new research ideas.</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12</a:t>
            </a:fld>
            <a:endParaRPr lang="en-US"/>
          </a:p>
        </p:txBody>
      </p:sp>
    </p:spTree>
    <p:extLst>
      <p:ext uri="{BB962C8B-B14F-4D97-AF65-F5344CB8AC3E}">
        <p14:creationId xmlns:p14="http://schemas.microsoft.com/office/powerpoint/2010/main" val="24858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ideation phase, we plan the research, including human subjects </a:t>
            </a:r>
            <a:r>
              <a:rPr lang="en-US" baseline="0" dirty="0" smtClean="0"/>
              <a:t>protocols for ethics review, research funding proposals </a:t>
            </a:r>
            <a:r>
              <a:rPr lang="en-US" baseline="0" dirty="0"/>
              <a:t>with data management plans, and pre-analysis registrations of study </a:t>
            </a:r>
            <a:r>
              <a:rPr lang="en-US" baseline="0" dirty="0" smtClean="0"/>
              <a:t>protocols.</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13</a:t>
            </a:fld>
            <a:endParaRPr lang="en-US"/>
          </a:p>
        </p:txBody>
      </p:sp>
    </p:spTree>
    <p:extLst>
      <p:ext uri="{BB962C8B-B14F-4D97-AF65-F5344CB8AC3E}">
        <p14:creationId xmlns:p14="http://schemas.microsoft.com/office/powerpoint/2010/main" val="1688749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knowledge generation phase, we </a:t>
            </a:r>
            <a:r>
              <a:rPr lang="en-US" baseline="0" dirty="0" smtClean="0"/>
              <a:t>collect, create, and analyze data and start documenting metadata.</a:t>
            </a:r>
            <a:endParaRPr lang="en-US" baseline="0" dirty="0"/>
          </a:p>
        </p:txBody>
      </p:sp>
      <p:sp>
        <p:nvSpPr>
          <p:cNvPr id="4" name="Slide Number Placeholder 3"/>
          <p:cNvSpPr>
            <a:spLocks noGrp="1"/>
          </p:cNvSpPr>
          <p:nvPr>
            <p:ph type="sldNum" sz="quarter" idx="10"/>
          </p:nvPr>
        </p:nvSpPr>
        <p:spPr/>
        <p:txBody>
          <a:bodyPr/>
          <a:lstStyle/>
          <a:p>
            <a:fld id="{0F8442E7-1E35-4707-8504-AE37222ED57D}" type="slidenum">
              <a:rPr lang="en-US" smtClean="0"/>
              <a:t>14</a:t>
            </a:fld>
            <a:endParaRPr lang="en-US"/>
          </a:p>
        </p:txBody>
      </p:sp>
    </p:spTree>
    <p:extLst>
      <p:ext uri="{BB962C8B-B14F-4D97-AF65-F5344CB8AC3E}">
        <p14:creationId xmlns:p14="http://schemas.microsoft.com/office/powerpoint/2010/main" val="594734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validation phase, we analyze and share preliminary results, which can be aided with OSF / </a:t>
            </a:r>
            <a:r>
              <a:rPr lang="en-US" baseline="0" dirty="0" err="1"/>
              <a:t>figshare</a:t>
            </a:r>
            <a:r>
              <a:rPr lang="en-US" baseline="0" dirty="0"/>
              <a:t> registration</a:t>
            </a:r>
          </a:p>
        </p:txBody>
      </p:sp>
      <p:sp>
        <p:nvSpPr>
          <p:cNvPr id="4" name="Slide Number Placeholder 3"/>
          <p:cNvSpPr>
            <a:spLocks noGrp="1"/>
          </p:cNvSpPr>
          <p:nvPr>
            <p:ph type="sldNum" sz="quarter" idx="10"/>
          </p:nvPr>
        </p:nvSpPr>
        <p:spPr/>
        <p:txBody>
          <a:bodyPr/>
          <a:lstStyle/>
          <a:p>
            <a:fld id="{0F8442E7-1E35-4707-8504-AE37222ED57D}" type="slidenum">
              <a:rPr lang="en-US" smtClean="0"/>
              <a:t>15</a:t>
            </a:fld>
            <a:endParaRPr lang="en-US"/>
          </a:p>
        </p:txBody>
      </p:sp>
    </p:spTree>
    <p:extLst>
      <p:ext uri="{BB962C8B-B14F-4D97-AF65-F5344CB8AC3E}">
        <p14:creationId xmlns:p14="http://schemas.microsoft.com/office/powerpoint/2010/main" val="3436851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dissemination phase, we undergo our beloved peer review process, revision, and formal publication.</a:t>
            </a:r>
          </a:p>
        </p:txBody>
      </p:sp>
      <p:sp>
        <p:nvSpPr>
          <p:cNvPr id="4" name="Slide Number Placeholder 3"/>
          <p:cNvSpPr>
            <a:spLocks noGrp="1"/>
          </p:cNvSpPr>
          <p:nvPr>
            <p:ph type="sldNum" sz="quarter" idx="10"/>
          </p:nvPr>
        </p:nvSpPr>
        <p:spPr/>
        <p:txBody>
          <a:bodyPr/>
          <a:lstStyle/>
          <a:p>
            <a:fld id="{0F8442E7-1E35-4707-8504-AE37222ED57D}" type="slidenum">
              <a:rPr lang="en-US" smtClean="0"/>
              <a:t>16</a:t>
            </a:fld>
            <a:endParaRPr lang="en-US"/>
          </a:p>
        </p:txBody>
      </p:sp>
    </p:spTree>
    <p:extLst>
      <p:ext uri="{BB962C8B-B14F-4D97-AF65-F5344CB8AC3E}">
        <p14:creationId xmlns:p14="http://schemas.microsoft.com/office/powerpoint/2010/main" val="124225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preservation phase, we archive research data and code in an open access repository and finalize project metadata for searching and data-layer metadata for (re)usability</a:t>
            </a:r>
          </a:p>
        </p:txBody>
      </p:sp>
      <p:sp>
        <p:nvSpPr>
          <p:cNvPr id="4" name="Slide Number Placeholder 3"/>
          <p:cNvSpPr>
            <a:spLocks noGrp="1"/>
          </p:cNvSpPr>
          <p:nvPr>
            <p:ph type="sldNum" sz="quarter" idx="10"/>
          </p:nvPr>
        </p:nvSpPr>
        <p:spPr/>
        <p:txBody>
          <a:bodyPr/>
          <a:lstStyle/>
          <a:p>
            <a:fld id="{0F8442E7-1E35-4707-8504-AE37222ED57D}" type="slidenum">
              <a:rPr lang="en-US" smtClean="0"/>
              <a:t>17</a:t>
            </a:fld>
            <a:endParaRPr lang="en-US"/>
          </a:p>
        </p:txBody>
      </p:sp>
    </p:spTree>
    <p:extLst>
      <p:ext uri="{BB962C8B-B14F-4D97-AF65-F5344CB8AC3E}">
        <p14:creationId xmlns:p14="http://schemas.microsoft.com/office/powerpoint/2010/main" val="3645886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we reimagine this life cycle using a research compendium, </a:t>
            </a:r>
            <a:r>
              <a:rPr lang="en-US" baseline="0" dirty="0" smtClean="0"/>
              <a:t>then we actually work on the </a:t>
            </a:r>
            <a:r>
              <a:rPr lang="en-US" baseline="0" dirty="0"/>
              <a:t>preservation phase enriched with metadata through the whole research life </a:t>
            </a:r>
            <a:r>
              <a:rPr lang="en-US" baseline="0" dirty="0" smtClean="0"/>
              <a:t>cycle.</a:t>
            </a:r>
          </a:p>
        </p:txBody>
      </p:sp>
      <p:sp>
        <p:nvSpPr>
          <p:cNvPr id="4" name="Slide Number Placeholder 3"/>
          <p:cNvSpPr>
            <a:spLocks noGrp="1"/>
          </p:cNvSpPr>
          <p:nvPr>
            <p:ph type="sldNum" sz="quarter" idx="10"/>
          </p:nvPr>
        </p:nvSpPr>
        <p:spPr/>
        <p:txBody>
          <a:bodyPr/>
          <a:lstStyle/>
          <a:p>
            <a:fld id="{0F8442E7-1E35-4707-8504-AE37222ED57D}" type="slidenum">
              <a:rPr lang="en-US" smtClean="0"/>
              <a:t>18</a:t>
            </a:fld>
            <a:endParaRPr lang="en-US"/>
          </a:p>
        </p:txBody>
      </p:sp>
    </p:spTree>
    <p:extLst>
      <p:ext uri="{BB962C8B-B14F-4D97-AF65-F5344CB8AC3E}">
        <p14:creationId xmlns:p14="http://schemas.microsoft.com/office/powerpoint/2010/main" val="3435166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have developed a template research compendium for reproduction and replication studies.</a:t>
            </a:r>
          </a:p>
          <a:p>
            <a:r>
              <a:rPr lang="en-US" baseline="0" dirty="0" smtClean="0"/>
              <a:t>It </a:t>
            </a:r>
            <a:r>
              <a:rPr lang="en-US" baseline="0" dirty="0"/>
              <a:t>provides structure for </a:t>
            </a:r>
            <a:r>
              <a:rPr lang="en-US" baseline="0" dirty="0" smtClean="0"/>
              <a:t>project-level metadata and for organizing all of the data</a:t>
            </a:r>
            <a:r>
              <a:rPr lang="en-US" baseline="0" dirty="0"/>
              <a:t>, metadata, </a:t>
            </a:r>
            <a:r>
              <a:rPr lang="en-US" baseline="0" dirty="0" smtClean="0"/>
              <a:t>procedures and code, documents and manuscripts, </a:t>
            </a:r>
            <a:r>
              <a:rPr lang="en-US" baseline="0" dirty="0"/>
              <a:t>and </a:t>
            </a:r>
            <a:r>
              <a:rPr lang="en-US" baseline="0" dirty="0" smtClean="0"/>
              <a:t>resulting figures, tables and model outputs related to the research project.</a:t>
            </a:r>
            <a:endParaRPr lang="en-US" baseline="0" dirty="0"/>
          </a:p>
        </p:txBody>
      </p:sp>
      <p:sp>
        <p:nvSpPr>
          <p:cNvPr id="4" name="Slide Number Placeholder 3"/>
          <p:cNvSpPr>
            <a:spLocks noGrp="1"/>
          </p:cNvSpPr>
          <p:nvPr>
            <p:ph type="sldNum" sz="quarter" idx="10"/>
          </p:nvPr>
        </p:nvSpPr>
        <p:spPr/>
        <p:txBody>
          <a:bodyPr/>
          <a:lstStyle/>
          <a:p>
            <a:fld id="{0F8442E7-1E35-4707-8504-AE37222ED57D}" type="slidenum">
              <a:rPr lang="en-US" smtClean="0"/>
              <a:t>19</a:t>
            </a:fld>
            <a:endParaRPr lang="en-US"/>
          </a:p>
        </p:txBody>
      </p:sp>
    </p:spTree>
    <p:extLst>
      <p:ext uri="{BB962C8B-B14F-4D97-AF65-F5344CB8AC3E}">
        <p14:creationId xmlns:p14="http://schemas.microsoft.com/office/powerpoint/2010/main" val="1053766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some motivation for a 20 minute talk about</a:t>
            </a:r>
            <a:r>
              <a:rPr lang="en-US" baseline="0" dirty="0"/>
              <a:t> metadata!</a:t>
            </a:r>
          </a:p>
          <a:p>
            <a:r>
              <a:rPr lang="en-US" baseline="0" dirty="0"/>
              <a:t>I am motivated because I have reluctantly concluded that metadata is required to enhance the reproducibility of geographic research.</a:t>
            </a:r>
          </a:p>
          <a:p>
            <a:r>
              <a:rPr lang="en-US" baseline="0" dirty="0" smtClean="0"/>
              <a:t>In turn, enhanced reproducibility is expected to increase </a:t>
            </a:r>
            <a:r>
              <a:rPr lang="en-US" baseline="0" dirty="0"/>
              <a:t>the pace and credibility of knowledge production in the geographic sciences.</a:t>
            </a:r>
          </a:p>
          <a:p>
            <a:r>
              <a:rPr lang="en-US" baseline="0" dirty="0"/>
              <a:t>Furthermore, I am optimistic that integrating metadata into everyday research practices will facilitate more efficient and open research life cycles.</a:t>
            </a:r>
          </a:p>
          <a:p>
            <a:r>
              <a:rPr lang="en-US" baseline="0" dirty="0"/>
              <a:t>This research is based on experience applying the broad consensus reports by the National Academies on Open Science and Reproducibility and Replicability to the specific challenges in the geographic </a:t>
            </a:r>
            <a:r>
              <a:rPr lang="en-US" baseline="0" dirty="0" smtClean="0"/>
              <a:t>sciences.</a:t>
            </a:r>
            <a:endParaRPr lang="en-US" baseline="0" dirty="0"/>
          </a:p>
          <a:p>
            <a:r>
              <a:rPr lang="en-US" baseline="0" dirty="0"/>
              <a:t>So, what is happening in geography?</a:t>
            </a:r>
          </a:p>
          <a:p>
            <a:endParaRPr lang="en-US" baseline="0" dirty="0"/>
          </a:p>
        </p:txBody>
      </p:sp>
      <p:sp>
        <p:nvSpPr>
          <p:cNvPr id="4" name="Slide Number Placeholder 3"/>
          <p:cNvSpPr>
            <a:spLocks noGrp="1"/>
          </p:cNvSpPr>
          <p:nvPr>
            <p:ph type="sldNum" sz="quarter" idx="10"/>
          </p:nvPr>
        </p:nvSpPr>
        <p:spPr/>
        <p:txBody>
          <a:bodyPr/>
          <a:lstStyle/>
          <a:p>
            <a:fld id="{0F8442E7-1E35-4707-8504-AE37222ED57D}" type="slidenum">
              <a:rPr lang="en-US" smtClean="0"/>
              <a:t>2</a:t>
            </a:fld>
            <a:endParaRPr lang="en-US"/>
          </a:p>
        </p:txBody>
      </p:sp>
    </p:spTree>
    <p:extLst>
      <p:ext uri="{BB962C8B-B14F-4D97-AF65-F5344CB8AC3E}">
        <p14:creationId xmlns:p14="http://schemas.microsoft.com/office/powerpoint/2010/main" val="3085286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compendium is managed as </a:t>
            </a:r>
            <a:r>
              <a:rPr lang="en-US" baseline="0" dirty="0"/>
              <a:t>a Git repository for version tracking, comparing differences or changes between </a:t>
            </a:r>
            <a:r>
              <a:rPr lang="en-US" baseline="0" dirty="0" smtClean="0"/>
              <a:t>versions (as shown in red and green at bottom right), </a:t>
            </a:r>
            <a:r>
              <a:rPr lang="en-US" baseline="0" dirty="0"/>
              <a:t>and branching and merging alternative research designs</a:t>
            </a:r>
            <a:r>
              <a:rPr lang="en-US" baseline="0" dirty="0" smtClean="0"/>
              <a:t>.</a:t>
            </a:r>
          </a:p>
          <a:p>
            <a:endParaRPr lang="en-US" baseline="0" dirty="0" smtClean="0"/>
          </a:p>
          <a:p>
            <a:r>
              <a:rPr lang="en-US" baseline="0" dirty="0" smtClean="0"/>
              <a:t>At the provocation phase, an open science literature review is enabled by project-level metadata, spatially-explicit synthesis / meta-analysis / bibliometric analysis.</a:t>
            </a:r>
          </a:p>
          <a:p>
            <a:r>
              <a:rPr lang="en-US" baseline="0" dirty="0" smtClean="0"/>
              <a:t>At Ideation phase, we create a new compendium with project-level metadata.</a:t>
            </a:r>
          </a:p>
          <a:p>
            <a:r>
              <a:rPr lang="en-US" baseline="0" dirty="0" smtClean="0"/>
              <a:t>We research and imagine the data that we intend to use and create, and we generate standardized metadata for this in our metadata folder.</a:t>
            </a:r>
          </a:p>
          <a:p>
            <a:r>
              <a:rPr lang="en-US" baseline="0" dirty="0" smtClean="0"/>
              <a:t>We then use our metadata to help us organize and write research proposals, data management plans, ethical human subjects research protocols, and pre-analysis plan documents.</a:t>
            </a:r>
          </a:p>
          <a:p>
            <a:endParaRPr lang="en-US" baseline="0" dirty="0"/>
          </a:p>
        </p:txBody>
      </p:sp>
      <p:sp>
        <p:nvSpPr>
          <p:cNvPr id="4" name="Slide Number Placeholder 3"/>
          <p:cNvSpPr>
            <a:spLocks noGrp="1"/>
          </p:cNvSpPr>
          <p:nvPr>
            <p:ph type="sldNum" sz="quarter" idx="10"/>
          </p:nvPr>
        </p:nvSpPr>
        <p:spPr/>
        <p:txBody>
          <a:bodyPr/>
          <a:lstStyle/>
          <a:p>
            <a:fld id="{0F8442E7-1E35-4707-8504-AE37222ED57D}" type="slidenum">
              <a:rPr lang="en-US" smtClean="0"/>
              <a:t>20</a:t>
            </a:fld>
            <a:endParaRPr lang="en-US"/>
          </a:p>
        </p:txBody>
      </p:sp>
    </p:spTree>
    <p:extLst>
      <p:ext uri="{BB962C8B-B14F-4D97-AF65-F5344CB8AC3E}">
        <p14:creationId xmlns:p14="http://schemas.microsoft.com/office/powerpoint/2010/main" val="325549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t>
            </a:r>
            <a:r>
              <a:rPr lang="en-US" baseline="0" dirty="0"/>
              <a:t>register the plan(s) on OSF or similar using project-level metadata and </a:t>
            </a:r>
            <a:r>
              <a:rPr lang="en-US" baseline="0" dirty="0" smtClean="0"/>
              <a:t>link our OSF project to the </a:t>
            </a:r>
            <a:r>
              <a:rPr lang="en-US" baseline="0" dirty="0" err="1" smtClean="0"/>
              <a:t>Git</a:t>
            </a:r>
            <a:r>
              <a:rPr lang="en-US" baseline="0" dirty="0" smtClean="0"/>
              <a:t> repository before moving on to knowledge generation.</a:t>
            </a:r>
            <a:endParaRPr lang="en-US" baseline="0" dirty="0"/>
          </a:p>
          <a:p>
            <a:endParaRPr lang="en-US" baseline="0" dirty="0"/>
          </a:p>
          <a:p>
            <a:r>
              <a:rPr lang="en-US" baseline="0" dirty="0"/>
              <a:t>At the Knowledge Generation phase, we create the data, update our metadata documents, and enable visualization of any changes to the data portion of our research protocols. Ideally, metadata tools support cataloging data, updating metadata, and building a directory for the compendium.</a:t>
            </a:r>
          </a:p>
          <a:p>
            <a:endParaRPr lang="en-US" baseline="0" dirty="0"/>
          </a:p>
          <a:p>
            <a:r>
              <a:rPr lang="en-US" baseline="0" dirty="0"/>
              <a:t>At the validation phase, we write report documents, visualize unplanned deviations in the research protocol, and </a:t>
            </a:r>
            <a:r>
              <a:rPr lang="en-US" baseline="0" dirty="0" smtClean="0"/>
              <a:t>develop open access preprints </a:t>
            </a:r>
            <a:r>
              <a:rPr lang="en-US" baseline="0" dirty="0"/>
              <a:t>and conference </a:t>
            </a:r>
            <a:r>
              <a:rPr lang="en-US" baseline="0" dirty="0" smtClean="0"/>
              <a:t>presentations associated with our compendium.</a:t>
            </a:r>
            <a:endParaRPr lang="en-US" baseline="0" dirty="0"/>
          </a:p>
          <a:p>
            <a:endParaRPr lang="en-US" baseline="0" dirty="0"/>
          </a:p>
          <a:p>
            <a:r>
              <a:rPr lang="en-US" baseline="0" dirty="0"/>
              <a:t>At the dissemination phase, </a:t>
            </a:r>
            <a:r>
              <a:rPr lang="en-US" baseline="0" dirty="0" smtClean="0"/>
              <a:t>our compendium provides unprecedented </a:t>
            </a:r>
            <a:r>
              <a:rPr lang="en-US" baseline="0" dirty="0"/>
              <a:t>access to the details of our </a:t>
            </a:r>
            <a:r>
              <a:rPr lang="en-US" baseline="0" dirty="0" smtClean="0"/>
              <a:t>research to reviewers. </a:t>
            </a:r>
          </a:p>
          <a:p>
            <a:r>
              <a:rPr lang="en-US" baseline="0" dirty="0" smtClean="0"/>
              <a:t>We also track changes required </a:t>
            </a:r>
            <a:r>
              <a:rPr lang="en-US" baseline="0" dirty="0"/>
              <a:t>by </a:t>
            </a:r>
            <a:r>
              <a:rPr lang="en-US" baseline="0" dirty="0" smtClean="0"/>
              <a:t>review </a:t>
            </a:r>
            <a:r>
              <a:rPr lang="en-US" baseline="0" dirty="0"/>
              <a:t>and </a:t>
            </a:r>
            <a:r>
              <a:rPr lang="en-US" baseline="0" dirty="0" smtClean="0"/>
              <a:t>ensure our research </a:t>
            </a:r>
            <a:r>
              <a:rPr lang="en-US" baseline="0" dirty="0"/>
              <a:t>is more findable </a:t>
            </a:r>
            <a:r>
              <a:rPr lang="en-US" baseline="0" dirty="0" smtClean="0"/>
              <a:t>through </a:t>
            </a:r>
            <a:r>
              <a:rPr lang="en-US" baseline="0" dirty="0"/>
              <a:t>project-level metadata and </a:t>
            </a:r>
            <a:r>
              <a:rPr lang="en-US" baseline="0" dirty="0" smtClean="0"/>
              <a:t>more usable </a:t>
            </a:r>
            <a:r>
              <a:rPr lang="en-US" baseline="0" dirty="0"/>
              <a:t>through data-level metadata. </a:t>
            </a:r>
            <a:endParaRPr lang="en-US" baseline="0" dirty="0" smtClean="0"/>
          </a:p>
          <a:p>
            <a:r>
              <a:rPr lang="en-US" baseline="0" dirty="0" smtClean="0"/>
              <a:t>We make sufficient metadata details </a:t>
            </a:r>
            <a:r>
              <a:rPr lang="en-US" baseline="0" dirty="0"/>
              <a:t>of embargoed, restricted, or proprietary data are available to simulate, access, or recreate similar data.</a:t>
            </a:r>
          </a:p>
          <a:p>
            <a:endParaRPr lang="en-US" baseline="0" dirty="0"/>
          </a:p>
          <a:p>
            <a:r>
              <a:rPr lang="en-US" baseline="0" dirty="0"/>
              <a:t>At the preservation phase, we realize that we have been preserving the research in a public compendium all along, and ensure we have added a persistent identifier (DOI) to all of our interlinked research products</a:t>
            </a:r>
            <a:r>
              <a:rPr lang="en-US" baseline="0" dirty="0" smtClean="0"/>
              <a:t>.</a:t>
            </a:r>
          </a:p>
          <a:p>
            <a:endParaRPr lang="en-US" baseline="0" dirty="0" smtClean="0"/>
          </a:p>
          <a:p>
            <a:r>
              <a:rPr lang="en-US" baseline="0" dirty="0" smtClean="0"/>
              <a:t>Let’s look at an example compendium…</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21</a:t>
            </a:fld>
            <a:endParaRPr lang="en-US"/>
          </a:p>
        </p:txBody>
      </p:sp>
    </p:spTree>
    <p:extLst>
      <p:ext uri="{BB962C8B-B14F-4D97-AF65-F5344CB8AC3E}">
        <p14:creationId xmlns:p14="http://schemas.microsoft.com/office/powerpoint/2010/main" val="618361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you see one of our reproduction studies on GitHub, with the data, docs, procedure, and results directory structure, a citation file, an open access license, and project-level read me document.</a:t>
            </a:r>
          </a:p>
          <a:p>
            <a:endParaRPr lang="en-US" dirty="0" smtClean="0"/>
          </a:p>
          <a:p>
            <a:r>
              <a:rPr lang="en-US" dirty="0" smtClean="0"/>
              <a:t>The readme ideally contains project-level metadata and a directory of</a:t>
            </a:r>
            <a:r>
              <a:rPr lang="en-US" baseline="0" dirty="0" smtClean="0"/>
              <a:t> data files, and ideally this would be maintained automatically with software.</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22</a:t>
            </a:fld>
            <a:endParaRPr lang="en-US"/>
          </a:p>
        </p:txBody>
      </p:sp>
    </p:spTree>
    <p:extLst>
      <p:ext uri="{BB962C8B-B14F-4D97-AF65-F5344CB8AC3E}">
        <p14:creationId xmlns:p14="http://schemas.microsoft.com/office/powerpoint/2010/main" val="2718663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significant</a:t>
            </a:r>
            <a:r>
              <a:rPr lang="en-US" baseline="0" dirty="0" smtClean="0"/>
              <a:t> data layer is documented with metadata in the metadata folder, and here is the top of an XML file using the FGDC standard to describe American Community Survey data.</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23</a:t>
            </a:fld>
            <a:endParaRPr lang="en-US"/>
          </a:p>
        </p:txBody>
      </p:sp>
    </p:spTree>
    <p:extLst>
      <p:ext uri="{BB962C8B-B14F-4D97-AF65-F5344CB8AC3E}">
        <p14:creationId xmlns:p14="http://schemas.microsoft.com/office/powerpoint/2010/main" val="990132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we are maintaining a list of data</a:t>
            </a:r>
            <a:r>
              <a:rPr lang="en-US" baseline="0" dirty="0" smtClean="0"/>
              <a:t> paths, file names, formats, and metadata files in a comma-separated text file that renders as a table on GitHub.</a:t>
            </a:r>
          </a:p>
          <a:p>
            <a:r>
              <a:rPr lang="en-US" baseline="0" dirty="0" smtClean="0"/>
              <a:t>Ideally, software would help maintain such a directory automatically.</a:t>
            </a:r>
          </a:p>
          <a:p>
            <a:endParaRPr lang="en-US" baseline="0" dirty="0" smtClean="0"/>
          </a:p>
        </p:txBody>
      </p:sp>
      <p:sp>
        <p:nvSpPr>
          <p:cNvPr id="4" name="Slide Number Placeholder 3"/>
          <p:cNvSpPr>
            <a:spLocks noGrp="1"/>
          </p:cNvSpPr>
          <p:nvPr>
            <p:ph type="sldNum" sz="quarter" idx="10"/>
          </p:nvPr>
        </p:nvSpPr>
        <p:spPr/>
        <p:txBody>
          <a:bodyPr/>
          <a:lstStyle/>
          <a:p>
            <a:fld id="{0F8442E7-1E35-4707-8504-AE37222ED57D}" type="slidenum">
              <a:rPr lang="en-US" smtClean="0"/>
              <a:t>24</a:t>
            </a:fld>
            <a:endParaRPr lang="en-US"/>
          </a:p>
        </p:txBody>
      </p:sp>
    </p:spTree>
    <p:extLst>
      <p:ext uri="{BB962C8B-B14F-4D97-AF65-F5344CB8AC3E}">
        <p14:creationId xmlns:p14="http://schemas.microsoft.com/office/powerpoint/2010/main" val="3236530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Hopefully my second point</a:t>
            </a:r>
            <a:r>
              <a:rPr lang="en-US" baseline="0" dirty="0" smtClean="0"/>
              <a:t> is now clear: </a:t>
            </a:r>
            <a:r>
              <a:rPr lang="en-US" sz="1200" b="1" dirty="0" smtClean="0"/>
              <a:t>Researchers use, create, and modify information about their research projects and research data throughout the research life cycle</a:t>
            </a:r>
            <a:endParaRPr lang="en-US" sz="1200" dirty="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what does the FOSS4G software ecosystem offer for metadata-rich research life cycles? </a:t>
            </a:r>
            <a:endParaRPr lang="en-US" dirty="0" smtClean="0"/>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25</a:t>
            </a:fld>
            <a:endParaRPr lang="en-US"/>
          </a:p>
        </p:txBody>
      </p:sp>
    </p:spTree>
    <p:extLst>
      <p:ext uri="{BB962C8B-B14F-4D97-AF65-F5344CB8AC3E}">
        <p14:creationId xmlns:p14="http://schemas.microsoft.com/office/powerpoint/2010/main" val="1513331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types of software that may be of use…</a:t>
            </a:r>
          </a:p>
          <a:p>
            <a:r>
              <a:rPr lang="en-US" dirty="0" smtClean="0"/>
              <a:t>Only</a:t>
            </a:r>
            <a:r>
              <a:rPr lang="en-US" baseline="0" dirty="0" smtClean="0"/>
              <a:t> those software with metadata editing functionality and open licenses with no fees are considered.</a:t>
            </a:r>
          </a:p>
          <a:p>
            <a:endParaRPr lang="en-US" baseline="0" dirty="0" smtClean="0"/>
          </a:p>
          <a:p>
            <a:r>
              <a:rPr lang="en-US" baseline="0" dirty="0" smtClean="0"/>
              <a:t>In the desktop GIS category, we reviewed QGIS, GRASS and SAGA.</a:t>
            </a:r>
          </a:p>
          <a:p>
            <a:r>
              <a:rPr lang="en-US" baseline="0" dirty="0" smtClean="0"/>
              <a:t>From the spatial data science worlds, we reviewed </a:t>
            </a:r>
            <a:r>
              <a:rPr lang="en-US" baseline="0" dirty="0" err="1" smtClean="0"/>
              <a:t>geometa</a:t>
            </a:r>
            <a:r>
              <a:rPr lang="en-US" baseline="0" dirty="0" smtClean="0"/>
              <a:t> in R and </a:t>
            </a:r>
            <a:r>
              <a:rPr lang="en-US" baseline="0" dirty="0" err="1" smtClean="0"/>
              <a:t>pygeometa</a:t>
            </a:r>
            <a:r>
              <a:rPr lang="en-US" baseline="0" dirty="0" smtClean="0"/>
              <a:t> in Python.</a:t>
            </a:r>
          </a:p>
          <a:p>
            <a:r>
              <a:rPr lang="en-US" baseline="0" dirty="0" smtClean="0"/>
              <a:t>OSGEO projects include a catalogue server, </a:t>
            </a:r>
            <a:r>
              <a:rPr lang="en-US" baseline="0" dirty="0" err="1" smtClean="0"/>
              <a:t>GeoNetwork</a:t>
            </a:r>
            <a:r>
              <a:rPr lang="en-US" baseline="0" dirty="0" smtClean="0"/>
              <a:t>, and a content management server, </a:t>
            </a:r>
            <a:r>
              <a:rPr lang="en-US" baseline="0" dirty="0" err="1" smtClean="0"/>
              <a:t>GeoNode</a:t>
            </a:r>
            <a:r>
              <a:rPr lang="en-US" baseline="0" dirty="0" smtClean="0"/>
              <a:t>.</a:t>
            </a:r>
          </a:p>
          <a:p>
            <a:endParaRPr lang="en-US" baseline="0" dirty="0" smtClean="0"/>
          </a:p>
          <a:p>
            <a:r>
              <a:rPr lang="en-US" baseline="0" dirty="0" smtClean="0"/>
              <a:t>In our software search, we discovered two specialized metadata authoring programs: Metadata Wizard by the USGS, and </a:t>
            </a:r>
            <a:r>
              <a:rPr lang="en-US" baseline="0" dirty="0" err="1" smtClean="0"/>
              <a:t>mdEditor</a:t>
            </a:r>
            <a:r>
              <a:rPr lang="en-US" baseline="0" dirty="0" smtClean="0"/>
              <a:t>, a web-based system created by the </a:t>
            </a:r>
            <a:r>
              <a:rPr lang="en-US" dirty="0" smtClean="0"/>
              <a:t>Alaska Data Integration Working Group. </a:t>
            </a:r>
          </a:p>
          <a:p>
            <a:r>
              <a:rPr lang="en-US" dirty="0" smtClean="0"/>
              <a:t>Finally, the o2r Opening Reproducible Research program is developing</a:t>
            </a:r>
            <a:r>
              <a:rPr lang="en-US" baseline="0" dirty="0" smtClean="0"/>
              <a:t> a containerized executable research compendium with a metadata tool, o2r-meta.</a:t>
            </a:r>
            <a:endParaRPr lang="en-US" dirty="0" smtClean="0"/>
          </a:p>
          <a:p>
            <a:endParaRPr lang="en-US" dirty="0" smtClean="0"/>
          </a:p>
          <a:p>
            <a:r>
              <a:rPr lang="en-US" dirty="0" smtClean="0"/>
              <a:t>Given </a:t>
            </a:r>
            <a:r>
              <a:rPr lang="en-US" dirty="0"/>
              <a:t>this </a:t>
            </a:r>
            <a:r>
              <a:rPr lang="en-US" dirty="0" smtClean="0"/>
              <a:t>suite of possible </a:t>
            </a:r>
            <a:r>
              <a:rPr lang="en-US" dirty="0"/>
              <a:t>software tools, what software features do we need?</a:t>
            </a:r>
          </a:p>
        </p:txBody>
      </p:sp>
      <p:sp>
        <p:nvSpPr>
          <p:cNvPr id="4" name="Slide Number Placeholder 3"/>
          <p:cNvSpPr>
            <a:spLocks noGrp="1"/>
          </p:cNvSpPr>
          <p:nvPr>
            <p:ph type="sldNum" sz="quarter" idx="10"/>
          </p:nvPr>
        </p:nvSpPr>
        <p:spPr/>
        <p:txBody>
          <a:bodyPr/>
          <a:lstStyle/>
          <a:p>
            <a:fld id="{0F8442E7-1E35-4707-8504-AE37222ED57D}" type="slidenum">
              <a:rPr lang="en-US" smtClean="0"/>
              <a:t>26</a:t>
            </a:fld>
            <a:endParaRPr lang="en-US"/>
          </a:p>
        </p:txBody>
      </p:sp>
    </p:spTree>
    <p:extLst>
      <p:ext uri="{BB962C8B-B14F-4D97-AF65-F5344CB8AC3E}">
        <p14:creationId xmlns:p14="http://schemas.microsoft.com/office/powerpoint/2010/main" val="4023947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our practical experience</a:t>
            </a:r>
            <a:r>
              <a:rPr lang="en-US" baseline="0" dirty="0" smtClean="0"/>
              <a:t> and literature review, we suggest the following metadata software needs.</a:t>
            </a:r>
          </a:p>
          <a:p>
            <a:endParaRPr lang="en-US" baseline="0" dirty="0" smtClean="0"/>
          </a:p>
          <a:p>
            <a:r>
              <a:rPr lang="en-US" baseline="0" dirty="0" smtClean="0"/>
              <a:t>First, metadata software must be easy to use for students, research assistants, and faculty with limited time. </a:t>
            </a:r>
          </a:p>
          <a:p>
            <a:r>
              <a:rPr lang="en-US" baseline="0" dirty="0" smtClean="0"/>
              <a:t>Installation, start-up, and learning the software should be easy, and a graphical user interface should support editing and provide guidance through the editing process.</a:t>
            </a:r>
          </a:p>
          <a:p>
            <a:r>
              <a:rPr lang="en-US" baseline="0" dirty="0" smtClean="0"/>
              <a:t>The software must support open standards, including support for all of the fields and controlled vocabularies of the ISO and Dublin Core, as well as encoding in standardized formats, namely XML.</a:t>
            </a:r>
          </a:p>
          <a:p>
            <a:r>
              <a:rPr lang="en-US" baseline="0" dirty="0" smtClean="0"/>
              <a:t>Ideally, working with metadata should be facilitated by as much automation as possible, including features to </a:t>
            </a:r>
          </a:p>
          <a:p>
            <a:r>
              <a:rPr lang="en-US" baseline="0" dirty="0" smtClean="0"/>
              <a:t>parse a directory for spatial data and catalogue it, </a:t>
            </a:r>
          </a:p>
          <a:p>
            <a:r>
              <a:rPr lang="en-US" baseline="0" dirty="0" smtClean="0"/>
              <a:t>extract geographic metadata like the coordinate reference system and extent, </a:t>
            </a:r>
          </a:p>
          <a:p>
            <a:r>
              <a:rPr lang="en-US" baseline="0" dirty="0" smtClean="0"/>
              <a:t>Extract attribute metadata like field names, types, and descriptive statistics,</a:t>
            </a:r>
          </a:p>
          <a:p>
            <a:r>
              <a:rPr lang="en-US" baseline="0" dirty="0" smtClean="0"/>
              <a:t>Validate metadata documents for completeness and conformity to standards,</a:t>
            </a:r>
          </a:p>
          <a:p>
            <a:r>
              <a:rPr lang="en-US" baseline="0" dirty="0" smtClean="0"/>
              <a:t>And track provenance– a detailed history of data revisions. </a:t>
            </a:r>
          </a:p>
        </p:txBody>
      </p:sp>
      <p:sp>
        <p:nvSpPr>
          <p:cNvPr id="4" name="Slide Number Placeholder 3"/>
          <p:cNvSpPr>
            <a:spLocks noGrp="1"/>
          </p:cNvSpPr>
          <p:nvPr>
            <p:ph type="sldNum" sz="quarter" idx="10"/>
          </p:nvPr>
        </p:nvSpPr>
        <p:spPr/>
        <p:txBody>
          <a:bodyPr/>
          <a:lstStyle/>
          <a:p>
            <a:fld id="{0F8442E7-1E35-4707-8504-AE37222ED57D}" type="slidenum">
              <a:rPr lang="en-US" smtClean="0"/>
              <a:t>27</a:t>
            </a:fld>
            <a:endParaRPr lang="en-US"/>
          </a:p>
        </p:txBody>
      </p:sp>
    </p:spTree>
    <p:extLst>
      <p:ext uri="{BB962C8B-B14F-4D97-AF65-F5344CB8AC3E}">
        <p14:creationId xmlns:p14="http://schemas.microsoft.com/office/powerpoint/2010/main" val="2937785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did the FOSS4G</a:t>
            </a:r>
            <a:r>
              <a:rPr lang="en-US" baseline="0" dirty="0" smtClean="0"/>
              <a:t> software stack up against these needs? Here are our results…</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28</a:t>
            </a:fld>
            <a:endParaRPr lang="en-US"/>
          </a:p>
        </p:txBody>
      </p:sp>
    </p:spTree>
    <p:extLst>
      <p:ext uri="{BB962C8B-B14F-4D97-AF65-F5344CB8AC3E}">
        <p14:creationId xmlns:p14="http://schemas.microsoft.com/office/powerpoint/2010/main" val="1045577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easy start criteria, metadata</a:t>
            </a:r>
            <a:r>
              <a:rPr lang="en-US" baseline="0" dirty="0" smtClean="0"/>
              <a:t> editors receive double checks for very fast installation and easy use. Desktop GIS receive a single check for straightforward installation and use. The servers and code packages have numerous barriers for a user to install and learn to use.</a:t>
            </a:r>
          </a:p>
          <a:p>
            <a:endParaRPr lang="en-US" baseline="0" dirty="0" smtClean="0"/>
          </a:p>
          <a:p>
            <a:r>
              <a:rPr lang="en-US" dirty="0" smtClean="0"/>
              <a:t>In terms of a graphical user interface, the desktop GIS software, servers, and metadata editors all had</a:t>
            </a:r>
            <a:r>
              <a:rPr lang="en-US" baseline="0" dirty="0" smtClean="0"/>
              <a:t> GUIs, but SAGA and GRASS could not easily use the GUI for metadata editing.</a:t>
            </a:r>
          </a:p>
          <a:p>
            <a:endParaRPr lang="en-US" baseline="0" dirty="0" smtClean="0"/>
          </a:p>
          <a:p>
            <a:r>
              <a:rPr lang="en-US" baseline="0" dirty="0" smtClean="0"/>
              <a:t>In terms of standards, only the </a:t>
            </a:r>
            <a:r>
              <a:rPr lang="en-US" baseline="0" dirty="0" err="1" smtClean="0"/>
              <a:t>GeoNetwork</a:t>
            </a:r>
            <a:r>
              <a:rPr lang="en-US" baseline="0" dirty="0" smtClean="0"/>
              <a:t> and </a:t>
            </a:r>
            <a:r>
              <a:rPr lang="en-US" baseline="0" dirty="0" err="1" smtClean="0"/>
              <a:t>GeoNode</a:t>
            </a:r>
            <a:r>
              <a:rPr lang="en-US" baseline="0" dirty="0" smtClean="0"/>
              <a:t> servers supported both ISO and Dublin Core. A single black check indicates support for ISO only, and Metadata Wizard supports only FGDC.</a:t>
            </a:r>
          </a:p>
          <a:p>
            <a:endParaRPr lang="en-US" baseline="0" dirty="0" smtClean="0"/>
          </a:p>
          <a:p>
            <a:r>
              <a:rPr lang="en-US" baseline="0" dirty="0" smtClean="0"/>
              <a:t>Most of the software could save metadata encoded in machine-readable XML or JSON formats. These are essential for extending metadata to other purposes, like auto-filling research documents and registrations.</a:t>
            </a:r>
          </a:p>
          <a:p>
            <a:endParaRPr lang="en-US" baseline="0" dirty="0" smtClean="0"/>
          </a:p>
          <a:p>
            <a:r>
              <a:rPr lang="en-US" baseline="0" dirty="0" smtClean="0"/>
              <a:t>Only o2r-meta had a true cataloging feature meant to discover all spatial data layers in a research compendium directory. QGIS and SAGA are both capable of viewing at least some spatial data formats in a directory, but not in a format usable for metadata documentation.</a:t>
            </a:r>
          </a:p>
          <a:p>
            <a:endParaRPr lang="en-US" baseline="0" dirty="0" smtClean="0"/>
          </a:p>
          <a:p>
            <a:r>
              <a:rPr lang="en-US" baseline="0" dirty="0" smtClean="0"/>
              <a:t>Six of the software options contained at least semi-automated features for extracting geographic metadata, </a:t>
            </a:r>
          </a:p>
          <a:p>
            <a:r>
              <a:rPr lang="en-US" baseline="0" dirty="0" smtClean="0"/>
              <a:t>and four of those contained features for automatically extracting, or at least viewing, some attribute metadata.</a:t>
            </a:r>
            <a:endParaRPr lang="en-US" baseline="0" dirty="0"/>
          </a:p>
          <a:p>
            <a:endParaRPr lang="en-US" baseline="0" dirty="0" smtClean="0"/>
          </a:p>
          <a:p>
            <a:r>
              <a:rPr lang="en-US" baseline="0" dirty="0" smtClean="0"/>
              <a:t>Six of the software options also contained features to validate metadata records, but thus far only Metadata Wizard has full implementation of validation and automated geographic and attribute metadata.</a:t>
            </a:r>
          </a:p>
          <a:p>
            <a:endParaRPr lang="en-US" baseline="0" dirty="0" smtClean="0"/>
          </a:p>
          <a:p>
            <a:r>
              <a:rPr lang="en-US" baseline="0" dirty="0" smtClean="0"/>
              <a:t>Finally, only one software– SAGA– tracks provenance and records it as metadata attached to a layer, which can be copied and executed as a tool chain!</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key message here is my third point: </a:t>
            </a:r>
            <a:r>
              <a:rPr lang="en-US" sz="1200" dirty="0" smtClean="0"/>
              <a:t>We need better open source geospatial software to support metadata-rich research</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0F8442E7-1E35-4707-8504-AE37222ED57D}" type="slidenum">
              <a:rPr lang="en-US" smtClean="0"/>
              <a:t>29</a:t>
            </a:fld>
            <a:endParaRPr lang="en-US"/>
          </a:p>
        </p:txBody>
      </p:sp>
    </p:spTree>
    <p:extLst>
      <p:ext uri="{BB962C8B-B14F-4D97-AF65-F5344CB8AC3E}">
        <p14:creationId xmlns:p14="http://schemas.microsoft.com/office/powerpoint/2010/main" val="139465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context from our research</a:t>
            </a:r>
            <a:r>
              <a:rPr lang="en-US" baseline="0" dirty="0"/>
              <a:t> project, </a:t>
            </a:r>
          </a:p>
          <a:p>
            <a:r>
              <a:rPr lang="en-US" baseline="0" dirty="0"/>
              <a:t>we have surveyed geographers about their research practices, finding most folks would say, “I am familiar with reproducibility and my research is reproducible”</a:t>
            </a:r>
          </a:p>
          <a:p>
            <a:r>
              <a:rPr lang="en-US" baseline="0" dirty="0"/>
              <a:t>However, when asked about metadata, most would say, “Metadata, No, I have never used that...” </a:t>
            </a:r>
          </a:p>
          <a:p>
            <a:r>
              <a:rPr lang="en-US" baseline="0" dirty="0" smtClean="0"/>
              <a:t>Unfortunately, providing </a:t>
            </a:r>
            <a:r>
              <a:rPr lang="en-US" baseline="0" dirty="0"/>
              <a:t>data or even code alongside a research publication without metadata is like publishing a map with no title or legend… leaving serious questions about the data and its proper use unanswered.</a:t>
            </a:r>
          </a:p>
          <a:p>
            <a:r>
              <a:rPr lang="en-US" baseline="0" dirty="0"/>
              <a:t>We have reluctantly and painfully come to this conclusion– and the need for this paper– after attempting seven reproduction or replication studies and publishing each as a reproducible research compendium in our GitHub HEGSRR Organization.</a:t>
            </a:r>
          </a:p>
        </p:txBody>
      </p:sp>
      <p:sp>
        <p:nvSpPr>
          <p:cNvPr id="4" name="Slide Number Placeholder 3"/>
          <p:cNvSpPr>
            <a:spLocks noGrp="1"/>
          </p:cNvSpPr>
          <p:nvPr>
            <p:ph type="sldNum" sz="quarter" idx="10"/>
          </p:nvPr>
        </p:nvSpPr>
        <p:spPr/>
        <p:txBody>
          <a:bodyPr/>
          <a:lstStyle/>
          <a:p>
            <a:fld id="{0F8442E7-1E35-4707-8504-AE37222ED57D}" type="slidenum">
              <a:rPr lang="en-US" smtClean="0"/>
              <a:t>3</a:t>
            </a:fld>
            <a:endParaRPr lang="en-US"/>
          </a:p>
        </p:txBody>
      </p:sp>
    </p:spTree>
    <p:extLst>
      <p:ext uri="{BB962C8B-B14F-4D97-AF65-F5344CB8AC3E}">
        <p14:creationId xmlns:p14="http://schemas.microsoft.com/office/powerpoint/2010/main" val="1773707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third point should now be clear:</a:t>
            </a:r>
            <a:r>
              <a:rPr lang="en-US" baseline="0" dirty="0" smtClean="0"/>
              <a:t> we need better open source geospatial software to support metadata-rich research, fulfilling the software needs enumerated on the right.</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30</a:t>
            </a:fld>
            <a:endParaRPr lang="en-US"/>
          </a:p>
        </p:txBody>
      </p:sp>
    </p:spTree>
    <p:extLst>
      <p:ext uri="{BB962C8B-B14F-4D97-AF65-F5344CB8AC3E}">
        <p14:creationId xmlns:p14="http://schemas.microsoft.com/office/powerpoint/2010/main" val="673345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8442E7-1E35-4707-8504-AE37222ED57D}" type="slidenum">
              <a:rPr lang="en-US" smtClean="0"/>
              <a:t>31</a:t>
            </a:fld>
            <a:endParaRPr lang="en-US"/>
          </a:p>
        </p:txBody>
      </p:sp>
    </p:spTree>
    <p:extLst>
      <p:ext uri="{BB962C8B-B14F-4D97-AF65-F5344CB8AC3E}">
        <p14:creationId xmlns:p14="http://schemas.microsoft.com/office/powerpoint/2010/main" val="3507675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talk</a:t>
            </a:r>
            <a:r>
              <a:rPr lang="en-US" baseline="0" dirty="0"/>
              <a:t> aims to convince you of these three points:</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Open Science and Reproducibility require standardized metadata</a:t>
            </a:r>
          </a:p>
          <a:p>
            <a:pPr marL="457200" indent="-457200">
              <a:buFont typeface="+mj-lt"/>
              <a:buAutoNum type="arabicPeriod"/>
            </a:pPr>
            <a:r>
              <a:rPr lang="en-US" sz="1200" dirty="0" smtClean="0"/>
              <a:t>Researchers </a:t>
            </a:r>
            <a:r>
              <a:rPr lang="en-US" sz="1200" dirty="0"/>
              <a:t>use, create, and modify information about their research projects and research data throughout the research life </a:t>
            </a:r>
            <a:r>
              <a:rPr lang="en-US" sz="1200" dirty="0" smtClean="0"/>
              <a:t>cycle</a:t>
            </a:r>
          </a:p>
          <a:p>
            <a:pPr marL="457200" indent="-457200">
              <a:buFont typeface="+mj-lt"/>
              <a:buAutoNum type="arabicPeriod"/>
            </a:pPr>
            <a:r>
              <a:rPr lang="en-US" sz="1200" dirty="0" smtClean="0"/>
              <a:t>We </a:t>
            </a:r>
            <a:r>
              <a:rPr lang="en-US" sz="1200" dirty="0"/>
              <a:t>need better open source geospatial software to support metadata-rich research</a:t>
            </a:r>
          </a:p>
          <a:p>
            <a:pPr marL="457200" indent="-457200">
              <a:buFont typeface="+mj-lt"/>
              <a:buAutoNum type="arabicPeriod"/>
            </a:pPr>
            <a:endParaRPr lang="en-US" sz="1200" dirty="0"/>
          </a:p>
          <a:p>
            <a:pPr marL="0" indent="0">
              <a:buFont typeface="+mj-lt"/>
              <a:buNone/>
            </a:pPr>
            <a:r>
              <a:rPr lang="en-US" sz="1200" dirty="0"/>
              <a:t>But first, what is reproducibility?</a:t>
            </a:r>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4</a:t>
            </a:fld>
            <a:endParaRPr lang="en-US"/>
          </a:p>
        </p:txBody>
      </p:sp>
    </p:spTree>
    <p:extLst>
      <p:ext uri="{BB962C8B-B14F-4D97-AF65-F5344CB8AC3E}">
        <p14:creationId xmlns:p14="http://schemas.microsoft.com/office/powerpoint/2010/main" val="89381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Reproducibility is a core motivation of open science, but it’s more than simply repeating another researcher’s computations</a:t>
            </a:r>
            <a:r>
              <a:rPr lang="en-US" baseline="0" dirty="0"/>
              <a:t> as illustrated by this matrix.</a:t>
            </a:r>
            <a:endParaRPr lang="en-US" dirty="0"/>
          </a:p>
          <a:p>
            <a:r>
              <a:rPr lang="en-US" dirty="0"/>
              <a:t>In the top left, if we </a:t>
            </a:r>
            <a:r>
              <a:rPr lang="en-US" baseline="0" dirty="0"/>
              <a:t>use the same methods and same data to achieve the same results as a prior study, this REPRODUCTION provides a check of the internal validity of the study.</a:t>
            </a:r>
          </a:p>
          <a:p>
            <a:r>
              <a:rPr lang="en-US" baseline="0" dirty="0" smtClean="0"/>
              <a:t>Thus far, we have almost always discovered uncertainties </a:t>
            </a:r>
            <a:r>
              <a:rPr lang="en-US" baseline="0" dirty="0"/>
              <a:t>or </a:t>
            </a:r>
            <a:r>
              <a:rPr lang="en-US" baseline="0" dirty="0" smtClean="0"/>
              <a:t>errors </a:t>
            </a:r>
            <a:r>
              <a:rPr lang="en-US" baseline="0" dirty="0"/>
              <a:t>in the original procedures, leading us to the top-right, where we REANALYZE the same data with varied methods and test the sensitivity of the study to researcher decisions and errors.</a:t>
            </a:r>
          </a:p>
          <a:p>
            <a:r>
              <a:rPr lang="en-US" baseline="0" dirty="0"/>
              <a:t>If we want to externally validate a study, we drop to the bottom left, where we apply the same methods to new data in a </a:t>
            </a:r>
            <a:r>
              <a:rPr lang="en-US" baseline="0" dirty="0" smtClean="0"/>
              <a:t>REPLICATION study, which may contribute evidence for the generalizability of a theory across different contexts.</a:t>
            </a:r>
            <a:endParaRPr lang="en-US" baseline="0" dirty="0"/>
          </a:p>
          <a:p>
            <a:r>
              <a:rPr lang="en-US" baseline="0" dirty="0"/>
              <a:t>Finally, the bottom right is where science makes further progress by EXTENDING previous studies with varied methods and new data.</a:t>
            </a:r>
          </a:p>
          <a:p>
            <a:r>
              <a:rPr lang="en-US" baseline="0" dirty="0"/>
              <a:t>What is the role of metadata in all of this?</a:t>
            </a:r>
          </a:p>
          <a:p>
            <a:endParaRPr lang="en-US" dirty="0"/>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5</a:t>
            </a:fld>
            <a:endParaRPr lang="en-US"/>
          </a:p>
        </p:txBody>
      </p:sp>
    </p:spTree>
    <p:extLst>
      <p:ext uri="{BB962C8B-B14F-4D97-AF65-F5344CB8AC3E}">
        <p14:creationId xmlns:p14="http://schemas.microsoft.com/office/powerpoint/2010/main" val="166438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Geospatial metadata is information about spatial data.</a:t>
            </a:r>
          </a:p>
          <a:p>
            <a:r>
              <a:rPr lang="en-US" dirty="0"/>
              <a:t>Drawing</a:t>
            </a:r>
            <a:r>
              <a:rPr lang="en-US" baseline="0" dirty="0"/>
              <a:t> on </a:t>
            </a:r>
            <a:r>
              <a:rPr lang="en-US" baseline="0" dirty="0" smtClean="0"/>
              <a:t>the iceberg cliché</a:t>
            </a:r>
            <a:r>
              <a:rPr lang="en-US" baseline="0" dirty="0"/>
              <a:t>, consider that geospatial data is just the attractive </a:t>
            </a:r>
            <a:r>
              <a:rPr lang="en-US" baseline="0" dirty="0" smtClean="0"/>
              <a:t>ice floating above </a:t>
            </a:r>
            <a:r>
              <a:rPr lang="en-US" baseline="0" dirty="0"/>
              <a:t>the ocean surface,</a:t>
            </a:r>
          </a:p>
          <a:p>
            <a:r>
              <a:rPr lang="en-US" baseline="0" dirty="0" smtClean="0"/>
              <a:t>Meanwhile, </a:t>
            </a:r>
            <a:r>
              <a:rPr lang="en-US" baseline="0" dirty="0"/>
              <a:t>a mass of contextual information lies beneath</a:t>
            </a:r>
            <a:r>
              <a:rPr lang="en-US" baseline="0" dirty="0" smtClean="0"/>
              <a:t>, keeping the ice above water afloat and causing danger for anyone unaware of its presence.</a:t>
            </a:r>
          </a:p>
        </p:txBody>
      </p:sp>
      <p:sp>
        <p:nvSpPr>
          <p:cNvPr id="4" name="Slide Number Placeholder 3"/>
          <p:cNvSpPr>
            <a:spLocks noGrp="1"/>
          </p:cNvSpPr>
          <p:nvPr>
            <p:ph type="sldNum" sz="quarter" idx="10"/>
          </p:nvPr>
        </p:nvSpPr>
        <p:spPr/>
        <p:txBody>
          <a:bodyPr/>
          <a:lstStyle/>
          <a:p>
            <a:fld id="{0F8442E7-1E35-4707-8504-AE37222ED57D}" type="slidenum">
              <a:rPr lang="en-US" smtClean="0"/>
              <a:t>6</a:t>
            </a:fld>
            <a:endParaRPr lang="en-US"/>
          </a:p>
        </p:txBody>
      </p:sp>
    </p:spTree>
    <p:extLst>
      <p:ext uri="{BB962C8B-B14F-4D97-AF65-F5344CB8AC3E}">
        <p14:creationId xmlns:p14="http://schemas.microsoft.com/office/powerpoint/2010/main" val="129492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metadata as one of the </a:t>
            </a:r>
            <a:r>
              <a:rPr lang="en-US" dirty="0" smtClean="0"/>
              <a:t>irreplaceable </a:t>
            </a:r>
            <a:r>
              <a:rPr lang="en-US" dirty="0"/>
              <a:t>cogs allowing</a:t>
            </a:r>
            <a:r>
              <a:rPr lang="en-US" baseline="0" dirty="0"/>
              <a:t> the gears of open science to work.</a:t>
            </a:r>
          </a:p>
          <a:p>
            <a:endParaRPr lang="en-US" baseline="0" dirty="0"/>
          </a:p>
          <a:p>
            <a:r>
              <a:rPr lang="en-US" baseline="0" dirty="0"/>
              <a:t>Metadata provides essential social and ontological context for </a:t>
            </a:r>
            <a:r>
              <a:rPr lang="en-US" baseline="0" dirty="0" smtClean="0"/>
              <a:t>data’s </a:t>
            </a:r>
            <a:r>
              <a:rPr lang="en-US" baseline="0" dirty="0"/>
              <a:t>meaning, interoperability, and appropriate </a:t>
            </a:r>
            <a:r>
              <a:rPr lang="en-US" baseline="0" dirty="0" smtClean="0"/>
              <a:t>use.</a:t>
            </a:r>
            <a:endParaRPr lang="en-US" baseline="0"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metadata </a:t>
            </a:r>
            <a:r>
              <a:rPr lang="en-US" baseline="0" dirty="0"/>
              <a:t>is also an ethical issue, particularly with regards </a:t>
            </a:r>
            <a:r>
              <a:rPr lang="en-US" baseline="0" dirty="0" smtClean="0"/>
              <a:t>to problems of privacy </a:t>
            </a:r>
            <a:r>
              <a:rPr lang="en-US" baseline="0" dirty="0"/>
              <a:t>and </a:t>
            </a:r>
            <a:r>
              <a:rPr lang="en-US" baseline="0" dirty="0" smtClean="0"/>
              <a:t>quality </a:t>
            </a:r>
            <a:r>
              <a:rPr lang="en-US" baseline="0" dirty="0"/>
              <a:t>of big data for humanitarian response.</a:t>
            </a:r>
          </a:p>
          <a:p>
            <a:endParaRPr lang="en-US" baseline="0" dirty="0"/>
          </a:p>
          <a:p>
            <a:r>
              <a:rPr lang="en-US" dirty="0"/>
              <a:t>In open</a:t>
            </a:r>
            <a:r>
              <a:rPr lang="en-US" baseline="0" dirty="0"/>
              <a:t> science, metadata is the key to FAIR open data.</a:t>
            </a:r>
          </a:p>
          <a:p>
            <a:r>
              <a:rPr lang="en-US" baseline="0" dirty="0"/>
              <a:t>Data becomes findable with project-level metadata including the study’s geographic </a:t>
            </a:r>
            <a:r>
              <a:rPr lang="en-US" baseline="0" dirty="0" smtClean="0"/>
              <a:t>and temporal extent</a:t>
            </a:r>
            <a:r>
              <a:rPr lang="en-US" baseline="0" dirty="0"/>
              <a:t>.</a:t>
            </a:r>
          </a:p>
          <a:p>
            <a:r>
              <a:rPr lang="en-US" dirty="0"/>
              <a:t>Data</a:t>
            </a:r>
            <a:r>
              <a:rPr lang="en-US" baseline="0" dirty="0"/>
              <a:t> is accessible when metadata specifies </a:t>
            </a:r>
            <a:r>
              <a:rPr lang="en-US" baseline="0" dirty="0" smtClean="0"/>
              <a:t>an </a:t>
            </a:r>
            <a:r>
              <a:rPr lang="en-US" baseline="0" dirty="0"/>
              <a:t>open </a:t>
            </a:r>
            <a:r>
              <a:rPr lang="en-US" baseline="0" dirty="0" smtClean="0"/>
              <a:t>license or access </a:t>
            </a:r>
            <a:r>
              <a:rPr lang="en-US" baseline="0" dirty="0"/>
              <a:t>protocols, or when metadata provides </a:t>
            </a:r>
            <a:r>
              <a:rPr lang="en-US" baseline="0" dirty="0" smtClean="0"/>
              <a:t>enough detail about inaccessible data that someone can recreate a simulation of the data. </a:t>
            </a:r>
            <a:endParaRPr lang="en-US" baseline="0" dirty="0"/>
          </a:p>
          <a:p>
            <a:r>
              <a:rPr lang="en-US" baseline="0" dirty="0"/>
              <a:t>Data is interoperable when metadata adheres to machine-readable international </a:t>
            </a:r>
            <a:r>
              <a:rPr lang="en-US" baseline="0" dirty="0" smtClean="0"/>
              <a:t>standards, and </a:t>
            </a:r>
            <a:endParaRPr lang="en-US" baseline="0" dirty="0"/>
          </a:p>
          <a:p>
            <a:r>
              <a:rPr lang="en-US" dirty="0" smtClean="0"/>
              <a:t>Data </a:t>
            </a:r>
            <a:r>
              <a:rPr lang="en-US" dirty="0"/>
              <a:t>is reusable when metadata</a:t>
            </a:r>
            <a:r>
              <a:rPr lang="en-US" baseline="0" dirty="0"/>
              <a:t> provides enough context and detail for re-creation and appropriate re-use</a:t>
            </a:r>
          </a:p>
          <a:p>
            <a:endParaRPr lang="en-US" baseline="0" dirty="0"/>
          </a:p>
          <a:p>
            <a:r>
              <a:rPr lang="en-US" baseline="0" dirty="0"/>
              <a:t>In Wilson’s 5-star guide to reproducible geographic research, metadata distinguishes </a:t>
            </a:r>
            <a:r>
              <a:rPr lang="en-US" baseline="0" dirty="0" smtClean="0"/>
              <a:t>THREE </a:t>
            </a:r>
            <a:r>
              <a:rPr lang="en-US" baseline="0" dirty="0"/>
              <a:t>out of five </a:t>
            </a:r>
            <a:r>
              <a:rPr lang="en-US" baseline="0" dirty="0" smtClean="0"/>
              <a:t>stars!</a:t>
            </a:r>
            <a:endParaRPr lang="en-US" baseline="0" dirty="0"/>
          </a:p>
          <a:p>
            <a:r>
              <a:rPr lang="en-US" baseline="0" dirty="0" smtClean="0"/>
              <a:t>Providing </a:t>
            </a:r>
            <a:r>
              <a:rPr lang="en-US" baseline="0" dirty="0"/>
              <a:t>code and data with an open license only achieves one star.</a:t>
            </a:r>
          </a:p>
          <a:p>
            <a:r>
              <a:rPr lang="en-US" baseline="0" dirty="0" smtClean="0"/>
              <a:t>Two stars are achieved with SOME metadata and a third star is awarded for COMPLETE metadata.</a:t>
            </a:r>
            <a:endParaRPr lang="en-US" baseline="0" dirty="0"/>
          </a:p>
          <a:p>
            <a:r>
              <a:rPr lang="en-US" baseline="0" dirty="0" smtClean="0"/>
              <a:t>A fourth star is reserved for data and metadata encoded with international standards.</a:t>
            </a:r>
          </a:p>
          <a:p>
            <a:endParaRPr lang="en-US" baseline="0" dirty="0" smtClean="0"/>
          </a:p>
          <a:p>
            <a:r>
              <a:rPr lang="en-US" baseline="0" dirty="0" smtClean="0"/>
              <a:t>So</a:t>
            </a:r>
            <a:r>
              <a:rPr lang="en-US" baseline="0" dirty="0"/>
              <a:t>, what are </a:t>
            </a:r>
            <a:r>
              <a:rPr lang="en-US" baseline="0" dirty="0" smtClean="0"/>
              <a:t>metadata standards, and which standards should we use?</a:t>
            </a:r>
            <a:endParaRPr lang="en-US" baseline="0" dirty="0"/>
          </a:p>
        </p:txBody>
      </p:sp>
      <p:sp>
        <p:nvSpPr>
          <p:cNvPr id="4" name="Slide Number Placeholder 3"/>
          <p:cNvSpPr>
            <a:spLocks noGrp="1"/>
          </p:cNvSpPr>
          <p:nvPr>
            <p:ph type="sldNum" sz="quarter" idx="10"/>
          </p:nvPr>
        </p:nvSpPr>
        <p:spPr/>
        <p:txBody>
          <a:bodyPr/>
          <a:lstStyle/>
          <a:p>
            <a:fld id="{0F8442E7-1E35-4707-8504-AE37222ED57D}" type="slidenum">
              <a:rPr lang="en-US" smtClean="0"/>
              <a:t>7</a:t>
            </a:fld>
            <a:endParaRPr lang="en-US"/>
          </a:p>
        </p:txBody>
      </p:sp>
    </p:spTree>
    <p:extLst>
      <p:ext uri="{BB962C8B-B14F-4D97-AF65-F5344CB8AC3E}">
        <p14:creationId xmlns:p14="http://schemas.microsoft.com/office/powerpoint/2010/main" val="109813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Metadata standards for geographic information may come from either spatial</a:t>
            </a:r>
            <a:r>
              <a:rPr lang="en-US" baseline="0" dirty="0"/>
              <a:t> data infrastructures, e.g. the Federal Geographic Data Committee for the United States or the Infrastructure for Spatial Information in Europe.</a:t>
            </a:r>
          </a:p>
          <a:p>
            <a:r>
              <a:rPr lang="en-US" baseline="0" dirty="0"/>
              <a:t>These data infrastructures </a:t>
            </a:r>
            <a:r>
              <a:rPr lang="en-US" baseline="0" dirty="0" smtClean="0"/>
              <a:t>were developed </a:t>
            </a:r>
            <a:r>
              <a:rPr lang="en-US" baseline="0" dirty="0"/>
              <a:t>to enhance data standards </a:t>
            </a:r>
            <a:r>
              <a:rPr lang="en-US" baseline="0" dirty="0" smtClean="0"/>
              <a:t>and interoperability </a:t>
            </a:r>
            <a:r>
              <a:rPr lang="en-US" baseline="0" dirty="0"/>
              <a:t>between </a:t>
            </a:r>
            <a:r>
              <a:rPr lang="en-US" baseline="0" dirty="0" smtClean="0"/>
              <a:t>governments and government </a:t>
            </a:r>
            <a:r>
              <a:rPr lang="en-US" baseline="0" dirty="0"/>
              <a:t>agencies </a:t>
            </a:r>
          </a:p>
          <a:p>
            <a:r>
              <a:rPr lang="en-US" baseline="0" dirty="0" smtClean="0"/>
              <a:t>Metadata standards </a:t>
            </a:r>
            <a:r>
              <a:rPr lang="en-US" baseline="0" dirty="0"/>
              <a:t>have also been developed by </a:t>
            </a:r>
            <a:r>
              <a:rPr lang="en-US" baseline="0" dirty="0" smtClean="0"/>
              <a:t>other organizations.</a:t>
            </a:r>
          </a:p>
          <a:p>
            <a:r>
              <a:rPr lang="en-US" baseline="0" dirty="0" smtClean="0"/>
              <a:t>The 191 series of standards by the International Organization for Standardization (ISO) are increasingly adopted and extended by both the American FGDC and European INSPIRE, </a:t>
            </a:r>
            <a:r>
              <a:rPr lang="en-US" baseline="0" dirty="0"/>
              <a:t>making the ISO </a:t>
            </a:r>
            <a:r>
              <a:rPr lang="en-US" baseline="0" dirty="0" smtClean="0"/>
              <a:t>standard an ideal choice </a:t>
            </a:r>
            <a:r>
              <a:rPr lang="en-US" baseline="0" dirty="0"/>
              <a:t>for </a:t>
            </a:r>
            <a:r>
              <a:rPr lang="en-US" baseline="0" dirty="0" smtClean="0"/>
              <a:t>documenting geographic </a:t>
            </a:r>
            <a:r>
              <a:rPr lang="en-US" baseline="0" dirty="0"/>
              <a:t>data layers.</a:t>
            </a:r>
          </a:p>
          <a:p>
            <a:r>
              <a:rPr lang="en-US" baseline="0" dirty="0" smtClean="0"/>
              <a:t>The </a:t>
            </a:r>
            <a:r>
              <a:rPr lang="en-US" baseline="0" dirty="0"/>
              <a:t>Dublin Core </a:t>
            </a:r>
            <a:r>
              <a:rPr lang="en-US" baseline="0" dirty="0" smtClean="0"/>
              <a:t>standard developed by librarians for managing digital archives </a:t>
            </a:r>
            <a:r>
              <a:rPr lang="en-US" baseline="0" dirty="0"/>
              <a:t>is ideally suited for the overall research project.</a:t>
            </a:r>
          </a:p>
          <a:p>
            <a:r>
              <a:rPr lang="en-US" baseline="0" dirty="0"/>
              <a:t>The </a:t>
            </a:r>
            <a:r>
              <a:rPr lang="en-US" baseline="0" dirty="0" smtClean="0"/>
              <a:t>Open Geospatial Consortium </a:t>
            </a:r>
            <a:r>
              <a:rPr lang="en-US" baseline="0" dirty="0"/>
              <a:t>has plenty of guidance on open data storage formats, but leaves the metadata standard to the ISO</a:t>
            </a:r>
            <a:r>
              <a:rPr lang="en-US" baseline="0" dirty="0" smtClean="0"/>
              <a:t>.</a:t>
            </a:r>
          </a:p>
          <a:p>
            <a:endParaRPr lang="en-US" baseline="0" dirty="0"/>
          </a:p>
          <a:p>
            <a:r>
              <a:rPr lang="en-US" baseline="0" dirty="0" smtClean="0"/>
              <a:t>Let’s look more closely at the content of the ISO and Dublin Core standards for use in geographic research.</a:t>
            </a:r>
          </a:p>
        </p:txBody>
      </p:sp>
      <p:sp>
        <p:nvSpPr>
          <p:cNvPr id="4" name="Slide Number Placeholder 3"/>
          <p:cNvSpPr>
            <a:spLocks noGrp="1"/>
          </p:cNvSpPr>
          <p:nvPr>
            <p:ph type="sldNum" sz="quarter" idx="10"/>
          </p:nvPr>
        </p:nvSpPr>
        <p:spPr/>
        <p:txBody>
          <a:bodyPr/>
          <a:lstStyle/>
          <a:p>
            <a:fld id="{0F8442E7-1E35-4707-8504-AE37222ED57D}" type="slidenum">
              <a:rPr lang="en-US" smtClean="0"/>
              <a:t>8</a:t>
            </a:fld>
            <a:endParaRPr lang="en-US"/>
          </a:p>
        </p:txBody>
      </p:sp>
    </p:spTree>
    <p:extLst>
      <p:ext uri="{BB962C8B-B14F-4D97-AF65-F5344CB8AC3E}">
        <p14:creationId xmlns:p14="http://schemas.microsoft.com/office/powerpoint/2010/main" val="1165890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Again</a:t>
            </a:r>
            <a:r>
              <a:rPr lang="en-US" baseline="0" dirty="0"/>
              <a:t>, the ISO </a:t>
            </a:r>
            <a:r>
              <a:rPr lang="en-US" baseline="0" dirty="0" smtClean="0"/>
              <a:t>19115 and 191 suite of standards are </a:t>
            </a:r>
            <a:r>
              <a:rPr lang="en-US" baseline="0" dirty="0"/>
              <a:t>best for geographic data layers and the Dublin Core standard is best for whole research projects.</a:t>
            </a:r>
          </a:p>
          <a:p>
            <a:r>
              <a:rPr lang="en-US" baseline="0" dirty="0"/>
              <a:t>I compare the two standards in the table on the right.</a:t>
            </a:r>
          </a:p>
          <a:p>
            <a:r>
              <a:rPr lang="en-US" baseline="0" dirty="0"/>
              <a:t>The first five rows answer the basic what, why, and when questions of the data, and make your projects findable by using a DOI for the unique identifier and controlled vocabularies for topic/subject keywords.</a:t>
            </a:r>
          </a:p>
          <a:p>
            <a:r>
              <a:rPr lang="en-US" baseline="0" dirty="0"/>
              <a:t>The next two rows answer the who question about the data: who is responsible for authoring, creating, publishing, maintaining, etc. ?</a:t>
            </a:r>
          </a:p>
          <a:p>
            <a:r>
              <a:rPr lang="en-US" baseline="0" dirty="0"/>
              <a:t>The next row provides legal issues of constrains and rights. Ideally data will be published with open licenses, without which copyright protection is implied.</a:t>
            </a:r>
          </a:p>
          <a:p>
            <a:r>
              <a:rPr lang="en-US" baseline="0" dirty="0"/>
              <a:t>From this point on, the ISO 19115 standard provides much more detail for geographic data layers than Dublin Core would, including</a:t>
            </a:r>
          </a:p>
          <a:p>
            <a:r>
              <a:rPr lang="en-US" baseline="0" dirty="0"/>
              <a:t>The spatial data model, spatial and temporal extents and resolutions, and content information, which is essentially a data dictionary of all the attributes, attribute types, measurements, and even descriptive </a:t>
            </a:r>
            <a:r>
              <a:rPr lang="en-US" baseline="0" dirty="0" smtClean="0"/>
              <a:t>statistics, or details of the sensors and measurements for gridded imagery or environmental data.</a:t>
            </a:r>
            <a:endParaRPr lang="en-US" baseline="0" dirty="0"/>
          </a:p>
          <a:p>
            <a:r>
              <a:rPr lang="en-US" baseline="0" dirty="0" smtClean="0"/>
              <a:t>The ISO standard also contains information on data </a:t>
            </a:r>
            <a:r>
              <a:rPr lang="en-US" baseline="0" dirty="0"/>
              <a:t>quality and proper </a:t>
            </a:r>
            <a:r>
              <a:rPr lang="en-US" baseline="0" dirty="0" smtClean="0"/>
              <a:t>usage.</a:t>
            </a:r>
            <a:endParaRPr lang="en-US" baseline="0" dirty="0"/>
          </a:p>
          <a:p>
            <a:r>
              <a:rPr lang="en-US" baseline="0" dirty="0"/>
              <a:t>The ISO’s lineage feature is robust enough to record step-by-step data transformations, while the Dublin Core standards are more about recording a chain of custody.</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9</a:t>
            </a:fld>
            <a:endParaRPr lang="en-US"/>
          </a:p>
        </p:txBody>
      </p:sp>
    </p:spTree>
    <p:extLst>
      <p:ext uri="{BB962C8B-B14F-4D97-AF65-F5344CB8AC3E}">
        <p14:creationId xmlns:p14="http://schemas.microsoft.com/office/powerpoint/2010/main" val="153466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cap="none" baseline="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small" spc="3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8/19/2022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8/19/2022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8/19/2022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sm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10" Type="http://schemas.openxmlformats.org/officeDocument/2006/relationships/image" Target="../media/image12.png"/><Relationship Id="rId4" Type="http://schemas.openxmlformats.org/officeDocument/2006/relationships/diagramLayout" Target="../diagrams/layout12.xml"/><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www.github.com/HEGSRR"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hyperlink" Target="mailto:josephh@middlebury.edu" TargetMode="External"/><Relationship Id="rId4" Type="http://schemas.openxmlformats.org/officeDocument/2006/relationships/hyperlink" Target="https://osf.io/c5a2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a:xfrm>
            <a:off x="581191" y="748145"/>
            <a:ext cx="10993549" cy="1747299"/>
          </a:xfrm>
        </p:spPr>
        <p:txBody>
          <a:bodyPr>
            <a:noAutofit/>
          </a:bodyPr>
          <a:lstStyle/>
          <a:p>
            <a:r>
              <a:rPr lang="en-US" dirty="0"/>
              <a:t>Mainstreaming </a:t>
            </a:r>
            <a:r>
              <a:rPr lang="en-US" b="1" dirty="0"/>
              <a:t>Metadata</a:t>
            </a:r>
            <a:r>
              <a:rPr lang="en-US" dirty="0"/>
              <a:t> into </a:t>
            </a:r>
            <a:r>
              <a:rPr lang="en-US" b="1" dirty="0"/>
              <a:t>Research Workflows </a:t>
            </a:r>
            <a:br>
              <a:rPr lang="en-US" b="1" dirty="0"/>
            </a:br>
            <a:r>
              <a:rPr lang="en-US" dirty="0"/>
              <a:t>to advance </a:t>
            </a:r>
            <a:r>
              <a:rPr lang="en-US" b="1" dirty="0"/>
              <a:t>Reproducibility</a:t>
            </a:r>
            <a:r>
              <a:rPr lang="en-US" dirty="0"/>
              <a:t> and </a:t>
            </a:r>
            <a:r>
              <a:rPr lang="en-US" b="1" dirty="0"/>
              <a:t>Open </a:t>
            </a:r>
            <a:br>
              <a:rPr lang="en-US" b="1" dirty="0"/>
            </a:br>
            <a:r>
              <a:rPr lang="en-US" b="1" dirty="0"/>
              <a:t>Geographic Information Science</a:t>
            </a:r>
          </a:p>
        </p:txBody>
      </p:sp>
      <p:sp>
        <p:nvSpPr>
          <p:cNvPr id="3" name="Subtitle 2">
            <a:extLst>
              <a:ext uri="{FF2B5EF4-FFF2-40B4-BE49-F238E27FC236}">
                <a16:creationId xmlns:a16="http://schemas.microsoft.com/office/drawing/2014/main" id="{171C4BF9-0712-B24C-9B29-1A941E18718E}"/>
              </a:ext>
            </a:extLst>
          </p:cNvPr>
          <p:cNvSpPr>
            <a:spLocks noGrp="1"/>
          </p:cNvSpPr>
          <p:nvPr>
            <p:ph type="subTitle" idx="1"/>
          </p:nvPr>
        </p:nvSpPr>
        <p:spPr/>
        <p:txBody>
          <a:bodyPr>
            <a:normAutofit/>
          </a:bodyPr>
          <a:lstStyle/>
          <a:p>
            <a:r>
              <a:rPr lang="en-US" sz="2000" dirty="0"/>
              <a:t>Joseph Holler (Middlebury College) and Peter Kedron (Arizona State University)</a:t>
            </a:r>
          </a:p>
        </p:txBody>
      </p:sp>
      <p:sp>
        <p:nvSpPr>
          <p:cNvPr id="4" name="TextBox 3"/>
          <p:cNvSpPr txBox="1"/>
          <p:nvPr/>
        </p:nvSpPr>
        <p:spPr>
          <a:xfrm>
            <a:off x="2427316" y="4039985"/>
            <a:ext cx="7558288" cy="1477328"/>
          </a:xfrm>
          <a:prstGeom prst="rect">
            <a:avLst/>
          </a:prstGeom>
          <a:noFill/>
        </p:spPr>
        <p:txBody>
          <a:bodyPr wrap="none" rtlCol="0">
            <a:spAutoFit/>
          </a:bodyPr>
          <a:lstStyle/>
          <a:p>
            <a:r>
              <a:rPr lang="en-US" dirty="0">
                <a:solidFill>
                  <a:schemeClr val="accent1">
                    <a:lumMod val="40000"/>
                    <a:lumOff val="60000"/>
                  </a:schemeClr>
                </a:solidFill>
              </a:rPr>
              <a:t>Conference: FOSS4G 2022, Firenze</a:t>
            </a:r>
          </a:p>
          <a:p>
            <a:r>
              <a:rPr lang="en-US" dirty="0">
                <a:solidFill>
                  <a:schemeClr val="accent1">
                    <a:lumMod val="40000"/>
                    <a:lumOff val="60000"/>
                  </a:schemeClr>
                </a:solidFill>
              </a:rPr>
              <a:t>Funding: National Science Foundation BCS-2049837</a:t>
            </a:r>
          </a:p>
          <a:p>
            <a:r>
              <a:rPr lang="en-US" dirty="0">
                <a:solidFill>
                  <a:schemeClr val="accent1">
                    <a:lumMod val="40000"/>
                    <a:lumOff val="60000"/>
                  </a:schemeClr>
                </a:solidFill>
              </a:rPr>
              <a:t>Publication: https://doi.org/10.5194/isprs-archives-XLVIII-4-W1-2022-201-2022 </a:t>
            </a:r>
          </a:p>
          <a:p>
            <a:r>
              <a:rPr lang="en-US" dirty="0">
                <a:solidFill>
                  <a:schemeClr val="accent1">
                    <a:lumMod val="40000"/>
                    <a:lumOff val="60000"/>
                  </a:schemeClr>
                </a:solidFill>
              </a:rPr>
              <a:t>GitHub: github.com/HEGSRR/foss4g-2022-metadata</a:t>
            </a:r>
          </a:p>
          <a:p>
            <a:r>
              <a:rPr lang="en-US" dirty="0">
                <a:solidFill>
                  <a:schemeClr val="accent1">
                    <a:lumMod val="40000"/>
                    <a:lumOff val="60000"/>
                  </a:schemeClr>
                </a:solidFill>
              </a:rPr>
              <a:t>OSF: osf.io/52j8s/</a:t>
            </a:r>
          </a:p>
        </p:txBody>
      </p:sp>
    </p:spTree>
    <p:extLst>
      <p:ext uri="{BB962C8B-B14F-4D97-AF65-F5344CB8AC3E}">
        <p14:creationId xmlns:p14="http://schemas.microsoft.com/office/powerpoint/2010/main" val="217044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Points</a:t>
            </a:r>
          </a:p>
        </p:txBody>
      </p:sp>
      <p:sp>
        <p:nvSpPr>
          <p:cNvPr id="3" name="Content Placeholder 2"/>
          <p:cNvSpPr>
            <a:spLocks noGrp="1"/>
          </p:cNvSpPr>
          <p:nvPr>
            <p:ph idx="1"/>
          </p:nvPr>
        </p:nvSpPr>
        <p:spPr>
          <a:xfrm>
            <a:off x="581192" y="1890876"/>
            <a:ext cx="10598998" cy="4084474"/>
          </a:xfrm>
        </p:spPr>
        <p:txBody>
          <a:bodyPr/>
          <a:lstStyle/>
          <a:p>
            <a:pPr marL="457200" indent="-457200">
              <a:buFont typeface="+mj-lt"/>
              <a:buAutoNum type="arabicPeriod"/>
            </a:pPr>
            <a:r>
              <a:rPr lang="en-US" sz="2400" b="1" dirty="0"/>
              <a:t>Open Science and Reproducibility require </a:t>
            </a:r>
            <a:r>
              <a:rPr lang="en-US" sz="2400" b="1" dirty="0" smtClean="0"/>
              <a:t>standardized metadata.</a:t>
            </a:r>
            <a:r>
              <a:rPr lang="en-US" sz="2400" dirty="0"/>
              <a:t/>
            </a:r>
            <a:br>
              <a:rPr lang="en-US" sz="2400" dirty="0"/>
            </a:br>
            <a:endParaRPr lang="en-US" sz="2400" dirty="0"/>
          </a:p>
          <a:p>
            <a:pPr marL="457200" indent="-457200">
              <a:buFont typeface="+mj-lt"/>
              <a:buAutoNum type="arabicPeriod"/>
            </a:pPr>
            <a:r>
              <a:rPr lang="en-US" sz="2400" dirty="0" smtClean="0"/>
              <a:t>Researchers </a:t>
            </a:r>
            <a:r>
              <a:rPr lang="en-US" sz="2400" dirty="0"/>
              <a:t>use, create, and modify information about their research projects and research data throughout the research life </a:t>
            </a:r>
            <a:r>
              <a:rPr lang="en-US" sz="2400" dirty="0" smtClean="0"/>
              <a:t>cycle.</a:t>
            </a:r>
            <a:r>
              <a:rPr lang="en-US" sz="2400" dirty="0"/>
              <a:t/>
            </a:r>
            <a:br>
              <a:rPr lang="en-US" sz="2400" dirty="0"/>
            </a:br>
            <a:endParaRPr lang="en-US" sz="2400" dirty="0"/>
          </a:p>
          <a:p>
            <a:pPr marL="457200" indent="-457200">
              <a:buFont typeface="+mj-lt"/>
              <a:buAutoNum type="arabicPeriod"/>
            </a:pPr>
            <a:r>
              <a:rPr lang="en-US" sz="2400" dirty="0"/>
              <a:t>We need better open source geospatial software to support metadata-rich research</a:t>
            </a:r>
          </a:p>
          <a:p>
            <a:endParaRPr lang="en-US" dirty="0"/>
          </a:p>
        </p:txBody>
      </p:sp>
    </p:spTree>
    <p:extLst>
      <p:ext uri="{BB962C8B-B14F-4D97-AF65-F5344CB8AC3E}">
        <p14:creationId xmlns:p14="http://schemas.microsoft.com/office/powerpoint/2010/main" val="990869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Tree>
    <p:extLst>
      <p:ext uri="{BB962C8B-B14F-4D97-AF65-F5344CB8AC3E}">
        <p14:creationId xmlns:p14="http://schemas.microsoft.com/office/powerpoint/2010/main" val="2745958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1131217" y="5031313"/>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Literature Review </a:t>
            </a:r>
            <a:r>
              <a:rPr lang="en-US" dirty="0">
                <a:sym typeface="Wingdings" panose="05000000000000000000" pitchFamily="2" charset="2"/>
              </a:rPr>
              <a:t></a:t>
            </a:r>
            <a:r>
              <a:rPr lang="en-US" dirty="0"/>
              <a:t> </a:t>
            </a:r>
            <a:br>
              <a:rPr lang="en-US" dirty="0"/>
            </a:br>
            <a:r>
              <a:rPr lang="en-US" dirty="0"/>
              <a:t>New Idea</a:t>
            </a:r>
          </a:p>
        </p:txBody>
      </p:sp>
    </p:spTree>
    <p:extLst>
      <p:ext uri="{BB962C8B-B14F-4D97-AF65-F5344CB8AC3E}">
        <p14:creationId xmlns:p14="http://schemas.microsoft.com/office/powerpoint/2010/main" val="2078287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2903456" y="5031313"/>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Research Planning &amp; Prototyping</a:t>
            </a:r>
          </a:p>
        </p:txBody>
      </p:sp>
    </p:spTree>
    <p:extLst>
      <p:ext uri="{BB962C8B-B14F-4D97-AF65-F5344CB8AC3E}">
        <p14:creationId xmlns:p14="http://schemas.microsoft.com/office/powerpoint/2010/main" val="3255506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4722830" y="5031313"/>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Collect / Generate Data</a:t>
            </a:r>
          </a:p>
          <a:p>
            <a:pPr algn="ctr"/>
            <a:r>
              <a:rPr lang="en-US" dirty="0"/>
              <a:t>&amp; </a:t>
            </a:r>
            <a:r>
              <a:rPr lang="en-US" b="1" dirty="0"/>
              <a:t>Metadata</a:t>
            </a:r>
          </a:p>
        </p:txBody>
      </p:sp>
    </p:spTree>
    <p:extLst>
      <p:ext uri="{BB962C8B-B14F-4D97-AF65-F5344CB8AC3E}">
        <p14:creationId xmlns:p14="http://schemas.microsoft.com/office/powerpoint/2010/main" val="1450061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6551630" y="5038140"/>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Interpretation, Working Papers &amp; Conferences</a:t>
            </a:r>
          </a:p>
        </p:txBody>
      </p:sp>
    </p:spTree>
    <p:extLst>
      <p:ext uri="{BB962C8B-B14F-4D97-AF65-F5344CB8AC3E}">
        <p14:creationId xmlns:p14="http://schemas.microsoft.com/office/powerpoint/2010/main" val="2879235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7522591" y="5031313"/>
            <a:ext cx="1630838" cy="1216058"/>
          </a:xfrm>
          <a:prstGeom prst="wedgeRectCallout">
            <a:avLst>
              <a:gd name="adj1" fmla="val 20786"/>
              <a:gd name="adj2" fmla="val -7005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Peer Review, Publication</a:t>
            </a:r>
          </a:p>
        </p:txBody>
      </p:sp>
    </p:spTree>
    <p:extLst>
      <p:ext uri="{BB962C8B-B14F-4D97-AF65-F5344CB8AC3E}">
        <p14:creationId xmlns:p14="http://schemas.microsoft.com/office/powerpoint/2010/main" val="2409780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9360818" y="5031313"/>
            <a:ext cx="1630838" cy="1216058"/>
          </a:xfrm>
          <a:prstGeom prst="wedgeRectCallout">
            <a:avLst>
              <a:gd name="adj1" fmla="val 20786"/>
              <a:gd name="adj2" fmla="val -7005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Public Archive with finalized </a:t>
            </a:r>
            <a:r>
              <a:rPr lang="en-US" b="1" dirty="0"/>
              <a:t>Metadata</a:t>
            </a:r>
          </a:p>
        </p:txBody>
      </p:sp>
    </p:spTree>
    <p:extLst>
      <p:ext uri="{BB962C8B-B14F-4D97-AF65-F5344CB8AC3E}">
        <p14:creationId xmlns:p14="http://schemas.microsoft.com/office/powerpoint/2010/main" val="1688140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2963993642"/>
              </p:ext>
            </p:extLst>
          </p:nvPr>
        </p:nvGraphicFramePr>
        <p:xfrm>
          <a:off x="581192" y="1357686"/>
          <a:ext cx="11029616" cy="609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Pentagon 2"/>
          <p:cNvSpPr/>
          <p:nvPr/>
        </p:nvSpPr>
        <p:spPr>
          <a:xfrm>
            <a:off x="581192" y="2000790"/>
            <a:ext cx="11029616" cy="337057"/>
          </a:xfrm>
          <a:prstGeom prst="homePlate">
            <a:avLst>
              <a:gd name="adj" fmla="val 909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Preservation &amp; Metadata-rich Research Life Cycle</a:t>
            </a:r>
          </a:p>
        </p:txBody>
      </p:sp>
    </p:spTree>
    <p:extLst>
      <p:ext uri="{BB962C8B-B14F-4D97-AF65-F5344CB8AC3E}">
        <p14:creationId xmlns:p14="http://schemas.microsoft.com/office/powerpoint/2010/main" val="215079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2963993642"/>
              </p:ext>
            </p:extLst>
          </p:nvPr>
        </p:nvGraphicFramePr>
        <p:xfrm>
          <a:off x="581192" y="1357686"/>
          <a:ext cx="11029616" cy="609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722923" y="2432115"/>
            <a:ext cx="4236160" cy="4216539"/>
          </a:xfrm>
          <a:prstGeom prst="rect">
            <a:avLst/>
          </a:prstGeom>
          <a:noFill/>
        </p:spPr>
        <p:txBody>
          <a:bodyPr wrap="none" rtlCol="0">
            <a:spAutoFit/>
          </a:bodyPr>
          <a:lstStyle/>
          <a:p>
            <a:pPr>
              <a:spcAft>
                <a:spcPts val="600"/>
              </a:spcAft>
            </a:pPr>
            <a:r>
              <a:rPr lang="en-US" u="sng" cap="small" dirty="0"/>
              <a:t>Research Compendium Template</a:t>
            </a:r>
            <a:endParaRPr lang="en-US" sz="1600" u="sng" cap="small" dirty="0"/>
          </a:p>
          <a:p>
            <a:pPr>
              <a:spcAft>
                <a:spcPts val="600"/>
              </a:spcAft>
            </a:pPr>
            <a:r>
              <a:rPr lang="en-US" sz="1600" dirty="0"/>
              <a:t>Project with </a:t>
            </a:r>
            <a:r>
              <a:rPr lang="en-US" sz="1600" b="1" i="1" dirty="0"/>
              <a:t>Metadata</a:t>
            </a:r>
          </a:p>
          <a:p>
            <a:pPr marL="480060" indent="-182880">
              <a:buFont typeface="Garamond" panose="02020404030301010803" pitchFamily="18" charset="0"/>
              <a:buChar char="\"/>
            </a:pPr>
            <a:r>
              <a:rPr lang="en-US" sz="1600" dirty="0"/>
              <a:t>Data</a:t>
            </a:r>
          </a:p>
          <a:p>
            <a:pPr marL="937260" lvl="1" indent="-182880">
              <a:buFont typeface="Garamond" panose="02020404030301010803" pitchFamily="18" charset="0"/>
              <a:buChar char="\"/>
            </a:pPr>
            <a:r>
              <a:rPr lang="en-US" sz="1600" dirty="0"/>
              <a:t>Raw</a:t>
            </a:r>
          </a:p>
          <a:p>
            <a:pPr marL="1394460" lvl="2" indent="-182880">
              <a:buFont typeface="Garamond" panose="02020404030301010803" pitchFamily="18" charset="0"/>
              <a:buChar char="\"/>
            </a:pPr>
            <a:r>
              <a:rPr lang="en-US" sz="1600" dirty="0"/>
              <a:t>Public</a:t>
            </a:r>
          </a:p>
          <a:p>
            <a:pPr marL="1394460" lvl="2" indent="-182880">
              <a:buFont typeface="Garamond" panose="02020404030301010803" pitchFamily="18" charset="0"/>
              <a:buChar char="\"/>
            </a:pPr>
            <a:r>
              <a:rPr lang="en-US" sz="1600" dirty="0"/>
              <a:t>Private</a:t>
            </a:r>
          </a:p>
          <a:p>
            <a:pPr marL="937260" lvl="1" indent="-182880">
              <a:buFont typeface="Garamond" panose="02020404030301010803" pitchFamily="18" charset="0"/>
              <a:buChar char="\"/>
            </a:pPr>
            <a:r>
              <a:rPr lang="en-US" sz="1600" dirty="0"/>
              <a:t>Derived</a:t>
            </a:r>
          </a:p>
          <a:p>
            <a:pPr marL="1394460" lvl="2" indent="-182880">
              <a:buFont typeface="Garamond" panose="02020404030301010803" pitchFamily="18" charset="0"/>
              <a:buChar char="\"/>
            </a:pPr>
            <a:r>
              <a:rPr lang="en-US" sz="1600" dirty="0"/>
              <a:t>Public</a:t>
            </a:r>
          </a:p>
          <a:p>
            <a:pPr marL="1394460" lvl="2" indent="-182880">
              <a:buFont typeface="Garamond" panose="02020404030301010803" pitchFamily="18" charset="0"/>
              <a:buChar char="\"/>
            </a:pPr>
            <a:r>
              <a:rPr lang="en-US" sz="1600" dirty="0"/>
              <a:t>Private</a:t>
            </a:r>
          </a:p>
          <a:p>
            <a:pPr marL="937260" lvl="1" indent="-182880">
              <a:buFont typeface="Garamond" panose="02020404030301010803" pitchFamily="18" charset="0"/>
              <a:buChar char="\"/>
            </a:pPr>
            <a:r>
              <a:rPr lang="en-US" sz="1600" b="1" i="1" dirty="0"/>
              <a:t>Metadata</a:t>
            </a:r>
          </a:p>
          <a:p>
            <a:pPr marL="480060" indent="-182880">
              <a:buFont typeface="Garamond" panose="02020404030301010803" pitchFamily="18" charset="0"/>
              <a:buChar char="\"/>
            </a:pPr>
            <a:r>
              <a:rPr lang="en-US" sz="1600" dirty="0"/>
              <a:t>Docs (Reports, Manuscript, Presentation)</a:t>
            </a:r>
          </a:p>
          <a:p>
            <a:pPr marL="480060" indent="-182880">
              <a:buFont typeface="Garamond" panose="02020404030301010803" pitchFamily="18" charset="0"/>
              <a:buChar char="\"/>
            </a:pPr>
            <a:r>
              <a:rPr lang="en-US" sz="1600" dirty="0"/>
              <a:t>Procedures</a:t>
            </a:r>
          </a:p>
          <a:p>
            <a:pPr marL="937260" lvl="1" indent="-182880">
              <a:buFont typeface="Garamond" panose="02020404030301010803" pitchFamily="18" charset="0"/>
              <a:buChar char="\"/>
            </a:pPr>
            <a:r>
              <a:rPr lang="en-US" sz="1600" dirty="0"/>
              <a:t>Code (computational notebook)</a:t>
            </a:r>
          </a:p>
          <a:p>
            <a:pPr marL="937260" lvl="1" indent="-182880">
              <a:buFont typeface="Garamond" panose="02020404030301010803" pitchFamily="18" charset="0"/>
              <a:buChar char="\"/>
            </a:pPr>
            <a:r>
              <a:rPr lang="en-US" sz="1600" dirty="0"/>
              <a:t>Environment</a:t>
            </a:r>
          </a:p>
          <a:p>
            <a:pPr marL="937260" lvl="1" indent="-182880">
              <a:buFont typeface="Garamond" panose="02020404030301010803" pitchFamily="18" charset="0"/>
              <a:buChar char="\"/>
            </a:pPr>
            <a:r>
              <a:rPr lang="en-US" sz="1600" dirty="0"/>
              <a:t>Protocols</a:t>
            </a:r>
          </a:p>
          <a:p>
            <a:pPr marL="480060" indent="-182880">
              <a:buFont typeface="Garamond" panose="02020404030301010803" pitchFamily="18" charset="0"/>
              <a:buChar char="\"/>
            </a:pPr>
            <a:r>
              <a:rPr lang="en-US" sz="1600" dirty="0"/>
              <a:t>Results (figures, maps, tables, model outputs)</a:t>
            </a:r>
          </a:p>
        </p:txBody>
      </p:sp>
      <p:sp>
        <p:nvSpPr>
          <p:cNvPr id="3" name="Pentagon 2"/>
          <p:cNvSpPr/>
          <p:nvPr/>
        </p:nvSpPr>
        <p:spPr>
          <a:xfrm>
            <a:off x="581192" y="2000790"/>
            <a:ext cx="11029616" cy="337057"/>
          </a:xfrm>
          <a:prstGeom prst="homePlate">
            <a:avLst>
              <a:gd name="adj" fmla="val 909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Preservation &amp; Metadata-rich Research Life Cycle</a:t>
            </a:r>
          </a:p>
        </p:txBody>
      </p:sp>
    </p:spTree>
    <p:extLst>
      <p:ext uri="{BB962C8B-B14F-4D97-AF65-F5344CB8AC3E}">
        <p14:creationId xmlns:p14="http://schemas.microsoft.com/office/powerpoint/2010/main" val="2477639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Metadata</a:t>
            </a:r>
          </a:p>
        </p:txBody>
      </p:sp>
      <p:sp>
        <p:nvSpPr>
          <p:cNvPr id="3" name="Content Placeholder 2"/>
          <p:cNvSpPr>
            <a:spLocks noGrp="1"/>
          </p:cNvSpPr>
          <p:nvPr>
            <p:ph idx="1"/>
          </p:nvPr>
        </p:nvSpPr>
        <p:spPr>
          <a:xfrm>
            <a:off x="581192" y="1890876"/>
            <a:ext cx="5687633" cy="4084474"/>
          </a:xfrm>
        </p:spPr>
        <p:txBody>
          <a:bodyPr/>
          <a:lstStyle/>
          <a:p>
            <a:r>
              <a:rPr lang="en-US" sz="2400" dirty="0"/>
              <a:t>Enhance the reproducibility of geographic research</a:t>
            </a:r>
          </a:p>
          <a:p>
            <a:r>
              <a:rPr lang="en-US" sz="2400" dirty="0"/>
              <a:t>Increase the pace and credibility of knowledge production in the geographic sciences</a:t>
            </a:r>
          </a:p>
          <a:p>
            <a:r>
              <a:rPr lang="en-US" sz="2400" dirty="0"/>
              <a:t>Facilitate more efficient &amp; open research life cycles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6347" y="1890876"/>
            <a:ext cx="2404460" cy="36066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591" y="1890876"/>
            <a:ext cx="2408027" cy="3606689"/>
          </a:xfrm>
          <a:prstGeom prst="rect">
            <a:avLst/>
          </a:prstGeom>
        </p:spPr>
      </p:pic>
    </p:spTree>
    <p:extLst>
      <p:ext uri="{BB962C8B-B14F-4D97-AF65-F5344CB8AC3E}">
        <p14:creationId xmlns:p14="http://schemas.microsoft.com/office/powerpoint/2010/main" val="1263973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2963993642"/>
              </p:ext>
            </p:extLst>
          </p:nvPr>
        </p:nvGraphicFramePr>
        <p:xfrm>
          <a:off x="581192" y="1357686"/>
          <a:ext cx="11029616" cy="609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722923" y="2432115"/>
            <a:ext cx="4236160" cy="4216539"/>
          </a:xfrm>
          <a:prstGeom prst="rect">
            <a:avLst/>
          </a:prstGeom>
          <a:noFill/>
        </p:spPr>
        <p:txBody>
          <a:bodyPr wrap="none" rtlCol="0">
            <a:spAutoFit/>
          </a:bodyPr>
          <a:lstStyle/>
          <a:p>
            <a:pPr>
              <a:spcAft>
                <a:spcPts val="600"/>
              </a:spcAft>
            </a:pPr>
            <a:r>
              <a:rPr lang="en-US" u="sng" cap="small" dirty="0"/>
              <a:t>Research Compendium Template</a:t>
            </a:r>
            <a:endParaRPr lang="en-US" sz="1600" u="sng" cap="small" dirty="0"/>
          </a:p>
          <a:p>
            <a:pPr>
              <a:spcAft>
                <a:spcPts val="600"/>
              </a:spcAft>
            </a:pPr>
            <a:r>
              <a:rPr lang="en-US" sz="1600" dirty="0"/>
              <a:t>Project with </a:t>
            </a:r>
            <a:r>
              <a:rPr lang="en-US" sz="1600" b="1" i="1" dirty="0"/>
              <a:t>Metadata</a:t>
            </a:r>
          </a:p>
          <a:p>
            <a:pPr marL="480060" indent="-182880">
              <a:buFont typeface="Garamond" panose="02020404030301010803" pitchFamily="18" charset="0"/>
              <a:buChar char="\"/>
            </a:pPr>
            <a:r>
              <a:rPr lang="en-US" sz="1600" dirty="0"/>
              <a:t>Data</a:t>
            </a:r>
          </a:p>
          <a:p>
            <a:pPr marL="937260" lvl="1" indent="-182880">
              <a:buFont typeface="Garamond" panose="02020404030301010803" pitchFamily="18" charset="0"/>
              <a:buChar char="\"/>
            </a:pPr>
            <a:r>
              <a:rPr lang="en-US" sz="1600" dirty="0"/>
              <a:t>Raw</a:t>
            </a:r>
          </a:p>
          <a:p>
            <a:pPr marL="1394460" lvl="2" indent="-182880">
              <a:buFont typeface="Garamond" panose="02020404030301010803" pitchFamily="18" charset="0"/>
              <a:buChar char="\"/>
            </a:pPr>
            <a:r>
              <a:rPr lang="en-US" sz="1600" dirty="0"/>
              <a:t>Public</a:t>
            </a:r>
          </a:p>
          <a:p>
            <a:pPr marL="1394460" lvl="2" indent="-182880">
              <a:buFont typeface="Garamond" panose="02020404030301010803" pitchFamily="18" charset="0"/>
              <a:buChar char="\"/>
            </a:pPr>
            <a:r>
              <a:rPr lang="en-US" sz="1600" dirty="0"/>
              <a:t>Private</a:t>
            </a:r>
          </a:p>
          <a:p>
            <a:pPr marL="937260" lvl="1" indent="-182880">
              <a:buFont typeface="Garamond" panose="02020404030301010803" pitchFamily="18" charset="0"/>
              <a:buChar char="\"/>
            </a:pPr>
            <a:r>
              <a:rPr lang="en-US" sz="1600" dirty="0"/>
              <a:t>Derived</a:t>
            </a:r>
          </a:p>
          <a:p>
            <a:pPr marL="1394460" lvl="2" indent="-182880">
              <a:buFont typeface="Garamond" panose="02020404030301010803" pitchFamily="18" charset="0"/>
              <a:buChar char="\"/>
            </a:pPr>
            <a:r>
              <a:rPr lang="en-US" sz="1600" dirty="0"/>
              <a:t>Public</a:t>
            </a:r>
          </a:p>
          <a:p>
            <a:pPr marL="1394460" lvl="2" indent="-182880">
              <a:buFont typeface="Garamond" panose="02020404030301010803" pitchFamily="18" charset="0"/>
              <a:buChar char="\"/>
            </a:pPr>
            <a:r>
              <a:rPr lang="en-US" sz="1600" dirty="0"/>
              <a:t>Private</a:t>
            </a:r>
          </a:p>
          <a:p>
            <a:pPr marL="937260" lvl="1" indent="-182880">
              <a:buFont typeface="Garamond" panose="02020404030301010803" pitchFamily="18" charset="0"/>
              <a:buChar char="\"/>
            </a:pPr>
            <a:r>
              <a:rPr lang="en-US" sz="1600" b="1" i="1" dirty="0"/>
              <a:t>Metadata</a:t>
            </a:r>
          </a:p>
          <a:p>
            <a:pPr marL="480060" indent="-182880">
              <a:buFont typeface="Garamond" panose="02020404030301010803" pitchFamily="18" charset="0"/>
              <a:buChar char="\"/>
            </a:pPr>
            <a:r>
              <a:rPr lang="en-US" sz="1600" dirty="0"/>
              <a:t>Docs (Reports, Manuscript, Presentation)</a:t>
            </a:r>
          </a:p>
          <a:p>
            <a:pPr marL="480060" indent="-182880">
              <a:buFont typeface="Garamond" panose="02020404030301010803" pitchFamily="18" charset="0"/>
              <a:buChar char="\"/>
            </a:pPr>
            <a:r>
              <a:rPr lang="en-US" sz="1600" dirty="0"/>
              <a:t>Procedures</a:t>
            </a:r>
          </a:p>
          <a:p>
            <a:pPr marL="937260" lvl="1" indent="-182880">
              <a:buFont typeface="Garamond" panose="02020404030301010803" pitchFamily="18" charset="0"/>
              <a:buChar char="\"/>
            </a:pPr>
            <a:r>
              <a:rPr lang="en-US" sz="1600" dirty="0"/>
              <a:t>Code (computational notebook)</a:t>
            </a:r>
          </a:p>
          <a:p>
            <a:pPr marL="937260" lvl="1" indent="-182880">
              <a:buFont typeface="Garamond" panose="02020404030301010803" pitchFamily="18" charset="0"/>
              <a:buChar char="\"/>
            </a:pPr>
            <a:r>
              <a:rPr lang="en-US" sz="1600" dirty="0"/>
              <a:t>Environment</a:t>
            </a:r>
          </a:p>
          <a:p>
            <a:pPr marL="937260" lvl="1" indent="-182880">
              <a:buFont typeface="Garamond" panose="02020404030301010803" pitchFamily="18" charset="0"/>
              <a:buChar char="\"/>
            </a:pPr>
            <a:r>
              <a:rPr lang="en-US" sz="1600" dirty="0"/>
              <a:t>Protocols</a:t>
            </a:r>
          </a:p>
          <a:p>
            <a:pPr marL="480060" indent="-182880">
              <a:buFont typeface="Garamond" panose="02020404030301010803" pitchFamily="18" charset="0"/>
              <a:buChar char="\"/>
            </a:pPr>
            <a:r>
              <a:rPr lang="en-US" sz="1600" dirty="0"/>
              <a:t>Results (figures, maps, tables, model outputs)</a:t>
            </a:r>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7575" y="2827922"/>
            <a:ext cx="3835049" cy="2474543"/>
          </a:xfrm>
          <a:prstGeom prst="rect">
            <a:avLst/>
          </a:prstGeom>
        </p:spPr>
      </p:pic>
      <p:pic>
        <p:nvPicPr>
          <p:cNvPr id="7" name="Picture 6"/>
          <p:cNvPicPr>
            <a:picLocks noChangeAspect="1"/>
          </p:cNvPicPr>
          <p:nvPr/>
        </p:nvPicPr>
        <p:blipFill>
          <a:blip r:embed="rId9"/>
          <a:stretch>
            <a:fillRect/>
          </a:stretch>
        </p:blipFill>
        <p:spPr>
          <a:xfrm>
            <a:off x="5221299" y="5396733"/>
            <a:ext cx="3821326" cy="1104503"/>
          </a:xfrm>
          <a:prstGeom prst="rect">
            <a:avLst/>
          </a:prstGeom>
        </p:spPr>
      </p:pic>
      <p:sp>
        <p:nvSpPr>
          <p:cNvPr id="8" name="TextBox 7"/>
          <p:cNvSpPr txBox="1"/>
          <p:nvPr/>
        </p:nvSpPr>
        <p:spPr>
          <a:xfrm>
            <a:off x="7064970" y="2486516"/>
            <a:ext cx="1834155" cy="1246495"/>
          </a:xfrm>
          <a:prstGeom prst="rect">
            <a:avLst/>
          </a:prstGeom>
          <a:noFill/>
        </p:spPr>
        <p:txBody>
          <a:bodyPr wrap="none" rtlCol="0">
            <a:spAutoFit/>
          </a:bodyPr>
          <a:lstStyle/>
          <a:p>
            <a:pPr algn="ctr">
              <a:spcAft>
                <a:spcPts val="600"/>
              </a:spcAft>
            </a:pPr>
            <a:r>
              <a:rPr lang="en-US" u="sng" cap="small" dirty="0" err="1"/>
              <a:t>Git</a:t>
            </a:r>
            <a:r>
              <a:rPr lang="en-US" u="sng" cap="small" dirty="0"/>
              <a:t> Repository</a:t>
            </a:r>
          </a:p>
          <a:p>
            <a:pPr algn="ctr">
              <a:spcAft>
                <a:spcPts val="600"/>
              </a:spcAft>
            </a:pPr>
            <a:r>
              <a:rPr lang="en-US" sz="1400" dirty="0"/>
              <a:t>Version Tracking</a:t>
            </a:r>
          </a:p>
          <a:p>
            <a:pPr algn="ctr">
              <a:spcAft>
                <a:spcPts val="600"/>
              </a:spcAft>
            </a:pPr>
            <a:r>
              <a:rPr lang="en-US" sz="1400" dirty="0"/>
              <a:t>Difference Comparison</a:t>
            </a:r>
          </a:p>
          <a:p>
            <a:pPr algn="ctr">
              <a:spcAft>
                <a:spcPts val="600"/>
              </a:spcAft>
            </a:pPr>
            <a:r>
              <a:rPr lang="en-US" sz="1400" dirty="0"/>
              <a:t>Branching</a:t>
            </a:r>
          </a:p>
        </p:txBody>
      </p:sp>
      <p:sp>
        <p:nvSpPr>
          <p:cNvPr id="3" name="Pentagon 2"/>
          <p:cNvSpPr/>
          <p:nvPr/>
        </p:nvSpPr>
        <p:spPr>
          <a:xfrm>
            <a:off x="581192" y="2000790"/>
            <a:ext cx="11029616" cy="337057"/>
          </a:xfrm>
          <a:prstGeom prst="homePlate">
            <a:avLst>
              <a:gd name="adj" fmla="val 909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Preservation &amp; Metadata-rich Research Life Cycle</a:t>
            </a:r>
          </a:p>
        </p:txBody>
      </p:sp>
    </p:spTree>
    <p:extLst>
      <p:ext uri="{BB962C8B-B14F-4D97-AF65-F5344CB8AC3E}">
        <p14:creationId xmlns:p14="http://schemas.microsoft.com/office/powerpoint/2010/main" val="2758466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2963993642"/>
              </p:ext>
            </p:extLst>
          </p:nvPr>
        </p:nvGraphicFramePr>
        <p:xfrm>
          <a:off x="581192" y="1357686"/>
          <a:ext cx="11029616" cy="609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722923" y="2432115"/>
            <a:ext cx="4236160" cy="4216539"/>
          </a:xfrm>
          <a:prstGeom prst="rect">
            <a:avLst/>
          </a:prstGeom>
          <a:noFill/>
        </p:spPr>
        <p:txBody>
          <a:bodyPr wrap="none" rtlCol="0">
            <a:spAutoFit/>
          </a:bodyPr>
          <a:lstStyle/>
          <a:p>
            <a:pPr>
              <a:spcAft>
                <a:spcPts val="600"/>
              </a:spcAft>
            </a:pPr>
            <a:r>
              <a:rPr lang="en-US" u="sng" cap="small" dirty="0"/>
              <a:t>Research Compendium Template</a:t>
            </a:r>
            <a:endParaRPr lang="en-US" sz="1600" u="sng" cap="small" dirty="0"/>
          </a:p>
          <a:p>
            <a:pPr>
              <a:spcAft>
                <a:spcPts val="600"/>
              </a:spcAft>
            </a:pPr>
            <a:r>
              <a:rPr lang="en-US" sz="1600" dirty="0"/>
              <a:t>Project with </a:t>
            </a:r>
            <a:r>
              <a:rPr lang="en-US" sz="1600" b="1" i="1" dirty="0"/>
              <a:t>Metadata</a:t>
            </a:r>
          </a:p>
          <a:p>
            <a:pPr marL="480060" indent="-182880">
              <a:buFont typeface="Garamond" panose="02020404030301010803" pitchFamily="18" charset="0"/>
              <a:buChar char="\"/>
            </a:pPr>
            <a:r>
              <a:rPr lang="en-US" sz="1600" dirty="0"/>
              <a:t>Data</a:t>
            </a:r>
          </a:p>
          <a:p>
            <a:pPr marL="937260" lvl="1" indent="-182880">
              <a:buFont typeface="Garamond" panose="02020404030301010803" pitchFamily="18" charset="0"/>
              <a:buChar char="\"/>
            </a:pPr>
            <a:r>
              <a:rPr lang="en-US" sz="1600" dirty="0"/>
              <a:t>Raw</a:t>
            </a:r>
          </a:p>
          <a:p>
            <a:pPr marL="1394460" lvl="2" indent="-182880">
              <a:buFont typeface="Garamond" panose="02020404030301010803" pitchFamily="18" charset="0"/>
              <a:buChar char="\"/>
            </a:pPr>
            <a:r>
              <a:rPr lang="en-US" sz="1600" dirty="0"/>
              <a:t>Public</a:t>
            </a:r>
          </a:p>
          <a:p>
            <a:pPr marL="1394460" lvl="2" indent="-182880">
              <a:buFont typeface="Garamond" panose="02020404030301010803" pitchFamily="18" charset="0"/>
              <a:buChar char="\"/>
            </a:pPr>
            <a:r>
              <a:rPr lang="en-US" sz="1600" dirty="0"/>
              <a:t>Private</a:t>
            </a:r>
          </a:p>
          <a:p>
            <a:pPr marL="937260" lvl="1" indent="-182880">
              <a:buFont typeface="Garamond" panose="02020404030301010803" pitchFamily="18" charset="0"/>
              <a:buChar char="\"/>
            </a:pPr>
            <a:r>
              <a:rPr lang="en-US" sz="1600" dirty="0"/>
              <a:t>Derived</a:t>
            </a:r>
          </a:p>
          <a:p>
            <a:pPr marL="1394460" lvl="2" indent="-182880">
              <a:buFont typeface="Garamond" panose="02020404030301010803" pitchFamily="18" charset="0"/>
              <a:buChar char="\"/>
            </a:pPr>
            <a:r>
              <a:rPr lang="en-US" sz="1600" dirty="0"/>
              <a:t>Public</a:t>
            </a:r>
          </a:p>
          <a:p>
            <a:pPr marL="1394460" lvl="2" indent="-182880">
              <a:buFont typeface="Garamond" panose="02020404030301010803" pitchFamily="18" charset="0"/>
              <a:buChar char="\"/>
            </a:pPr>
            <a:r>
              <a:rPr lang="en-US" sz="1600" dirty="0"/>
              <a:t>Private</a:t>
            </a:r>
          </a:p>
          <a:p>
            <a:pPr marL="937260" lvl="1" indent="-182880">
              <a:buFont typeface="Garamond" panose="02020404030301010803" pitchFamily="18" charset="0"/>
              <a:buChar char="\"/>
            </a:pPr>
            <a:r>
              <a:rPr lang="en-US" sz="1600" b="1" i="1" dirty="0"/>
              <a:t>Metadata</a:t>
            </a:r>
          </a:p>
          <a:p>
            <a:pPr marL="480060" indent="-182880">
              <a:buFont typeface="Garamond" panose="02020404030301010803" pitchFamily="18" charset="0"/>
              <a:buChar char="\"/>
            </a:pPr>
            <a:r>
              <a:rPr lang="en-US" sz="1600" dirty="0"/>
              <a:t>Docs (Reports, Manuscript, Presentation)</a:t>
            </a:r>
          </a:p>
          <a:p>
            <a:pPr marL="480060" indent="-182880">
              <a:buFont typeface="Garamond" panose="02020404030301010803" pitchFamily="18" charset="0"/>
              <a:buChar char="\"/>
            </a:pPr>
            <a:r>
              <a:rPr lang="en-US" sz="1600" dirty="0"/>
              <a:t>Procedures</a:t>
            </a:r>
          </a:p>
          <a:p>
            <a:pPr marL="937260" lvl="1" indent="-182880">
              <a:buFont typeface="Garamond" panose="02020404030301010803" pitchFamily="18" charset="0"/>
              <a:buChar char="\"/>
            </a:pPr>
            <a:r>
              <a:rPr lang="en-US" sz="1600" dirty="0"/>
              <a:t>Code (computational notebook)</a:t>
            </a:r>
          </a:p>
          <a:p>
            <a:pPr marL="937260" lvl="1" indent="-182880">
              <a:buFont typeface="Garamond" panose="02020404030301010803" pitchFamily="18" charset="0"/>
              <a:buChar char="\"/>
            </a:pPr>
            <a:r>
              <a:rPr lang="en-US" sz="1600" dirty="0"/>
              <a:t>Environment</a:t>
            </a:r>
          </a:p>
          <a:p>
            <a:pPr marL="937260" lvl="1" indent="-182880">
              <a:buFont typeface="Garamond" panose="02020404030301010803" pitchFamily="18" charset="0"/>
              <a:buChar char="\"/>
            </a:pPr>
            <a:r>
              <a:rPr lang="en-US" sz="1600" dirty="0"/>
              <a:t>Protocols</a:t>
            </a:r>
          </a:p>
          <a:p>
            <a:pPr marL="480060" indent="-182880">
              <a:buFont typeface="Garamond" panose="02020404030301010803" pitchFamily="18" charset="0"/>
              <a:buChar char="\"/>
            </a:pPr>
            <a:r>
              <a:rPr lang="en-US" sz="1600" dirty="0"/>
              <a:t>Results (figures, maps, tables, model outputs)</a:t>
            </a:r>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7575" y="2827922"/>
            <a:ext cx="3835049" cy="2474543"/>
          </a:xfrm>
          <a:prstGeom prst="rect">
            <a:avLst/>
          </a:prstGeom>
        </p:spPr>
      </p:pic>
      <p:pic>
        <p:nvPicPr>
          <p:cNvPr id="7" name="Picture 6"/>
          <p:cNvPicPr>
            <a:picLocks noChangeAspect="1"/>
          </p:cNvPicPr>
          <p:nvPr/>
        </p:nvPicPr>
        <p:blipFill>
          <a:blip r:embed="rId9"/>
          <a:stretch>
            <a:fillRect/>
          </a:stretch>
        </p:blipFill>
        <p:spPr>
          <a:xfrm>
            <a:off x="5221299" y="5396733"/>
            <a:ext cx="3821326" cy="1104503"/>
          </a:xfrm>
          <a:prstGeom prst="rect">
            <a:avLst/>
          </a:prstGeom>
        </p:spPr>
      </p:pic>
      <p:sp>
        <p:nvSpPr>
          <p:cNvPr id="8" name="TextBox 7"/>
          <p:cNvSpPr txBox="1"/>
          <p:nvPr/>
        </p:nvSpPr>
        <p:spPr>
          <a:xfrm>
            <a:off x="7064970" y="2486516"/>
            <a:ext cx="1834155" cy="1246495"/>
          </a:xfrm>
          <a:prstGeom prst="rect">
            <a:avLst/>
          </a:prstGeom>
          <a:noFill/>
        </p:spPr>
        <p:txBody>
          <a:bodyPr wrap="none" rtlCol="0">
            <a:spAutoFit/>
          </a:bodyPr>
          <a:lstStyle/>
          <a:p>
            <a:pPr algn="ctr">
              <a:spcAft>
                <a:spcPts val="600"/>
              </a:spcAft>
            </a:pPr>
            <a:r>
              <a:rPr lang="en-US" u="sng" cap="small" dirty="0" err="1"/>
              <a:t>Git</a:t>
            </a:r>
            <a:r>
              <a:rPr lang="en-US" u="sng" cap="small" dirty="0"/>
              <a:t> Repository</a:t>
            </a:r>
          </a:p>
          <a:p>
            <a:pPr algn="ctr">
              <a:spcAft>
                <a:spcPts val="600"/>
              </a:spcAft>
            </a:pPr>
            <a:r>
              <a:rPr lang="en-US" sz="1400" dirty="0"/>
              <a:t>Version Tracking</a:t>
            </a:r>
          </a:p>
          <a:p>
            <a:pPr algn="ctr">
              <a:spcAft>
                <a:spcPts val="600"/>
              </a:spcAft>
            </a:pPr>
            <a:r>
              <a:rPr lang="en-US" sz="1400" dirty="0"/>
              <a:t>Difference Comparison</a:t>
            </a:r>
          </a:p>
          <a:p>
            <a:pPr algn="ctr">
              <a:spcAft>
                <a:spcPts val="600"/>
              </a:spcAft>
            </a:pPr>
            <a:r>
              <a:rPr lang="en-US" sz="1400" dirty="0"/>
              <a:t>Branching</a:t>
            </a:r>
          </a:p>
        </p:txBody>
      </p:sp>
      <p:sp>
        <p:nvSpPr>
          <p:cNvPr id="3" name="Pentagon 2"/>
          <p:cNvSpPr/>
          <p:nvPr/>
        </p:nvSpPr>
        <p:spPr>
          <a:xfrm>
            <a:off x="581192" y="2000790"/>
            <a:ext cx="11029616" cy="337057"/>
          </a:xfrm>
          <a:prstGeom prst="homePlate">
            <a:avLst>
              <a:gd name="adj" fmla="val 909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Preservation &amp; Metadata-rich Research Life Cycle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77927" y="2593625"/>
            <a:ext cx="2010143" cy="756259"/>
          </a:xfrm>
          <a:prstGeom prst="rect">
            <a:avLst/>
          </a:prstGeom>
        </p:spPr>
      </p:pic>
      <p:sp>
        <p:nvSpPr>
          <p:cNvPr id="10" name="TextBox 9"/>
          <p:cNvSpPr txBox="1"/>
          <p:nvPr/>
        </p:nvSpPr>
        <p:spPr>
          <a:xfrm>
            <a:off x="9621426" y="3349884"/>
            <a:ext cx="1809990" cy="1107996"/>
          </a:xfrm>
          <a:prstGeom prst="rect">
            <a:avLst/>
          </a:prstGeom>
          <a:noFill/>
        </p:spPr>
        <p:txBody>
          <a:bodyPr wrap="square" rtlCol="0">
            <a:spAutoFit/>
          </a:bodyPr>
          <a:lstStyle/>
          <a:p>
            <a:pPr algn="ctr">
              <a:spcAft>
                <a:spcPts val="600"/>
              </a:spcAft>
            </a:pPr>
            <a:r>
              <a:rPr lang="en-US" sz="1400" dirty="0" smtClean="0"/>
              <a:t>DOI</a:t>
            </a:r>
          </a:p>
          <a:p>
            <a:pPr algn="ctr">
              <a:spcAft>
                <a:spcPts val="600"/>
              </a:spcAft>
            </a:pPr>
            <a:r>
              <a:rPr lang="en-US" sz="1400" dirty="0" smtClean="0"/>
              <a:t>Link to </a:t>
            </a:r>
            <a:r>
              <a:rPr lang="en-US" sz="1400" dirty="0" err="1" smtClean="0"/>
              <a:t>Git</a:t>
            </a:r>
            <a:r>
              <a:rPr lang="en-US" sz="1400" dirty="0" smtClean="0"/>
              <a:t> Repository</a:t>
            </a:r>
          </a:p>
          <a:p>
            <a:pPr algn="ctr">
              <a:spcAft>
                <a:spcPts val="600"/>
              </a:spcAft>
            </a:pPr>
            <a:r>
              <a:rPr lang="en-US" sz="1400" dirty="0" smtClean="0"/>
              <a:t>Register pre-analysis plan and final report</a:t>
            </a:r>
          </a:p>
        </p:txBody>
      </p:sp>
    </p:spTree>
    <p:extLst>
      <p:ext uri="{BB962C8B-B14F-4D97-AF65-F5344CB8AC3E}">
        <p14:creationId xmlns:p14="http://schemas.microsoft.com/office/powerpoint/2010/main" val="2110401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5566945" cy="1150707"/>
          </a:xfrm>
        </p:spPr>
        <p:txBody>
          <a:bodyPr/>
          <a:lstStyle/>
          <a:p>
            <a:r>
              <a:rPr lang="en-US" dirty="0"/>
              <a:t>Research Compendium Template in Action</a:t>
            </a:r>
          </a:p>
        </p:txBody>
      </p:sp>
      <p:pic>
        <p:nvPicPr>
          <p:cNvPr id="4" name="Picture 3"/>
          <p:cNvPicPr>
            <a:picLocks noChangeAspect="1"/>
          </p:cNvPicPr>
          <p:nvPr/>
        </p:nvPicPr>
        <p:blipFill>
          <a:blip r:embed="rId3"/>
          <a:stretch>
            <a:fillRect/>
          </a:stretch>
        </p:blipFill>
        <p:spPr>
          <a:xfrm>
            <a:off x="581192" y="1997393"/>
            <a:ext cx="6553534" cy="4508287"/>
          </a:xfrm>
          <a:prstGeom prst="rect">
            <a:avLst/>
          </a:prstGeom>
        </p:spPr>
      </p:pic>
      <p:pic>
        <p:nvPicPr>
          <p:cNvPr id="5" name="Picture 4"/>
          <p:cNvPicPr>
            <a:picLocks noChangeAspect="1"/>
          </p:cNvPicPr>
          <p:nvPr/>
        </p:nvPicPr>
        <p:blipFill>
          <a:blip r:embed="rId4"/>
          <a:stretch>
            <a:fillRect/>
          </a:stretch>
        </p:blipFill>
        <p:spPr>
          <a:xfrm>
            <a:off x="7338133" y="293534"/>
            <a:ext cx="4332831" cy="6215549"/>
          </a:xfrm>
          <a:prstGeom prst="rect">
            <a:avLst/>
          </a:prstGeom>
        </p:spPr>
      </p:pic>
    </p:spTree>
    <p:extLst>
      <p:ext uri="{BB962C8B-B14F-4D97-AF65-F5344CB8AC3E}">
        <p14:creationId xmlns:p14="http://schemas.microsoft.com/office/powerpoint/2010/main" val="2845008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125534" cy="1150707"/>
          </a:xfrm>
        </p:spPr>
        <p:txBody>
          <a:bodyPr/>
          <a:lstStyle/>
          <a:p>
            <a:r>
              <a:rPr lang="en-US" dirty="0"/>
              <a:t>Research Compendium Template in Action: FGDC XML</a:t>
            </a:r>
          </a:p>
        </p:txBody>
      </p:sp>
      <p:pic>
        <p:nvPicPr>
          <p:cNvPr id="3" name="Picture 2"/>
          <p:cNvPicPr>
            <a:picLocks noChangeAspect="1"/>
          </p:cNvPicPr>
          <p:nvPr/>
        </p:nvPicPr>
        <p:blipFill>
          <a:blip r:embed="rId3"/>
          <a:stretch>
            <a:fillRect/>
          </a:stretch>
        </p:blipFill>
        <p:spPr>
          <a:xfrm>
            <a:off x="581192" y="1395162"/>
            <a:ext cx="8912894" cy="5141603"/>
          </a:xfrm>
          <a:prstGeom prst="rect">
            <a:avLst/>
          </a:prstGeom>
        </p:spPr>
      </p:pic>
    </p:spTree>
    <p:extLst>
      <p:ext uri="{BB962C8B-B14F-4D97-AF65-F5344CB8AC3E}">
        <p14:creationId xmlns:p14="http://schemas.microsoft.com/office/powerpoint/2010/main" val="3675912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02155"/>
            <a:ext cx="11041313" cy="1150707"/>
          </a:xfrm>
        </p:spPr>
        <p:txBody>
          <a:bodyPr/>
          <a:lstStyle/>
          <a:p>
            <a:r>
              <a:rPr lang="en-US" dirty="0"/>
              <a:t>Research Compendium Template in Action: CSV Index</a:t>
            </a:r>
          </a:p>
        </p:txBody>
      </p:sp>
      <p:pic>
        <p:nvPicPr>
          <p:cNvPr id="6" name="Picture 5"/>
          <p:cNvPicPr>
            <a:picLocks noChangeAspect="1"/>
          </p:cNvPicPr>
          <p:nvPr/>
        </p:nvPicPr>
        <p:blipFill>
          <a:blip r:embed="rId3"/>
          <a:stretch>
            <a:fillRect/>
          </a:stretch>
        </p:blipFill>
        <p:spPr>
          <a:xfrm>
            <a:off x="581191" y="1852862"/>
            <a:ext cx="10804408" cy="3867450"/>
          </a:xfrm>
          <a:prstGeom prst="rect">
            <a:avLst/>
          </a:prstGeom>
        </p:spPr>
      </p:pic>
    </p:spTree>
    <p:extLst>
      <p:ext uri="{BB962C8B-B14F-4D97-AF65-F5344CB8AC3E}">
        <p14:creationId xmlns:p14="http://schemas.microsoft.com/office/powerpoint/2010/main" val="3543962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Points</a:t>
            </a:r>
          </a:p>
        </p:txBody>
      </p:sp>
      <p:sp>
        <p:nvSpPr>
          <p:cNvPr id="3" name="Content Placeholder 2"/>
          <p:cNvSpPr>
            <a:spLocks noGrp="1"/>
          </p:cNvSpPr>
          <p:nvPr>
            <p:ph idx="1"/>
          </p:nvPr>
        </p:nvSpPr>
        <p:spPr>
          <a:xfrm>
            <a:off x="581192" y="1890876"/>
            <a:ext cx="10598998" cy="4084474"/>
          </a:xfrm>
        </p:spPr>
        <p:txBody>
          <a:bodyPr/>
          <a:lstStyle/>
          <a:p>
            <a:pPr marL="457200" indent="-457200">
              <a:buFont typeface="+mj-lt"/>
              <a:buAutoNum type="arabicPeriod"/>
            </a:pPr>
            <a:r>
              <a:rPr lang="en-US" sz="2400" dirty="0"/>
              <a:t>Open Science and Reproducibility require </a:t>
            </a:r>
            <a:r>
              <a:rPr lang="en-US" sz="2400" dirty="0" smtClean="0"/>
              <a:t>standardized metadata.</a:t>
            </a:r>
            <a:r>
              <a:rPr lang="en-US" sz="2400" dirty="0"/>
              <a:t/>
            </a:r>
            <a:br>
              <a:rPr lang="en-US" sz="2400" dirty="0"/>
            </a:br>
            <a:endParaRPr lang="en-US" sz="2400" dirty="0"/>
          </a:p>
          <a:p>
            <a:pPr marL="457200" indent="-457200">
              <a:buFont typeface="+mj-lt"/>
              <a:buAutoNum type="arabicPeriod"/>
            </a:pPr>
            <a:r>
              <a:rPr lang="en-US" sz="2400" b="1" dirty="0" smtClean="0"/>
              <a:t>Researchers </a:t>
            </a:r>
            <a:r>
              <a:rPr lang="en-US" sz="2400" b="1" dirty="0"/>
              <a:t>use, create, and modify information about their research projects and research data throughout the research life </a:t>
            </a:r>
            <a:r>
              <a:rPr lang="en-US" sz="2400" b="1" dirty="0" smtClean="0"/>
              <a:t>cycle.</a:t>
            </a:r>
            <a:r>
              <a:rPr lang="en-US" sz="2400" dirty="0"/>
              <a:t/>
            </a:r>
            <a:br>
              <a:rPr lang="en-US" sz="2400" dirty="0"/>
            </a:br>
            <a:endParaRPr lang="en-US" sz="2400" dirty="0"/>
          </a:p>
          <a:p>
            <a:pPr marL="457200" indent="-457200">
              <a:buFont typeface="+mj-lt"/>
              <a:buAutoNum type="arabicPeriod"/>
            </a:pPr>
            <a:r>
              <a:rPr lang="en-US" sz="2400" dirty="0"/>
              <a:t>We need better open source geospatial software to support metadata-rich research</a:t>
            </a:r>
          </a:p>
          <a:p>
            <a:endParaRPr lang="en-US" dirty="0"/>
          </a:p>
        </p:txBody>
      </p:sp>
    </p:spTree>
    <p:extLst>
      <p:ext uri="{BB962C8B-B14F-4D97-AF65-F5344CB8AC3E}">
        <p14:creationId xmlns:p14="http://schemas.microsoft.com/office/powerpoint/2010/main" val="1717308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Geographic Information Metadata Systems</a:t>
            </a:r>
          </a:p>
        </p:txBody>
      </p:sp>
      <p:sp>
        <p:nvSpPr>
          <p:cNvPr id="3" name="Content Placeholder 2"/>
          <p:cNvSpPr>
            <a:spLocks noGrp="1"/>
          </p:cNvSpPr>
          <p:nvPr>
            <p:ph idx="1"/>
          </p:nvPr>
        </p:nvSpPr>
        <p:spPr>
          <a:xfrm>
            <a:off x="581192" y="1442312"/>
            <a:ext cx="11029615" cy="4790046"/>
          </a:xfrm>
        </p:spPr>
        <p:txBody>
          <a:bodyPr>
            <a:normAutofit/>
          </a:bodyPr>
          <a:lstStyle/>
          <a:p>
            <a:pPr marL="0" indent="0">
              <a:spcAft>
                <a:spcPts val="1800"/>
              </a:spcAft>
              <a:buNone/>
            </a:pPr>
            <a:r>
              <a:rPr lang="en-US" sz="2400" dirty="0"/>
              <a:t>Must have metadata editing functionality…</a:t>
            </a:r>
          </a:p>
          <a:p>
            <a:pPr>
              <a:spcAft>
                <a:spcPts val="1800"/>
              </a:spcAft>
            </a:pPr>
            <a:r>
              <a:rPr lang="en-US" sz="2400" dirty="0"/>
              <a:t>3 Desktop GIS: QGIS, GRASS, SAGA</a:t>
            </a:r>
          </a:p>
          <a:p>
            <a:pPr>
              <a:spcAft>
                <a:spcPts val="2400"/>
              </a:spcAft>
            </a:pPr>
            <a:r>
              <a:rPr lang="en-US" sz="2400" dirty="0"/>
              <a:t>2 Spatial Data Science Packages: R </a:t>
            </a:r>
            <a:r>
              <a:rPr lang="en-US" sz="2400" dirty="0" err="1"/>
              <a:t>geometa</a:t>
            </a:r>
            <a:r>
              <a:rPr lang="en-US" sz="2400" dirty="0"/>
              <a:t>, Python </a:t>
            </a:r>
            <a:r>
              <a:rPr lang="en-US" sz="2400" dirty="0" err="1"/>
              <a:t>pygeometa</a:t>
            </a:r>
            <a:endParaRPr lang="en-US" sz="2400" dirty="0"/>
          </a:p>
          <a:p>
            <a:pPr>
              <a:spcAft>
                <a:spcPts val="1800"/>
              </a:spcAft>
            </a:pPr>
            <a:r>
              <a:rPr lang="en-US" sz="2400" dirty="0"/>
              <a:t>1 Catalogue: </a:t>
            </a:r>
            <a:r>
              <a:rPr lang="en-US" sz="2400" dirty="0" err="1"/>
              <a:t>GeoNetwork</a:t>
            </a:r>
            <a:endParaRPr lang="en-US" sz="2400" dirty="0"/>
          </a:p>
          <a:p>
            <a:pPr>
              <a:spcAft>
                <a:spcPts val="1800"/>
              </a:spcAft>
            </a:pPr>
            <a:r>
              <a:rPr lang="en-US" sz="2400" dirty="0"/>
              <a:t>1 Content Management: </a:t>
            </a:r>
            <a:r>
              <a:rPr lang="en-US" sz="2400" dirty="0" err="1"/>
              <a:t>GeoNode</a:t>
            </a:r>
            <a:endParaRPr lang="en-US" sz="2400" dirty="0"/>
          </a:p>
          <a:p>
            <a:pPr>
              <a:spcAft>
                <a:spcPts val="1800"/>
              </a:spcAft>
            </a:pPr>
            <a:r>
              <a:rPr lang="en-US" sz="2400" dirty="0"/>
              <a:t>2 Metadata Authoring: Metadata Wizard, </a:t>
            </a:r>
            <a:r>
              <a:rPr lang="en-US" sz="2400" dirty="0" err="1" smtClean="0"/>
              <a:t>mdEditor</a:t>
            </a:r>
            <a:r>
              <a:rPr lang="en-US" sz="2400" dirty="0" smtClean="0"/>
              <a:t> (mdeditor.org)</a:t>
            </a:r>
            <a:endParaRPr lang="en-US" sz="2400" dirty="0"/>
          </a:p>
          <a:p>
            <a:pPr>
              <a:spcAft>
                <a:spcPts val="1800"/>
              </a:spcAft>
            </a:pPr>
            <a:r>
              <a:rPr lang="en-US" sz="2400" dirty="0"/>
              <a:t>1 Executable Research Compendium Tools: </a:t>
            </a:r>
            <a:r>
              <a:rPr lang="en-US" sz="2400" dirty="0" smtClean="0"/>
              <a:t>o2r-meta (o2r.info)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743" y="1688007"/>
            <a:ext cx="789377" cy="7893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2099" y="1739731"/>
            <a:ext cx="1911352" cy="85168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32536" r="31291"/>
          <a:stretch/>
        </p:blipFill>
        <p:spPr>
          <a:xfrm>
            <a:off x="10711436" y="1507296"/>
            <a:ext cx="899372" cy="101714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4760" y="2724660"/>
            <a:ext cx="680141" cy="527109"/>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38955" y="2668405"/>
            <a:ext cx="2319967" cy="65599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4895" y="3358725"/>
            <a:ext cx="2707105" cy="594242"/>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7852" t="23633" r="8236" b="25473"/>
          <a:stretch/>
        </p:blipFill>
        <p:spPr>
          <a:xfrm>
            <a:off x="9738114" y="3855486"/>
            <a:ext cx="1970672" cy="665466"/>
          </a:xfrm>
          <a:prstGeom prst="rect">
            <a:avLst/>
          </a:prstGeom>
        </p:spPr>
      </p:pic>
      <p:pic>
        <p:nvPicPr>
          <p:cNvPr id="12" name="Picture 11"/>
          <p:cNvPicPr>
            <a:picLocks noChangeAspect="1"/>
          </p:cNvPicPr>
          <p:nvPr/>
        </p:nvPicPr>
        <p:blipFill rotWithShape="1">
          <a:blip r:embed="rId10">
            <a:extLst>
              <a:ext uri="{28A0092B-C50C-407E-A947-70E740481C1C}">
                <a14:useLocalDpi xmlns:a14="http://schemas.microsoft.com/office/drawing/2010/main" val="0"/>
              </a:ext>
            </a:extLst>
          </a:blip>
          <a:srcRect l="90542" t="11412" r="1113" b="26847"/>
          <a:stretch/>
        </p:blipFill>
        <p:spPr>
          <a:xfrm>
            <a:off x="11005152" y="4586355"/>
            <a:ext cx="605655" cy="628087"/>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64760" y="5235315"/>
            <a:ext cx="2746047" cy="627668"/>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11435" y="5954113"/>
            <a:ext cx="837716" cy="446782"/>
          </a:xfrm>
          <a:prstGeom prst="rect">
            <a:avLst/>
          </a:prstGeom>
        </p:spPr>
      </p:pic>
    </p:spTree>
    <p:extLst>
      <p:ext uri="{BB962C8B-B14F-4D97-AF65-F5344CB8AC3E}">
        <p14:creationId xmlns:p14="http://schemas.microsoft.com/office/powerpoint/2010/main" val="3216993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r>
              <a:rPr lang="en-US" dirty="0"/>
              <a:t>Software</a:t>
            </a:r>
            <a:br>
              <a:rPr lang="en-US" dirty="0"/>
            </a:br>
            <a:r>
              <a:rPr lang="en-US" dirty="0"/>
              <a:t>Needs</a:t>
            </a:r>
          </a:p>
        </p:txBody>
      </p:sp>
      <p:sp>
        <p:nvSpPr>
          <p:cNvPr id="4" name="Content Placeholder 3"/>
          <p:cNvSpPr>
            <a:spLocks noGrp="1"/>
          </p:cNvSpPr>
          <p:nvPr>
            <p:ph sz="quarter" idx="13"/>
          </p:nvPr>
        </p:nvSpPr>
        <p:spPr>
          <a:xfrm>
            <a:off x="6004657" y="577517"/>
            <a:ext cx="5341775" cy="5895472"/>
          </a:xfrm>
        </p:spPr>
        <p:txBody>
          <a:bodyPr>
            <a:normAutofit/>
          </a:bodyPr>
          <a:lstStyle/>
          <a:p>
            <a:r>
              <a:rPr lang="en-US" sz="2000" cap="small" dirty="0">
                <a:solidFill>
                  <a:schemeClr val="bg1"/>
                </a:solidFill>
              </a:rPr>
              <a:t>Easy to use</a:t>
            </a:r>
          </a:p>
          <a:p>
            <a:pPr lvl="1"/>
            <a:r>
              <a:rPr lang="en-US" sz="2000" dirty="0">
                <a:solidFill>
                  <a:schemeClr val="accent1">
                    <a:lumMod val="20000"/>
                    <a:lumOff val="80000"/>
                  </a:schemeClr>
                </a:solidFill>
              </a:rPr>
              <a:t>Start-up</a:t>
            </a:r>
          </a:p>
          <a:p>
            <a:pPr lvl="1"/>
            <a:r>
              <a:rPr lang="en-US" sz="2000" dirty="0">
                <a:solidFill>
                  <a:schemeClr val="accent1">
                    <a:lumMod val="20000"/>
                    <a:lumOff val="80000"/>
                  </a:schemeClr>
                </a:solidFill>
              </a:rPr>
              <a:t>Graphical user interface</a:t>
            </a:r>
          </a:p>
          <a:p>
            <a:r>
              <a:rPr lang="en-US" sz="2000" cap="small" dirty="0">
                <a:solidFill>
                  <a:schemeClr val="bg1"/>
                </a:solidFill>
              </a:rPr>
              <a:t>Open Standards</a:t>
            </a:r>
          </a:p>
          <a:p>
            <a:pPr lvl="1"/>
            <a:r>
              <a:rPr lang="en-US" sz="2000" dirty="0">
                <a:solidFill>
                  <a:schemeClr val="accent1">
                    <a:lumMod val="20000"/>
                    <a:lumOff val="80000"/>
                  </a:schemeClr>
                </a:solidFill>
              </a:rPr>
              <a:t>International metadata standards </a:t>
            </a:r>
          </a:p>
          <a:p>
            <a:pPr lvl="1"/>
            <a:r>
              <a:rPr lang="en-US" sz="2000" dirty="0">
                <a:solidFill>
                  <a:schemeClr val="accent1">
                    <a:lumMod val="20000"/>
                    <a:lumOff val="80000"/>
                  </a:schemeClr>
                </a:solidFill>
              </a:rPr>
              <a:t>Standardized encoding</a:t>
            </a:r>
          </a:p>
          <a:p>
            <a:r>
              <a:rPr lang="en-US" sz="2000" cap="small" dirty="0">
                <a:solidFill>
                  <a:schemeClr val="bg1"/>
                </a:solidFill>
              </a:rPr>
              <a:t>Automation</a:t>
            </a:r>
          </a:p>
          <a:p>
            <a:pPr lvl="1"/>
            <a:r>
              <a:rPr lang="en-US" sz="2000" dirty="0">
                <a:solidFill>
                  <a:schemeClr val="accent1">
                    <a:lumMod val="20000"/>
                    <a:lumOff val="80000"/>
                  </a:schemeClr>
                </a:solidFill>
              </a:rPr>
              <a:t>Cataloguing / searching</a:t>
            </a:r>
          </a:p>
          <a:p>
            <a:pPr lvl="1"/>
            <a:r>
              <a:rPr lang="en-US" sz="2000" dirty="0">
                <a:solidFill>
                  <a:schemeClr val="accent1">
                    <a:lumMod val="20000"/>
                    <a:lumOff val="80000"/>
                  </a:schemeClr>
                </a:solidFill>
              </a:rPr>
              <a:t>Geographic metadata</a:t>
            </a:r>
          </a:p>
          <a:p>
            <a:pPr lvl="1"/>
            <a:r>
              <a:rPr lang="en-US" sz="2000" dirty="0">
                <a:solidFill>
                  <a:schemeClr val="accent1">
                    <a:lumMod val="20000"/>
                    <a:lumOff val="80000"/>
                  </a:schemeClr>
                </a:solidFill>
              </a:rPr>
              <a:t>Attribute metadata</a:t>
            </a:r>
          </a:p>
          <a:p>
            <a:pPr lvl="1"/>
            <a:r>
              <a:rPr lang="en-US" sz="2000" dirty="0">
                <a:solidFill>
                  <a:schemeClr val="accent1">
                    <a:lumMod val="20000"/>
                    <a:lumOff val="80000"/>
                  </a:schemeClr>
                </a:solidFill>
              </a:rPr>
              <a:t>Validation</a:t>
            </a:r>
          </a:p>
          <a:p>
            <a:pPr lvl="1"/>
            <a:r>
              <a:rPr lang="en-US" sz="2000" dirty="0">
                <a:solidFill>
                  <a:schemeClr val="accent1">
                    <a:lumMod val="20000"/>
                    <a:lumOff val="80000"/>
                  </a:schemeClr>
                </a:solidFill>
              </a:rPr>
              <a:t>Provenance</a:t>
            </a:r>
          </a:p>
        </p:txBody>
      </p:sp>
    </p:spTree>
    <p:extLst>
      <p:ext uri="{BB962C8B-B14F-4D97-AF65-F5344CB8AC3E}">
        <p14:creationId xmlns:p14="http://schemas.microsoft.com/office/powerpoint/2010/main" val="730918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61580" y="5410985"/>
            <a:ext cx="9703451" cy="610440"/>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3600" b="0" kern="1200" cap="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cap="small" dirty="0">
                <a:solidFill>
                  <a:schemeClr val="accent1">
                    <a:lumMod val="40000"/>
                    <a:lumOff val="60000"/>
                  </a:schemeClr>
                </a:solidFill>
              </a:rPr>
              <a:t>Results of Metadata Software Evaluation</a:t>
            </a:r>
            <a:endParaRPr lang="en-US" b="1" cap="small" dirty="0">
              <a:solidFill>
                <a:schemeClr val="accent1">
                  <a:lumMod val="40000"/>
                  <a:lumOff val="60000"/>
                </a:schemeClr>
              </a:solidFill>
            </a:endParaRPr>
          </a:p>
        </p:txBody>
      </p:sp>
    </p:spTree>
    <p:extLst>
      <p:ext uri="{BB962C8B-B14F-4D97-AF65-F5344CB8AC3E}">
        <p14:creationId xmlns:p14="http://schemas.microsoft.com/office/powerpoint/2010/main" val="4079174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08135311"/>
              </p:ext>
            </p:extLst>
          </p:nvPr>
        </p:nvGraphicFramePr>
        <p:xfrm>
          <a:off x="617285" y="794086"/>
          <a:ext cx="11029780" cy="5413004"/>
        </p:xfrm>
        <a:graphic>
          <a:graphicData uri="http://schemas.openxmlformats.org/drawingml/2006/table">
            <a:tbl>
              <a:tblPr firstRow="1" bandRow="1">
                <a:tableStyleId>{5C22544A-7EE6-4342-B048-85BDC9FD1C3A}</a:tableStyleId>
              </a:tblPr>
              <a:tblGrid>
                <a:gridCol w="1379956">
                  <a:extLst>
                    <a:ext uri="{9D8B030D-6E8A-4147-A177-3AD203B41FA5}">
                      <a16:colId xmlns:a16="http://schemas.microsoft.com/office/drawing/2014/main" val="1113286645"/>
                    </a:ext>
                  </a:extLst>
                </a:gridCol>
                <a:gridCol w="826000">
                  <a:extLst>
                    <a:ext uri="{9D8B030D-6E8A-4147-A177-3AD203B41FA5}">
                      <a16:colId xmlns:a16="http://schemas.microsoft.com/office/drawing/2014/main" val="2875663374"/>
                    </a:ext>
                  </a:extLst>
                </a:gridCol>
                <a:gridCol w="714042">
                  <a:extLst>
                    <a:ext uri="{9D8B030D-6E8A-4147-A177-3AD203B41FA5}">
                      <a16:colId xmlns:a16="http://schemas.microsoft.com/office/drawing/2014/main" val="3937494628"/>
                    </a:ext>
                  </a:extLst>
                </a:gridCol>
                <a:gridCol w="1155032">
                  <a:extLst>
                    <a:ext uri="{9D8B030D-6E8A-4147-A177-3AD203B41FA5}">
                      <a16:colId xmlns:a16="http://schemas.microsoft.com/office/drawing/2014/main" val="2862960937"/>
                    </a:ext>
                  </a:extLst>
                </a:gridCol>
                <a:gridCol w="1179095">
                  <a:extLst>
                    <a:ext uri="{9D8B030D-6E8A-4147-A177-3AD203B41FA5}">
                      <a16:colId xmlns:a16="http://schemas.microsoft.com/office/drawing/2014/main" val="3249767905"/>
                    </a:ext>
                  </a:extLst>
                </a:gridCol>
                <a:gridCol w="1155031">
                  <a:extLst>
                    <a:ext uri="{9D8B030D-6E8A-4147-A177-3AD203B41FA5}">
                      <a16:colId xmlns:a16="http://schemas.microsoft.com/office/drawing/2014/main" val="1773760752"/>
                    </a:ext>
                  </a:extLst>
                </a:gridCol>
                <a:gridCol w="1311690">
                  <a:extLst>
                    <a:ext uri="{9D8B030D-6E8A-4147-A177-3AD203B41FA5}">
                      <a16:colId xmlns:a16="http://schemas.microsoft.com/office/drawing/2014/main" val="2286862235"/>
                    </a:ext>
                  </a:extLst>
                </a:gridCol>
                <a:gridCol w="1102978">
                  <a:extLst>
                    <a:ext uri="{9D8B030D-6E8A-4147-A177-3AD203B41FA5}">
                      <a16:colId xmlns:a16="http://schemas.microsoft.com/office/drawing/2014/main" val="1959155771"/>
                    </a:ext>
                  </a:extLst>
                </a:gridCol>
                <a:gridCol w="942143">
                  <a:extLst>
                    <a:ext uri="{9D8B030D-6E8A-4147-A177-3AD203B41FA5}">
                      <a16:colId xmlns:a16="http://schemas.microsoft.com/office/drawing/2014/main" val="3959505979"/>
                    </a:ext>
                  </a:extLst>
                </a:gridCol>
                <a:gridCol w="1263813">
                  <a:extLst>
                    <a:ext uri="{9D8B030D-6E8A-4147-A177-3AD203B41FA5}">
                      <a16:colId xmlns:a16="http://schemas.microsoft.com/office/drawing/2014/main" val="2411690560"/>
                    </a:ext>
                  </a:extLst>
                </a:gridCol>
              </a:tblGrid>
              <a:tr h="675744">
                <a:tc>
                  <a:txBody>
                    <a:bodyPr/>
                    <a:lstStyle/>
                    <a:p>
                      <a:pPr algn="ctr"/>
                      <a:r>
                        <a:rPr lang="en-US" sz="1600" dirty="0"/>
                        <a:t>Software</a:t>
                      </a:r>
                    </a:p>
                  </a:txBody>
                  <a:tcPr anchor="ctr"/>
                </a:tc>
                <a:tc>
                  <a:txBody>
                    <a:bodyPr/>
                    <a:lstStyle/>
                    <a:p>
                      <a:pPr algn="ctr"/>
                      <a:r>
                        <a:rPr lang="en-US" sz="1600" dirty="0"/>
                        <a:t>Easy Start</a:t>
                      </a:r>
                    </a:p>
                  </a:txBody>
                  <a:tcPr anchor="ctr"/>
                </a:tc>
                <a:tc>
                  <a:txBody>
                    <a:bodyPr/>
                    <a:lstStyle/>
                    <a:p>
                      <a:pPr algn="ctr"/>
                      <a:r>
                        <a:rPr lang="en-US" sz="1600" dirty="0"/>
                        <a:t>GUI</a:t>
                      </a:r>
                    </a:p>
                  </a:txBody>
                  <a:tcPr anchor="ctr"/>
                </a:tc>
                <a:tc>
                  <a:txBody>
                    <a:bodyPr/>
                    <a:lstStyle/>
                    <a:p>
                      <a:pPr algn="ctr"/>
                      <a:r>
                        <a:rPr lang="en-US" sz="1600" dirty="0"/>
                        <a:t>Standards</a:t>
                      </a:r>
                    </a:p>
                  </a:txBody>
                  <a:tcPr anchor="ctr"/>
                </a:tc>
                <a:tc>
                  <a:txBody>
                    <a:bodyPr/>
                    <a:lstStyle/>
                    <a:p>
                      <a:pPr algn="ctr"/>
                      <a:r>
                        <a:rPr lang="en-US" sz="1600" dirty="0"/>
                        <a:t>Encoding</a:t>
                      </a:r>
                    </a:p>
                  </a:txBody>
                  <a:tcPr anchor="ctr"/>
                </a:tc>
                <a:tc>
                  <a:txBody>
                    <a:bodyPr/>
                    <a:lstStyle/>
                    <a:p>
                      <a:pPr algn="ctr"/>
                      <a:r>
                        <a:rPr lang="en-US" sz="1600" dirty="0"/>
                        <a:t>Catalogue</a:t>
                      </a:r>
                    </a:p>
                  </a:txBody>
                  <a:tcPr anchor="ctr"/>
                </a:tc>
                <a:tc>
                  <a:txBody>
                    <a:bodyPr/>
                    <a:lstStyle/>
                    <a:p>
                      <a:pPr algn="ctr"/>
                      <a:r>
                        <a:rPr lang="en-US" sz="1600" dirty="0"/>
                        <a:t>Auto</a:t>
                      </a:r>
                      <a:r>
                        <a:rPr lang="en-US" sz="1600" baseline="0" dirty="0"/>
                        <a:t> – Geographic</a:t>
                      </a:r>
                      <a:endParaRPr lang="en-US" sz="1600" dirty="0"/>
                    </a:p>
                  </a:txBody>
                  <a:tcPr anchor="ctr"/>
                </a:tc>
                <a:tc>
                  <a:txBody>
                    <a:bodyPr/>
                    <a:lstStyle/>
                    <a:p>
                      <a:pPr algn="ctr"/>
                      <a:r>
                        <a:rPr lang="en-US" sz="1600" dirty="0"/>
                        <a:t>Auto – Attribute</a:t>
                      </a:r>
                    </a:p>
                  </a:txBody>
                  <a:tcPr anchor="ctr"/>
                </a:tc>
                <a:tc>
                  <a:txBody>
                    <a:bodyPr/>
                    <a:lstStyle/>
                    <a:p>
                      <a:pPr algn="ctr"/>
                      <a:r>
                        <a:rPr lang="en-US" sz="1600" dirty="0"/>
                        <a:t>Validate</a:t>
                      </a:r>
                    </a:p>
                  </a:txBody>
                  <a:tcPr anchor="ctr"/>
                </a:tc>
                <a:tc>
                  <a:txBody>
                    <a:bodyPr/>
                    <a:lstStyle/>
                    <a:p>
                      <a:pPr algn="ctr"/>
                      <a:r>
                        <a:rPr lang="en-US" sz="1600" dirty="0"/>
                        <a:t>Provenance</a:t>
                      </a:r>
                    </a:p>
                  </a:txBody>
                  <a:tcPr anchor="ctr"/>
                </a:tc>
                <a:extLst>
                  <a:ext uri="{0D108BD9-81ED-4DB2-BD59-A6C34878D82A}">
                    <a16:rowId xmlns:a16="http://schemas.microsoft.com/office/drawing/2014/main" val="866324457"/>
                  </a:ext>
                </a:extLst>
              </a:tr>
              <a:tr h="473726">
                <a:tc>
                  <a:txBody>
                    <a:bodyPr/>
                    <a:lstStyle/>
                    <a:p>
                      <a:pPr algn="ctr"/>
                      <a:r>
                        <a:rPr lang="en-US" sz="1400" dirty="0"/>
                        <a:t>QGIS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XML</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394229438"/>
                  </a:ext>
                </a:extLst>
              </a:tr>
              <a:tr h="473726">
                <a:tc>
                  <a:txBody>
                    <a:bodyPr/>
                    <a:lstStyle/>
                    <a:p>
                      <a:pPr algn="ctr"/>
                      <a:r>
                        <a:rPr lang="en-US" sz="1400" dirty="0"/>
                        <a:t>SAGA</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401252471"/>
                  </a:ext>
                </a:extLst>
              </a:tr>
              <a:tr h="473726">
                <a:tc>
                  <a:txBody>
                    <a:bodyPr/>
                    <a:lstStyle/>
                    <a:p>
                      <a:pPr algn="ctr"/>
                      <a:r>
                        <a:rPr lang="en-US" sz="1400" dirty="0"/>
                        <a:t>GRASS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algn="ctr"/>
                      <a:r>
                        <a:rPr lang="en-US" sz="1400" dirty="0">
                          <a:sym typeface="Wingdings" panose="05000000000000000000" pitchFamily="2" charset="2"/>
                        </a:rPr>
                        <a:t>XML</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a:p>
                  </a:txBody>
                  <a:tcPr anchor="ctr"/>
                </a:tc>
                <a:tc>
                  <a:txBody>
                    <a:bodyPr/>
                    <a:lstStyle/>
                    <a:p>
                      <a:pPr algn="ctr"/>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389827788"/>
                  </a:ext>
                </a:extLst>
              </a:tr>
              <a:tr h="473726">
                <a:tc>
                  <a:txBody>
                    <a:bodyPr/>
                    <a:lstStyle/>
                    <a:p>
                      <a:pPr algn="ctr"/>
                      <a:r>
                        <a:rPr lang="en-US" sz="1400" dirty="0" err="1"/>
                        <a:t>GeoNetwork</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XML</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118283780"/>
                  </a:ext>
                </a:extLst>
              </a:tr>
              <a:tr h="473726">
                <a:tc>
                  <a:txBody>
                    <a:bodyPr/>
                    <a:lstStyle/>
                    <a:p>
                      <a:pPr algn="ctr"/>
                      <a:r>
                        <a:rPr lang="en-US" sz="1400" dirty="0" err="1"/>
                        <a:t>GeoNode</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XML</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4097806231"/>
                  </a:ext>
                </a:extLst>
              </a:tr>
              <a:tr h="473726">
                <a:tc>
                  <a:txBody>
                    <a:bodyPr/>
                    <a:lstStyle/>
                    <a:p>
                      <a:pPr algn="ctr"/>
                      <a:r>
                        <a:rPr lang="en-US" sz="1400" dirty="0" err="1"/>
                        <a:t>mdEditor</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JSON</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3382285257"/>
                  </a:ext>
                </a:extLst>
              </a:tr>
              <a:tr h="473726">
                <a:tc>
                  <a:txBody>
                    <a:bodyPr/>
                    <a:lstStyle/>
                    <a:p>
                      <a:pPr algn="ctr"/>
                      <a:r>
                        <a:rPr lang="en-US" sz="1400" dirty="0"/>
                        <a:t>Metadata Wizard</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XML</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2918342214"/>
                  </a:ext>
                </a:extLst>
              </a:tr>
              <a:tr h="473726">
                <a:tc>
                  <a:txBody>
                    <a:bodyPr/>
                    <a:lstStyle/>
                    <a:p>
                      <a:pPr algn="ctr"/>
                      <a:r>
                        <a:rPr lang="en-US" sz="1400" dirty="0" err="1"/>
                        <a:t>Geometa</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XML</a:t>
                      </a:r>
                      <a:endParaRPr lang="en-US" sz="1400" dirty="0"/>
                    </a:p>
                  </a:txBody>
                  <a:tcPr anchor="ctr"/>
                </a:tc>
                <a:tc>
                  <a:txBody>
                    <a:bodyPr/>
                    <a:lstStyle/>
                    <a:p>
                      <a:pPr algn="ctr"/>
                      <a:endParaRPr lang="en-US" sz="1400"/>
                    </a:p>
                  </a:txBody>
                  <a:tcPr anchor="ctr"/>
                </a:tc>
                <a:tc>
                  <a:txBody>
                    <a:bodyPr/>
                    <a:lstStyle/>
                    <a:p>
                      <a:pPr algn="ctr"/>
                      <a:endParaRPr lang="en-US" sz="1400" dirty="0"/>
                    </a:p>
                  </a:txBody>
                  <a:tcPr anchor="ctr"/>
                </a:tc>
                <a:tc>
                  <a:txBody>
                    <a:bodyPr/>
                    <a:lstStyle/>
                    <a:p>
                      <a:pPr algn="ctr"/>
                      <a:endParaRPr lang="en-US" sz="140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101710143"/>
                  </a:ext>
                </a:extLst>
              </a:tr>
              <a:tr h="473726">
                <a:tc>
                  <a:txBody>
                    <a:bodyPr/>
                    <a:lstStyle/>
                    <a:p>
                      <a:pPr algn="ctr"/>
                      <a:r>
                        <a:rPr lang="en-US" sz="1400" dirty="0" err="1"/>
                        <a:t>PyGeometa</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XML, YAML</a:t>
                      </a:r>
                      <a:endParaRPr lang="en-US" sz="1400" dirty="0"/>
                    </a:p>
                  </a:txBody>
                  <a:tcPr anchor="ctr"/>
                </a:tc>
                <a:tc>
                  <a:txBody>
                    <a:bodyPr/>
                    <a:lstStyle/>
                    <a:p>
                      <a:pPr algn="ctr"/>
                      <a:endParaRPr lang="en-US" sz="140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3534554071"/>
                  </a:ext>
                </a:extLst>
              </a:tr>
              <a:tr h="473726">
                <a:tc>
                  <a:txBody>
                    <a:bodyPr/>
                    <a:lstStyle/>
                    <a:p>
                      <a:pPr algn="ctr"/>
                      <a:r>
                        <a:rPr lang="en-US" sz="1400" dirty="0"/>
                        <a:t>o2r-meta</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a:p>
                  </a:txBody>
                  <a:tcPr anchor="ctr"/>
                </a:tc>
                <a:tc>
                  <a:txBody>
                    <a:bodyPr/>
                    <a:lstStyle/>
                    <a:p>
                      <a:pPr algn="ctr"/>
                      <a:r>
                        <a:rPr lang="en-US" sz="1400" dirty="0">
                          <a:sym typeface="Wingdings" panose="05000000000000000000" pitchFamily="2" charset="2"/>
                        </a:rPr>
                        <a:t>XML, JSON</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323620114"/>
                  </a:ext>
                </a:extLst>
              </a:tr>
            </a:tbl>
          </a:graphicData>
        </a:graphic>
      </p:graphicFrame>
    </p:spTree>
    <p:extLst>
      <p:ext uri="{BB962C8B-B14F-4D97-AF65-F5344CB8AC3E}">
        <p14:creationId xmlns:p14="http://schemas.microsoft.com/office/powerpoint/2010/main" val="1205410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13" y="4727437"/>
            <a:ext cx="2559050" cy="1161768"/>
          </a:xfrm>
        </p:spPr>
        <p:txBody>
          <a:bodyPr>
            <a:normAutofit fontScale="90000"/>
          </a:bodyPr>
          <a:lstStyle/>
          <a:p>
            <a:pPr algn="ctr"/>
            <a:r>
              <a:rPr lang="en-US" sz="2400" dirty="0"/>
              <a:t>7 Reproduction or Replication Studies</a:t>
            </a:r>
          </a:p>
        </p:txBody>
      </p:sp>
      <p:sp>
        <p:nvSpPr>
          <p:cNvPr id="4" name="Oval Callout 3"/>
          <p:cNvSpPr/>
          <p:nvPr/>
        </p:nvSpPr>
        <p:spPr>
          <a:xfrm>
            <a:off x="548326" y="1783268"/>
            <a:ext cx="3789575" cy="2176228"/>
          </a:xfrm>
          <a:prstGeom prst="wedgeEllipseCallout">
            <a:avLst>
              <a:gd name="adj1" fmla="val 47555"/>
              <a:gd name="adj2" fmla="val 45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am familiar with “reproducibility”, and my research is reproducible!</a:t>
            </a:r>
          </a:p>
        </p:txBody>
      </p:sp>
      <p:sp>
        <p:nvSpPr>
          <p:cNvPr id="5" name="Oval Callout 4"/>
          <p:cNvSpPr/>
          <p:nvPr/>
        </p:nvSpPr>
        <p:spPr>
          <a:xfrm>
            <a:off x="4237347" y="1209227"/>
            <a:ext cx="3516198" cy="1615452"/>
          </a:xfrm>
          <a:prstGeom prst="wedgeEllipseCallout">
            <a:avLst>
              <a:gd name="adj1" fmla="val -42048"/>
              <a:gd name="adj2" fmla="val 115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Metadata? </a:t>
            </a:r>
            <a:br>
              <a:rPr lang="en-US" sz="2400" dirty="0"/>
            </a:br>
            <a:r>
              <a:rPr lang="en-US" sz="2400" dirty="0"/>
              <a:t>No, I have never used that…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652" y="1331719"/>
            <a:ext cx="4177612" cy="2627777"/>
          </a:xfrm>
          <a:prstGeom prst="rect">
            <a:avLst/>
          </a:prstGeom>
        </p:spPr>
      </p:pic>
      <p:sp>
        <p:nvSpPr>
          <p:cNvPr id="9" name="TextBox 8"/>
          <p:cNvSpPr txBox="1"/>
          <p:nvPr/>
        </p:nvSpPr>
        <p:spPr>
          <a:xfrm>
            <a:off x="5243884" y="4154159"/>
            <a:ext cx="2509661" cy="2308324"/>
          </a:xfrm>
          <a:prstGeom prst="rect">
            <a:avLst/>
          </a:prstGeom>
          <a:noFill/>
        </p:spPr>
        <p:txBody>
          <a:bodyPr wrap="none" rtlCol="0">
            <a:spAutoFit/>
          </a:bodyPr>
          <a:lstStyle/>
          <a:p>
            <a:r>
              <a:rPr lang="en-US" dirty="0"/>
              <a:t>github.com/HEGSRR/</a:t>
            </a:r>
          </a:p>
          <a:p>
            <a:pPr marL="342900" indent="-342900">
              <a:buFont typeface="+mj-lt"/>
              <a:buAutoNum type="arabicPeriod"/>
            </a:pPr>
            <a:r>
              <a:rPr lang="en-US" dirty="0"/>
              <a:t>RPr-Chakrabory-2021</a:t>
            </a:r>
          </a:p>
          <a:p>
            <a:pPr marL="342900" indent="-342900">
              <a:buFont typeface="+mj-lt"/>
              <a:buAutoNum type="arabicPeriod"/>
            </a:pPr>
            <a:r>
              <a:rPr lang="en-US" dirty="0"/>
              <a:t>RPr-Malcomb-2014</a:t>
            </a:r>
          </a:p>
          <a:p>
            <a:pPr marL="342900" indent="-342900">
              <a:buFont typeface="+mj-lt"/>
              <a:buAutoNum type="arabicPeriod"/>
            </a:pPr>
            <a:r>
              <a:rPr lang="en-US" dirty="0"/>
              <a:t>RPr-Mollalo-2020</a:t>
            </a:r>
          </a:p>
          <a:p>
            <a:pPr marL="342900" indent="-342900">
              <a:buFont typeface="+mj-lt"/>
              <a:buAutoNum type="arabicPeriod"/>
            </a:pPr>
            <a:r>
              <a:rPr lang="en-US" dirty="0"/>
              <a:t>RPr-Vijayan-2020</a:t>
            </a:r>
          </a:p>
          <a:p>
            <a:pPr marL="342900" indent="-342900">
              <a:buFont typeface="+mj-lt"/>
              <a:buAutoNum type="arabicPeriod"/>
            </a:pPr>
            <a:r>
              <a:rPr lang="en-US" dirty="0"/>
              <a:t>RPr-Saffary-2020</a:t>
            </a:r>
          </a:p>
          <a:p>
            <a:pPr marL="342900" indent="-342900">
              <a:buFont typeface="+mj-lt"/>
              <a:buAutoNum type="arabicPeriod"/>
            </a:pPr>
            <a:r>
              <a:rPr lang="en-US" dirty="0"/>
              <a:t>RPr-Kang-2020</a:t>
            </a:r>
          </a:p>
          <a:p>
            <a:pPr marL="342900" indent="-342900">
              <a:buFont typeface="+mj-lt"/>
              <a:buAutoNum type="arabicPeriod"/>
            </a:pPr>
            <a:r>
              <a:rPr lang="en-US" dirty="0"/>
              <a:t>RPl-DiMaggio-2021</a:t>
            </a:r>
          </a:p>
        </p:txBody>
      </p:sp>
      <p:sp>
        <p:nvSpPr>
          <p:cNvPr id="10" name="Title 1"/>
          <p:cNvSpPr txBox="1">
            <a:spLocks/>
          </p:cNvSpPr>
          <p:nvPr/>
        </p:nvSpPr>
        <p:spPr>
          <a:xfrm>
            <a:off x="733592" y="854556"/>
            <a:ext cx="11029616" cy="7401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400" b="0" kern="1200" cap="sm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Context</a:t>
            </a:r>
          </a:p>
        </p:txBody>
      </p:sp>
    </p:spTree>
    <p:extLst>
      <p:ext uri="{BB962C8B-B14F-4D97-AF65-F5344CB8AC3E}">
        <p14:creationId xmlns:p14="http://schemas.microsoft.com/office/powerpoint/2010/main" val="2831242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6BDBD8F-0811-E743-8D29-95FBA6111DCA}"/>
              </a:ext>
            </a:extLst>
          </p:cNvPr>
          <p:cNvSpPr/>
          <p:nvPr/>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3" name="Content Placeholder 2"/>
          <p:cNvSpPr>
            <a:spLocks noGrp="1"/>
          </p:cNvSpPr>
          <p:nvPr>
            <p:ph sz="half" idx="1"/>
          </p:nvPr>
        </p:nvSpPr>
        <p:spPr>
          <a:xfrm>
            <a:off x="581194" y="1864895"/>
            <a:ext cx="3863216" cy="4490059"/>
          </a:xfrm>
        </p:spPr>
        <p:txBody>
          <a:bodyPr>
            <a:normAutofit fontScale="92500" lnSpcReduction="10000"/>
          </a:bodyPr>
          <a:lstStyle/>
          <a:p>
            <a:pPr marL="457200" indent="-457200">
              <a:buFont typeface="+mj-lt"/>
              <a:buAutoNum type="arabicPeriod"/>
            </a:pPr>
            <a:r>
              <a:rPr lang="en-US" sz="2200" dirty="0"/>
              <a:t>Open Science and Reproducibility require standardized </a:t>
            </a:r>
            <a:r>
              <a:rPr lang="en-US" sz="2200" dirty="0" smtClean="0"/>
              <a:t>metadata</a:t>
            </a:r>
            <a:br>
              <a:rPr lang="en-US" sz="2200" dirty="0" smtClean="0"/>
            </a:br>
            <a:endParaRPr lang="en-US" sz="2200" dirty="0" smtClean="0"/>
          </a:p>
          <a:p>
            <a:pPr marL="457200" indent="-457200">
              <a:buFont typeface="+mj-lt"/>
              <a:buAutoNum type="arabicPeriod"/>
            </a:pPr>
            <a:r>
              <a:rPr lang="en-US" sz="2200" dirty="0" smtClean="0"/>
              <a:t>Researchers </a:t>
            </a:r>
            <a:r>
              <a:rPr lang="en-US" sz="2200" dirty="0"/>
              <a:t>use, create, and modify information about their research projects and research data throughout the research life </a:t>
            </a:r>
            <a:r>
              <a:rPr lang="en-US" sz="2200" dirty="0" smtClean="0"/>
              <a:t>cycle</a:t>
            </a:r>
            <a:r>
              <a:rPr lang="en-US" sz="2200" dirty="0"/>
              <a:t/>
            </a:r>
            <a:br>
              <a:rPr lang="en-US" sz="2200" dirty="0"/>
            </a:br>
            <a:endParaRPr lang="en-US" sz="2200" dirty="0"/>
          </a:p>
          <a:p>
            <a:pPr marL="457200" indent="-457200">
              <a:buFont typeface="+mj-lt"/>
              <a:buAutoNum type="arabicPeriod"/>
            </a:pPr>
            <a:r>
              <a:rPr lang="en-US" sz="2200" b="1" dirty="0"/>
              <a:t>We need better open source geospatial software to support metadata-rich research</a:t>
            </a:r>
            <a:endParaRPr lang="en-US" b="1" dirty="0"/>
          </a:p>
        </p:txBody>
      </p:sp>
      <p:sp>
        <p:nvSpPr>
          <p:cNvPr id="2" name="Title 1"/>
          <p:cNvSpPr>
            <a:spLocks noGrp="1"/>
          </p:cNvSpPr>
          <p:nvPr>
            <p:ph type="title"/>
          </p:nvPr>
        </p:nvSpPr>
        <p:spPr>
          <a:xfrm>
            <a:off x="581194" y="1148249"/>
            <a:ext cx="3863216" cy="560235"/>
          </a:xfrm>
        </p:spPr>
        <p:txBody>
          <a:bodyPr>
            <a:normAutofit fontScale="90000"/>
          </a:bodyPr>
          <a:lstStyle/>
          <a:p>
            <a:r>
              <a:rPr lang="en-US" dirty="0"/>
              <a:t>Three Points</a:t>
            </a:r>
          </a:p>
        </p:txBody>
      </p:sp>
      <p:sp>
        <p:nvSpPr>
          <p:cNvPr id="4" name="Content Placeholder 3"/>
          <p:cNvSpPr>
            <a:spLocks noGrp="1"/>
          </p:cNvSpPr>
          <p:nvPr>
            <p:ph sz="quarter" idx="4294967295"/>
          </p:nvPr>
        </p:nvSpPr>
        <p:spPr>
          <a:xfrm>
            <a:off x="6269832" y="481805"/>
            <a:ext cx="5341937" cy="5894388"/>
          </a:xfrm>
        </p:spPr>
        <p:txBody>
          <a:bodyPr>
            <a:normAutofit/>
          </a:bodyPr>
          <a:lstStyle/>
          <a:p>
            <a:r>
              <a:rPr lang="en-US" sz="2000" cap="small" dirty="0">
                <a:solidFill>
                  <a:schemeClr val="bg1"/>
                </a:solidFill>
              </a:rPr>
              <a:t>Easy to use</a:t>
            </a:r>
          </a:p>
          <a:p>
            <a:pPr lvl="1"/>
            <a:r>
              <a:rPr lang="en-US" sz="2000" dirty="0">
                <a:solidFill>
                  <a:schemeClr val="accent1">
                    <a:lumMod val="20000"/>
                    <a:lumOff val="80000"/>
                  </a:schemeClr>
                </a:solidFill>
              </a:rPr>
              <a:t>Start-up</a:t>
            </a:r>
          </a:p>
          <a:p>
            <a:pPr lvl="1"/>
            <a:r>
              <a:rPr lang="en-US" sz="2000" dirty="0">
                <a:solidFill>
                  <a:schemeClr val="accent1">
                    <a:lumMod val="20000"/>
                    <a:lumOff val="80000"/>
                  </a:schemeClr>
                </a:solidFill>
              </a:rPr>
              <a:t>Graphical user interface</a:t>
            </a:r>
          </a:p>
          <a:p>
            <a:r>
              <a:rPr lang="en-US" sz="2000" cap="small" dirty="0">
                <a:solidFill>
                  <a:schemeClr val="bg1"/>
                </a:solidFill>
              </a:rPr>
              <a:t>Open Standards</a:t>
            </a:r>
          </a:p>
          <a:p>
            <a:pPr lvl="1"/>
            <a:r>
              <a:rPr lang="en-US" sz="2000" dirty="0">
                <a:solidFill>
                  <a:schemeClr val="accent1">
                    <a:lumMod val="20000"/>
                    <a:lumOff val="80000"/>
                  </a:schemeClr>
                </a:solidFill>
              </a:rPr>
              <a:t>International metadata standards </a:t>
            </a:r>
          </a:p>
          <a:p>
            <a:pPr lvl="1"/>
            <a:r>
              <a:rPr lang="en-US" sz="2000" dirty="0">
                <a:solidFill>
                  <a:schemeClr val="accent1">
                    <a:lumMod val="20000"/>
                    <a:lumOff val="80000"/>
                  </a:schemeClr>
                </a:solidFill>
              </a:rPr>
              <a:t>Standardized encoding</a:t>
            </a:r>
          </a:p>
          <a:p>
            <a:r>
              <a:rPr lang="en-US" sz="2000" cap="small" dirty="0">
                <a:solidFill>
                  <a:schemeClr val="bg1"/>
                </a:solidFill>
              </a:rPr>
              <a:t>Automation</a:t>
            </a:r>
          </a:p>
          <a:p>
            <a:pPr lvl="1"/>
            <a:r>
              <a:rPr lang="en-US" sz="2000" dirty="0">
                <a:solidFill>
                  <a:schemeClr val="accent1">
                    <a:lumMod val="20000"/>
                    <a:lumOff val="80000"/>
                  </a:schemeClr>
                </a:solidFill>
              </a:rPr>
              <a:t>Cataloguing / searching</a:t>
            </a:r>
          </a:p>
          <a:p>
            <a:pPr lvl="1"/>
            <a:r>
              <a:rPr lang="en-US" sz="2000" dirty="0">
                <a:solidFill>
                  <a:schemeClr val="accent1">
                    <a:lumMod val="20000"/>
                    <a:lumOff val="80000"/>
                  </a:schemeClr>
                </a:solidFill>
              </a:rPr>
              <a:t>Geographic metadata</a:t>
            </a:r>
          </a:p>
          <a:p>
            <a:pPr lvl="1"/>
            <a:r>
              <a:rPr lang="en-US" sz="2000" dirty="0">
                <a:solidFill>
                  <a:schemeClr val="accent1">
                    <a:lumMod val="20000"/>
                    <a:lumOff val="80000"/>
                  </a:schemeClr>
                </a:solidFill>
              </a:rPr>
              <a:t>Attribute metadata</a:t>
            </a:r>
          </a:p>
          <a:p>
            <a:pPr lvl="1"/>
            <a:r>
              <a:rPr lang="en-US" sz="2000" dirty="0">
                <a:solidFill>
                  <a:schemeClr val="accent1">
                    <a:lumMod val="20000"/>
                    <a:lumOff val="80000"/>
                  </a:schemeClr>
                </a:solidFill>
              </a:rPr>
              <a:t>Validation</a:t>
            </a:r>
          </a:p>
          <a:p>
            <a:pPr lvl="1"/>
            <a:r>
              <a:rPr lang="en-US" sz="2000" dirty="0">
                <a:solidFill>
                  <a:schemeClr val="accent1">
                    <a:lumMod val="20000"/>
                    <a:lumOff val="80000"/>
                  </a:schemeClr>
                </a:solidFill>
              </a:rPr>
              <a:t>Provenance</a:t>
            </a:r>
          </a:p>
          <a:p>
            <a:r>
              <a:rPr lang="en-US" sz="2000" cap="small" dirty="0">
                <a:solidFill>
                  <a:schemeClr val="bg1"/>
                </a:solidFill>
              </a:rPr>
              <a:t>Extensible</a:t>
            </a:r>
            <a:r>
              <a:rPr lang="en-US" sz="2200" dirty="0">
                <a:solidFill>
                  <a:schemeClr val="accent1">
                    <a:lumMod val="20000"/>
                    <a:lumOff val="80000"/>
                  </a:schemeClr>
                </a:solidFill>
              </a:rPr>
              <a:t> </a:t>
            </a:r>
          </a:p>
        </p:txBody>
      </p:sp>
      <p:sp>
        <p:nvSpPr>
          <p:cNvPr id="8" name="Rectangle 1">
            <a:extLst>
              <a:ext uri="{FF2B5EF4-FFF2-40B4-BE49-F238E27FC236}">
                <a16:creationId xmlns:a16="http://schemas.microsoft.com/office/drawing/2014/main" id="{EF358276-528D-1F4E-804A-4F9FDE93568A}"/>
              </a:ext>
            </a:extLst>
          </p:cNvPr>
          <p:cNvSpPr/>
          <p:nvPr/>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197407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61580" y="5410985"/>
            <a:ext cx="9703451" cy="610440"/>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3600" b="0" kern="1200" cap="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cap="small" dirty="0">
                <a:solidFill>
                  <a:schemeClr val="accent1">
                    <a:lumMod val="40000"/>
                    <a:lumOff val="60000"/>
                  </a:schemeClr>
                </a:solidFill>
              </a:rPr>
              <a:t>Thank You</a:t>
            </a:r>
            <a:endParaRPr lang="en-US" b="1" cap="small" dirty="0">
              <a:solidFill>
                <a:schemeClr val="accent1">
                  <a:lumMod val="40000"/>
                  <a:lumOff val="60000"/>
                </a:schemeClr>
              </a:solidFill>
            </a:endParaRPr>
          </a:p>
        </p:txBody>
      </p:sp>
      <p:sp>
        <p:nvSpPr>
          <p:cNvPr id="2" name="Rectangle 1"/>
          <p:cNvSpPr/>
          <p:nvPr/>
        </p:nvSpPr>
        <p:spPr>
          <a:xfrm>
            <a:off x="3096126" y="1252972"/>
            <a:ext cx="6096000" cy="3046988"/>
          </a:xfrm>
          <a:prstGeom prst="rect">
            <a:avLst/>
          </a:prstGeom>
        </p:spPr>
        <p:txBody>
          <a:bodyPr>
            <a:spAutoFit/>
          </a:bodyPr>
          <a:lstStyle/>
          <a:p>
            <a:r>
              <a:rPr lang="en-US" sz="3200" dirty="0"/>
              <a:t>Questions, corrections, comments, and collaborations welcome!</a:t>
            </a:r>
            <a:endParaRPr lang="en-US" sz="3200" dirty="0">
              <a:hlinkClick r:id="rId3"/>
            </a:endParaRPr>
          </a:p>
          <a:p>
            <a:endParaRPr lang="en-US" sz="3200" dirty="0">
              <a:hlinkClick r:id="rId3"/>
            </a:endParaRPr>
          </a:p>
          <a:p>
            <a:r>
              <a:rPr lang="en-US" sz="3200" dirty="0">
                <a:hlinkClick r:id="rId3"/>
              </a:rPr>
              <a:t>www.github.com/HEGSRR</a:t>
            </a:r>
            <a:r>
              <a:rPr lang="en-US" sz="3200" dirty="0"/>
              <a:t> </a:t>
            </a:r>
          </a:p>
          <a:p>
            <a:r>
              <a:rPr lang="en-US" sz="3200" dirty="0">
                <a:hlinkClick r:id="rId4"/>
              </a:rPr>
              <a:t>osf.io/c5a2r/</a:t>
            </a:r>
            <a:r>
              <a:rPr lang="en-US" sz="3200" dirty="0"/>
              <a:t> </a:t>
            </a:r>
          </a:p>
          <a:p>
            <a:r>
              <a:rPr lang="en-US" sz="3200" dirty="0">
                <a:hlinkClick r:id="rId5"/>
              </a:rPr>
              <a:t>josephh@middlebury.edu</a:t>
            </a:r>
            <a:r>
              <a:rPr lang="en-US" sz="3200" dirty="0"/>
              <a:t> </a:t>
            </a:r>
          </a:p>
        </p:txBody>
      </p:sp>
    </p:spTree>
    <p:extLst>
      <p:ext uri="{BB962C8B-B14F-4D97-AF65-F5344CB8AC3E}">
        <p14:creationId xmlns:p14="http://schemas.microsoft.com/office/powerpoint/2010/main" val="288475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Points</a:t>
            </a:r>
          </a:p>
        </p:txBody>
      </p:sp>
      <p:sp>
        <p:nvSpPr>
          <p:cNvPr id="3" name="Content Placeholder 2"/>
          <p:cNvSpPr>
            <a:spLocks noGrp="1"/>
          </p:cNvSpPr>
          <p:nvPr>
            <p:ph idx="1"/>
          </p:nvPr>
        </p:nvSpPr>
        <p:spPr>
          <a:xfrm>
            <a:off x="581192" y="1890876"/>
            <a:ext cx="10598998" cy="4084474"/>
          </a:xfrm>
        </p:spPr>
        <p:txBody>
          <a:bodyPr/>
          <a:lstStyle/>
          <a:p>
            <a:pPr marL="457200" indent="-457200">
              <a:buFont typeface="+mj-lt"/>
              <a:buAutoNum type="arabicPeriod"/>
            </a:pPr>
            <a:r>
              <a:rPr lang="en-US" sz="2400" dirty="0"/>
              <a:t>Open Science and Reproducibility require </a:t>
            </a:r>
            <a:r>
              <a:rPr lang="en-US" sz="2400" dirty="0" smtClean="0"/>
              <a:t>standardized metadata.</a:t>
            </a:r>
            <a:r>
              <a:rPr lang="en-US" sz="2400" dirty="0"/>
              <a:t/>
            </a:r>
            <a:br>
              <a:rPr lang="en-US" sz="2400" dirty="0"/>
            </a:br>
            <a:endParaRPr lang="en-US" sz="2400" dirty="0"/>
          </a:p>
          <a:p>
            <a:pPr marL="457200" indent="-457200">
              <a:buFont typeface="+mj-lt"/>
              <a:buAutoNum type="arabicPeriod"/>
            </a:pPr>
            <a:r>
              <a:rPr lang="en-US" sz="2400" dirty="0" smtClean="0"/>
              <a:t>Researchers </a:t>
            </a:r>
            <a:r>
              <a:rPr lang="en-US" sz="2400" dirty="0"/>
              <a:t>use, create, and modify information about their research projects and research data throughout the research life </a:t>
            </a:r>
            <a:r>
              <a:rPr lang="en-US" sz="2400" dirty="0" smtClean="0"/>
              <a:t>cycle.</a:t>
            </a:r>
            <a:r>
              <a:rPr lang="en-US" sz="2400" dirty="0"/>
              <a:t/>
            </a:r>
            <a:br>
              <a:rPr lang="en-US" sz="2400" dirty="0"/>
            </a:br>
            <a:endParaRPr lang="en-US" sz="2400" dirty="0"/>
          </a:p>
          <a:p>
            <a:pPr marL="457200" indent="-457200">
              <a:buFont typeface="+mj-lt"/>
              <a:buAutoNum type="arabicPeriod"/>
            </a:pPr>
            <a:r>
              <a:rPr lang="en-US" sz="2400" dirty="0"/>
              <a:t>We need better open source geospatial software to support metadata-rich research</a:t>
            </a:r>
          </a:p>
          <a:p>
            <a:endParaRPr lang="en-US" dirty="0"/>
          </a:p>
        </p:txBody>
      </p:sp>
    </p:spTree>
    <p:extLst>
      <p:ext uri="{BB962C8B-B14F-4D97-AF65-F5344CB8AC3E}">
        <p14:creationId xmlns:p14="http://schemas.microsoft.com/office/powerpoint/2010/main" val="2310236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Reproducibility </a:t>
            </a:r>
            <a:br>
              <a:rPr lang="en-US" dirty="0"/>
            </a:br>
            <a:r>
              <a:rPr lang="en-US" dirty="0"/>
              <a:t>&gt; repeating computations</a:t>
            </a:r>
          </a:p>
        </p:txBody>
      </p:sp>
      <p:graphicFrame>
        <p:nvGraphicFramePr>
          <p:cNvPr id="5" name="Content Placeholder 5"/>
          <p:cNvGraphicFramePr>
            <a:graphicFrameLocks noGrp="1"/>
          </p:cNvGraphicFramePr>
          <p:nvPr>
            <p:ph sz="quarter" idx="13"/>
            <p:extLst>
              <p:ext uri="{D42A27DB-BD31-4B8C-83A1-F6EECF244321}">
                <p14:modId xmlns:p14="http://schemas.microsoft.com/office/powerpoint/2010/main" val="2561217455"/>
              </p:ext>
            </p:extLst>
          </p:nvPr>
        </p:nvGraphicFramePr>
        <p:xfrm>
          <a:off x="5919537" y="589542"/>
          <a:ext cx="5883442" cy="5342022"/>
        </p:xfrm>
        <a:graphic>
          <a:graphicData uri="http://schemas.openxmlformats.org/drawingml/2006/table">
            <a:tbl>
              <a:tblPr firstRow="1" bandRow="1">
                <a:tableStyleId>{3C2FFA5D-87B4-456A-9821-1D502468CF0F}</a:tableStyleId>
              </a:tblPr>
              <a:tblGrid>
                <a:gridCol w="1478352">
                  <a:extLst>
                    <a:ext uri="{9D8B030D-6E8A-4147-A177-3AD203B41FA5}">
                      <a16:colId xmlns:a16="http://schemas.microsoft.com/office/drawing/2014/main" val="2506318435"/>
                    </a:ext>
                  </a:extLst>
                </a:gridCol>
                <a:gridCol w="2155185">
                  <a:extLst>
                    <a:ext uri="{9D8B030D-6E8A-4147-A177-3AD203B41FA5}">
                      <a16:colId xmlns:a16="http://schemas.microsoft.com/office/drawing/2014/main" val="3000939811"/>
                    </a:ext>
                  </a:extLst>
                </a:gridCol>
                <a:gridCol w="2249905">
                  <a:extLst>
                    <a:ext uri="{9D8B030D-6E8A-4147-A177-3AD203B41FA5}">
                      <a16:colId xmlns:a16="http://schemas.microsoft.com/office/drawing/2014/main" val="1608059136"/>
                    </a:ext>
                  </a:extLst>
                </a:gridCol>
              </a:tblGrid>
              <a:tr h="1217938">
                <a:tc>
                  <a:txBody>
                    <a:bodyPr/>
                    <a:lstStyle/>
                    <a:p>
                      <a:pPr algn="ctr"/>
                      <a:endParaRPr lang="en-US" sz="2400" dirty="0">
                        <a:solidFill>
                          <a:schemeClr val="bg1"/>
                        </a:solidFill>
                      </a:endParaRPr>
                    </a:p>
                  </a:txBody>
                  <a:tcPr marL="65987" marR="65987" anchor="ct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a:txBody>
                    <a:bodyPr/>
                    <a:lstStyle/>
                    <a:p>
                      <a:pPr algn="ctr"/>
                      <a:r>
                        <a:rPr lang="en-US" sz="2400" dirty="0"/>
                        <a:t>Same </a:t>
                      </a:r>
                      <a:br>
                        <a:rPr lang="en-US" sz="2400" dirty="0"/>
                      </a:br>
                      <a:r>
                        <a:rPr lang="en-US" sz="2400" dirty="0"/>
                        <a:t>Methods</a:t>
                      </a:r>
                      <a:endParaRPr lang="en-US" sz="2400" dirty="0">
                        <a:solidFill>
                          <a:schemeClr val="bg1"/>
                        </a:solidFill>
                      </a:endParaRPr>
                    </a:p>
                  </a:txBody>
                  <a:tcPr marL="65987" marR="6598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400" dirty="0"/>
                        <a:t>Varied </a:t>
                      </a:r>
                      <a:br>
                        <a:rPr lang="en-US" sz="2400" dirty="0"/>
                      </a:br>
                      <a:r>
                        <a:rPr lang="en-US" sz="2400" dirty="0"/>
                        <a:t>Methods</a:t>
                      </a:r>
                      <a:endParaRPr lang="en-US" sz="2400" dirty="0">
                        <a:solidFill>
                          <a:schemeClr val="bg1"/>
                        </a:solidFill>
                      </a:endParaRPr>
                    </a:p>
                  </a:txBody>
                  <a:tcPr marL="65987" marR="65987" anchor="ctr">
                    <a:lnL w="6350"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11202423"/>
                  </a:ext>
                </a:extLst>
              </a:tr>
              <a:tr h="2062042">
                <a:tc>
                  <a:txBody>
                    <a:bodyPr/>
                    <a:lstStyle/>
                    <a:p>
                      <a:pPr algn="ctr"/>
                      <a:r>
                        <a:rPr lang="en-US" sz="2400" b="1" dirty="0">
                          <a:solidFill>
                            <a:schemeClr val="bg1"/>
                          </a:solidFill>
                        </a:rPr>
                        <a:t>Same</a:t>
                      </a:r>
                      <a:br>
                        <a:rPr lang="en-US" sz="2400" b="1" dirty="0">
                          <a:solidFill>
                            <a:schemeClr val="bg1"/>
                          </a:solidFill>
                        </a:rPr>
                      </a:br>
                      <a:r>
                        <a:rPr lang="en-US" sz="2400" b="1" dirty="0">
                          <a:solidFill>
                            <a:schemeClr val="bg1"/>
                          </a:solidFill>
                        </a:rPr>
                        <a:t>Data</a:t>
                      </a:r>
                    </a:p>
                  </a:txBody>
                  <a:tcPr marL="65987" marR="65987" anchor="ctr">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ctr"/>
                      <a:r>
                        <a:rPr lang="en-US" sz="2400" dirty="0"/>
                        <a:t>Reproduction (Verification)</a:t>
                      </a:r>
                      <a:endParaRPr lang="en-US" sz="2400" dirty="0">
                        <a:solidFill>
                          <a:schemeClr val="bg1"/>
                        </a:solidFill>
                      </a:endParaRPr>
                    </a:p>
                  </a:txBody>
                  <a:tcPr marL="65987" marR="65987"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c>
                  <a:txBody>
                    <a:bodyPr/>
                    <a:lstStyle/>
                    <a:p>
                      <a:pPr algn="ctr"/>
                      <a:r>
                        <a:rPr lang="en-US" sz="2400" dirty="0"/>
                        <a:t>Reanalysis</a:t>
                      </a:r>
                      <a:endParaRPr lang="en-US" sz="2400" dirty="0">
                        <a:solidFill>
                          <a:schemeClr val="bg1"/>
                        </a:solidFill>
                      </a:endParaRPr>
                    </a:p>
                  </a:txBody>
                  <a:tcPr marL="65987" marR="65987"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73996389"/>
                  </a:ext>
                </a:extLst>
              </a:tr>
              <a:tr h="2062042">
                <a:tc>
                  <a:txBody>
                    <a:bodyPr/>
                    <a:lstStyle/>
                    <a:p>
                      <a:pPr algn="ctr"/>
                      <a:r>
                        <a:rPr lang="en-US" sz="2400" b="1" dirty="0">
                          <a:solidFill>
                            <a:schemeClr val="bg1"/>
                          </a:solidFill>
                        </a:rPr>
                        <a:t>Different</a:t>
                      </a:r>
                      <a:br>
                        <a:rPr lang="en-US" sz="2400" b="1" dirty="0">
                          <a:solidFill>
                            <a:schemeClr val="bg1"/>
                          </a:solidFill>
                        </a:rPr>
                      </a:br>
                      <a:r>
                        <a:rPr lang="en-US" sz="2400" b="1" dirty="0">
                          <a:solidFill>
                            <a:schemeClr val="bg1"/>
                          </a:solidFill>
                        </a:rPr>
                        <a:t>Data</a:t>
                      </a:r>
                    </a:p>
                  </a:txBody>
                  <a:tcPr marL="65987" marR="65987" anchor="ctr">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1"/>
                    </a:solidFill>
                  </a:tcPr>
                </a:tc>
                <a:tc>
                  <a:txBody>
                    <a:bodyPr/>
                    <a:lstStyle/>
                    <a:p>
                      <a:pPr algn="ctr"/>
                      <a:r>
                        <a:rPr lang="en-US" sz="2400" dirty="0"/>
                        <a:t>(Direct) Replication</a:t>
                      </a:r>
                      <a:endParaRPr lang="en-US" sz="2400" dirty="0">
                        <a:solidFill>
                          <a:schemeClr val="bg1"/>
                        </a:solidFill>
                      </a:endParaRPr>
                    </a:p>
                  </a:txBody>
                  <a:tcPr marL="65987" marR="65987" anchor="ctr">
                    <a:lnL w="28575" cap="flat" cmpd="sng" algn="ctr">
                      <a:solidFill>
                        <a:schemeClr val="bg1"/>
                      </a:solidFill>
                      <a:prstDash val="solid"/>
                      <a:round/>
                      <a:headEnd type="none" w="med" len="med"/>
                      <a:tailEnd type="none" w="med" len="med"/>
                    </a:lnL>
                  </a:tcPr>
                </a:tc>
                <a:tc>
                  <a:txBody>
                    <a:bodyPr/>
                    <a:lstStyle/>
                    <a:p>
                      <a:pPr algn="ctr"/>
                      <a:r>
                        <a:rPr lang="en-US" sz="2400" dirty="0">
                          <a:solidFill>
                            <a:schemeClr val="tx1"/>
                          </a:solidFill>
                        </a:rPr>
                        <a:t>Extension</a:t>
                      </a:r>
                    </a:p>
                  </a:txBody>
                  <a:tcPr marL="65987" marR="65987" anchor="ctr"/>
                </a:tc>
                <a:extLst>
                  <a:ext uri="{0D108BD9-81ED-4DB2-BD59-A6C34878D82A}">
                    <a16:rowId xmlns:a16="http://schemas.microsoft.com/office/drawing/2014/main" val="2507816090"/>
                  </a:ext>
                </a:extLst>
              </a:tr>
            </a:tbl>
          </a:graphicData>
        </a:graphic>
      </p:graphicFrame>
      <p:sp>
        <p:nvSpPr>
          <p:cNvPr id="2" name="TextBox 1"/>
          <p:cNvSpPr txBox="1"/>
          <p:nvPr/>
        </p:nvSpPr>
        <p:spPr>
          <a:xfrm>
            <a:off x="7507706" y="6112042"/>
            <a:ext cx="3661772" cy="369332"/>
          </a:xfrm>
          <a:prstGeom prst="rect">
            <a:avLst/>
          </a:prstGeom>
          <a:noFill/>
        </p:spPr>
        <p:txBody>
          <a:bodyPr wrap="none" rtlCol="0">
            <a:spAutoFit/>
          </a:bodyPr>
          <a:lstStyle/>
          <a:p>
            <a:r>
              <a:rPr lang="en-US" dirty="0">
                <a:solidFill>
                  <a:schemeClr val="accent1">
                    <a:lumMod val="20000"/>
                    <a:lumOff val="80000"/>
                  </a:schemeClr>
                </a:solidFill>
              </a:rPr>
              <a:t>Christensen, </a:t>
            </a:r>
            <a:r>
              <a:rPr lang="en-US" dirty="0" err="1">
                <a:solidFill>
                  <a:schemeClr val="accent1">
                    <a:lumMod val="20000"/>
                    <a:lumOff val="80000"/>
                  </a:schemeClr>
                </a:solidFill>
              </a:rPr>
              <a:t>Freese</a:t>
            </a:r>
            <a:r>
              <a:rPr lang="en-US" dirty="0">
                <a:solidFill>
                  <a:schemeClr val="accent1">
                    <a:lumMod val="20000"/>
                    <a:lumOff val="80000"/>
                  </a:schemeClr>
                </a:solidFill>
              </a:rPr>
              <a:t> and </a:t>
            </a:r>
            <a:r>
              <a:rPr lang="en-US" dirty="0" err="1">
                <a:solidFill>
                  <a:schemeClr val="accent1">
                    <a:lumMod val="20000"/>
                    <a:lumOff val="80000"/>
                  </a:schemeClr>
                </a:solidFill>
              </a:rPr>
              <a:t>Miguiel</a:t>
            </a:r>
            <a:r>
              <a:rPr lang="en-US" dirty="0">
                <a:solidFill>
                  <a:schemeClr val="accent1">
                    <a:lumMod val="20000"/>
                    <a:lumOff val="80000"/>
                  </a:schemeClr>
                </a:solidFill>
              </a:rPr>
              <a:t> (2019)</a:t>
            </a:r>
          </a:p>
        </p:txBody>
      </p:sp>
    </p:spTree>
    <p:extLst>
      <p:ext uri="{BB962C8B-B14F-4D97-AF65-F5344CB8AC3E}">
        <p14:creationId xmlns:p14="http://schemas.microsoft.com/office/powerpoint/2010/main" val="297459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Geospatial Metadata: information about spatial data</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707" y="1497846"/>
            <a:ext cx="8226585" cy="4648020"/>
          </a:xfrm>
          <a:prstGeom prst="rect">
            <a:avLst/>
          </a:prstGeom>
        </p:spPr>
      </p:pic>
      <p:sp>
        <p:nvSpPr>
          <p:cNvPr id="8" name="TextBox 7"/>
          <p:cNvSpPr txBox="1"/>
          <p:nvPr/>
        </p:nvSpPr>
        <p:spPr>
          <a:xfrm>
            <a:off x="7012974" y="2613156"/>
            <a:ext cx="1914563" cy="369332"/>
          </a:xfrm>
          <a:prstGeom prst="rect">
            <a:avLst/>
          </a:prstGeom>
          <a:noFill/>
        </p:spPr>
        <p:txBody>
          <a:bodyPr wrap="none" rtlCol="0">
            <a:spAutoFit/>
          </a:bodyPr>
          <a:lstStyle/>
          <a:p>
            <a:r>
              <a:rPr lang="en-US" cap="small" dirty="0"/>
              <a:t>Geospatial Data</a:t>
            </a:r>
          </a:p>
        </p:txBody>
      </p:sp>
      <p:sp>
        <p:nvSpPr>
          <p:cNvPr id="13" name="TextBox 12"/>
          <p:cNvSpPr txBox="1"/>
          <p:nvPr/>
        </p:nvSpPr>
        <p:spPr>
          <a:xfrm>
            <a:off x="5467782" y="4396286"/>
            <a:ext cx="1256434" cy="369332"/>
          </a:xfrm>
          <a:prstGeom prst="rect">
            <a:avLst/>
          </a:prstGeom>
          <a:noFill/>
        </p:spPr>
        <p:txBody>
          <a:bodyPr wrap="none" rtlCol="0">
            <a:spAutoFit/>
          </a:bodyPr>
          <a:lstStyle/>
          <a:p>
            <a:r>
              <a:rPr lang="en-US" b="1" cap="small" dirty="0"/>
              <a:t>Metadata</a:t>
            </a:r>
          </a:p>
        </p:txBody>
      </p:sp>
    </p:spTree>
    <p:extLst>
      <p:ext uri="{BB962C8B-B14F-4D97-AF65-F5344CB8AC3E}">
        <p14:creationId xmlns:p14="http://schemas.microsoft.com/office/powerpoint/2010/main" val="3575186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for Reproducibility &amp; Open Science</a:t>
            </a:r>
          </a:p>
        </p:txBody>
      </p:sp>
      <p:sp>
        <p:nvSpPr>
          <p:cNvPr id="3" name="Content Placeholder 2"/>
          <p:cNvSpPr>
            <a:spLocks noGrp="1"/>
          </p:cNvSpPr>
          <p:nvPr>
            <p:ph idx="1"/>
          </p:nvPr>
        </p:nvSpPr>
        <p:spPr>
          <a:xfrm>
            <a:off x="581192" y="1852246"/>
            <a:ext cx="11029615" cy="4479802"/>
          </a:xfrm>
        </p:spPr>
        <p:txBody>
          <a:bodyPr>
            <a:normAutofit fontScale="92500" lnSpcReduction="10000"/>
          </a:bodyPr>
          <a:lstStyle/>
          <a:p>
            <a:r>
              <a:rPr lang="en-US" dirty="0"/>
              <a:t>Social &amp; </a:t>
            </a:r>
            <a:r>
              <a:rPr lang="en-US" dirty="0" smtClean="0"/>
              <a:t>ontological context </a:t>
            </a:r>
            <a:r>
              <a:rPr lang="en-US" sz="1200" dirty="0"/>
              <a:t>(</a:t>
            </a:r>
            <a:r>
              <a:rPr lang="en-US" sz="1200" dirty="0" err="1"/>
              <a:t>Schuurman</a:t>
            </a:r>
            <a:r>
              <a:rPr lang="en-US" sz="1200" dirty="0"/>
              <a:t> and </a:t>
            </a:r>
            <a:r>
              <a:rPr lang="en-US" sz="1200" dirty="0" err="1"/>
              <a:t>Leszcynski</a:t>
            </a:r>
            <a:r>
              <a:rPr lang="en-US" sz="1200" dirty="0"/>
              <a:t> 2006, Comber et al 2008)</a:t>
            </a:r>
          </a:p>
          <a:p>
            <a:r>
              <a:rPr lang="en-US" dirty="0" smtClean="0">
                <a:solidFill>
                  <a:schemeClr val="tx1"/>
                </a:solidFill>
                <a:sym typeface="Wingdings" panose="05000000000000000000" pitchFamily="2" charset="2"/>
              </a:rPr>
              <a:t>Metadata </a:t>
            </a:r>
            <a:r>
              <a:rPr lang="en-US" dirty="0">
                <a:solidFill>
                  <a:schemeClr val="tx1"/>
                </a:solidFill>
                <a:sym typeface="Wingdings" panose="05000000000000000000" pitchFamily="2" charset="2"/>
              </a:rPr>
              <a:t>is an ethical issue </a:t>
            </a:r>
            <a:r>
              <a:rPr lang="en-US" sz="1200" dirty="0">
                <a:sym typeface="Wingdings" panose="05000000000000000000" pitchFamily="2" charset="2"/>
              </a:rPr>
              <a:t>(</a:t>
            </a:r>
            <a:r>
              <a:rPr lang="en-US" sz="1200" dirty="0" err="1">
                <a:sym typeface="Wingdings" panose="05000000000000000000" pitchFamily="2" charset="2"/>
              </a:rPr>
              <a:t>Tullis</a:t>
            </a:r>
            <a:r>
              <a:rPr lang="en-US" sz="1200" dirty="0">
                <a:sym typeface="Wingdings" panose="05000000000000000000" pitchFamily="2" charset="2"/>
              </a:rPr>
              <a:t> and Kar 2021) </a:t>
            </a:r>
            <a:endParaRPr lang="en-US" dirty="0">
              <a:latin typeface="Consolas" panose="020B0609020204030204" pitchFamily="49" charset="0"/>
              <a:sym typeface="Wingdings" panose="05000000000000000000" pitchFamily="2" charset="2"/>
            </a:endParaRPr>
          </a:p>
          <a:p>
            <a:r>
              <a:rPr lang="en-US" dirty="0">
                <a:latin typeface="Consolas" panose="020B0609020204030204" pitchFamily="49" charset="0"/>
                <a:sym typeface="Wingdings" panose="05000000000000000000" pitchFamily="2" charset="2"/>
              </a:rPr>
              <a:t>FAIR</a:t>
            </a:r>
            <a:r>
              <a:rPr lang="en-US" dirty="0">
                <a:sym typeface="Wingdings" panose="05000000000000000000" pitchFamily="2" charset="2"/>
              </a:rPr>
              <a:t> open data </a:t>
            </a:r>
            <a:r>
              <a:rPr lang="en-US" sz="1200" dirty="0"/>
              <a:t>(Wilkinson et al 2016)</a:t>
            </a:r>
          </a:p>
          <a:p>
            <a:pPr lvl="1"/>
            <a:r>
              <a:rPr lang="en-US" b="1" dirty="0">
                <a:latin typeface="Consolas" panose="020B0609020204030204" pitchFamily="49" charset="0"/>
              </a:rPr>
              <a:t>F</a:t>
            </a:r>
            <a:r>
              <a:rPr lang="en-US" dirty="0">
                <a:latin typeface="Consolas" panose="020B0609020204030204" pitchFamily="49" charset="0"/>
              </a:rPr>
              <a:t> </a:t>
            </a:r>
            <a:r>
              <a:rPr lang="en-US" dirty="0" err="1">
                <a:latin typeface="Consolas" panose="020B0609020204030204" pitchFamily="49" charset="0"/>
              </a:rPr>
              <a:t>indable</a:t>
            </a:r>
            <a:endParaRPr lang="en-US" dirty="0">
              <a:latin typeface="Consolas" panose="020B0609020204030204" pitchFamily="49" charset="0"/>
            </a:endParaRPr>
          </a:p>
          <a:p>
            <a:pPr lvl="1"/>
            <a:r>
              <a:rPr lang="en-US" b="1" dirty="0">
                <a:latin typeface="Consolas" panose="020B0609020204030204" pitchFamily="49" charset="0"/>
              </a:rPr>
              <a:t>A</a:t>
            </a:r>
            <a:r>
              <a:rPr lang="en-US" dirty="0">
                <a:latin typeface="Consolas" panose="020B0609020204030204" pitchFamily="49" charset="0"/>
              </a:rPr>
              <a:t> </a:t>
            </a:r>
            <a:r>
              <a:rPr lang="en-US" dirty="0" err="1">
                <a:latin typeface="Consolas" panose="020B0609020204030204" pitchFamily="49" charset="0"/>
              </a:rPr>
              <a:t>ccessible</a:t>
            </a:r>
            <a:endParaRPr lang="en-US" dirty="0">
              <a:latin typeface="Consolas" panose="020B0609020204030204" pitchFamily="49" charset="0"/>
            </a:endParaRPr>
          </a:p>
          <a:p>
            <a:pPr lvl="1"/>
            <a:r>
              <a:rPr lang="en-US" b="1" dirty="0">
                <a:latin typeface="Consolas" panose="020B0609020204030204" pitchFamily="49" charset="0"/>
              </a:rPr>
              <a:t>I</a:t>
            </a:r>
            <a:r>
              <a:rPr lang="en-US" dirty="0">
                <a:latin typeface="Consolas" panose="020B0609020204030204" pitchFamily="49" charset="0"/>
              </a:rPr>
              <a:t> </a:t>
            </a:r>
            <a:r>
              <a:rPr lang="en-US" dirty="0" err="1">
                <a:latin typeface="Consolas" panose="020B0609020204030204" pitchFamily="49" charset="0"/>
              </a:rPr>
              <a:t>nteroperable</a:t>
            </a:r>
            <a:endParaRPr lang="en-US" dirty="0">
              <a:latin typeface="Consolas" panose="020B0609020204030204" pitchFamily="49" charset="0"/>
            </a:endParaRPr>
          </a:p>
          <a:p>
            <a:pPr lvl="1"/>
            <a:r>
              <a:rPr lang="en-US" b="1" dirty="0">
                <a:latin typeface="Consolas" panose="020B0609020204030204" pitchFamily="49" charset="0"/>
              </a:rPr>
              <a:t>R</a:t>
            </a:r>
            <a:r>
              <a:rPr lang="en-US" dirty="0">
                <a:latin typeface="Consolas" panose="020B0609020204030204" pitchFamily="49" charset="0"/>
              </a:rPr>
              <a:t> </a:t>
            </a:r>
            <a:r>
              <a:rPr lang="en-US" dirty="0" err="1">
                <a:latin typeface="Consolas" panose="020B0609020204030204" pitchFamily="49" charset="0"/>
              </a:rPr>
              <a:t>eusable</a:t>
            </a:r>
            <a:r>
              <a:rPr lang="en-US" dirty="0">
                <a:latin typeface="Consolas" panose="020B0609020204030204" pitchFamily="49" charset="0"/>
              </a:rPr>
              <a:t> </a:t>
            </a:r>
          </a:p>
          <a:p>
            <a:r>
              <a:rPr lang="en-US" dirty="0"/>
              <a:t>5-Star Reproducibility </a:t>
            </a:r>
            <a:r>
              <a:rPr lang="en-US" sz="1200" dirty="0"/>
              <a:t>(Wilson et al 2021)</a:t>
            </a:r>
          </a:p>
          <a:p>
            <a:pPr lvl="1"/>
            <a:r>
              <a:rPr lang="en-US" dirty="0">
                <a:solidFill>
                  <a:schemeClr val="bg1">
                    <a:lumMod val="65000"/>
                  </a:schemeClr>
                </a:solidFill>
                <a:sym typeface="Wingdings" panose="05000000000000000000" pitchFamily="2" charset="2"/>
              </a:rPr>
              <a:t>			data, code, and license</a:t>
            </a:r>
          </a:p>
          <a:p>
            <a:pPr lvl="1"/>
            <a:r>
              <a:rPr lang="en-US" dirty="0">
                <a:sym typeface="Wingdings" panose="05000000000000000000" pitchFamily="2" charset="2"/>
              </a:rPr>
              <a:t> 		some metadata &amp; provenance</a:t>
            </a:r>
          </a:p>
          <a:p>
            <a:pPr lvl="1"/>
            <a:r>
              <a:rPr lang="en-US" dirty="0">
                <a:sym typeface="Wingdings" panose="05000000000000000000" pitchFamily="2" charset="2"/>
              </a:rPr>
              <a:t>  		complete &amp; structured metadata and provenance</a:t>
            </a:r>
          </a:p>
          <a:p>
            <a:pPr lvl="1"/>
            <a:r>
              <a:rPr lang="en-US" dirty="0">
                <a:sym typeface="Wingdings" panose="05000000000000000000" pitchFamily="2" charset="2"/>
              </a:rPr>
              <a:t>   	international standards for data and metadata</a:t>
            </a:r>
          </a:p>
          <a:p>
            <a:pPr lvl="1"/>
            <a:r>
              <a:rPr lang="en-US" dirty="0">
                <a:solidFill>
                  <a:schemeClr val="bg1">
                    <a:lumMod val="65000"/>
                  </a:schemeClr>
                </a:solidFill>
                <a:sym typeface="Wingdings" panose="05000000000000000000" pitchFamily="2" charset="2"/>
              </a:rPr>
              <a:t>     	processing environment</a:t>
            </a:r>
          </a:p>
        </p:txBody>
      </p:sp>
      <p:graphicFrame>
        <p:nvGraphicFramePr>
          <p:cNvPr id="9" name="Diagram 8"/>
          <p:cNvGraphicFramePr/>
          <p:nvPr>
            <p:extLst>
              <p:ext uri="{D42A27DB-BD31-4B8C-83A1-F6EECF244321}">
                <p14:modId xmlns:p14="http://schemas.microsoft.com/office/powerpoint/2010/main" val="493718965"/>
              </p:ext>
            </p:extLst>
          </p:nvPr>
        </p:nvGraphicFramePr>
        <p:xfrm>
          <a:off x="6304547" y="1442312"/>
          <a:ext cx="5654841" cy="477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622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Standards</a:t>
            </a:r>
          </a:p>
        </p:txBody>
      </p:sp>
      <p:sp>
        <p:nvSpPr>
          <p:cNvPr id="3" name="Content Placeholder 2"/>
          <p:cNvSpPr>
            <a:spLocks noGrp="1"/>
          </p:cNvSpPr>
          <p:nvPr>
            <p:ph idx="1"/>
          </p:nvPr>
        </p:nvSpPr>
        <p:spPr>
          <a:xfrm>
            <a:off x="581193" y="1571567"/>
            <a:ext cx="4965366" cy="4745011"/>
          </a:xfrm>
        </p:spPr>
        <p:txBody>
          <a:bodyPr>
            <a:noAutofit/>
          </a:bodyPr>
          <a:lstStyle/>
          <a:p>
            <a:r>
              <a:rPr lang="en-US" sz="2000" cap="small" dirty="0"/>
              <a:t>Spatial Data Infrastructures</a:t>
            </a:r>
          </a:p>
          <a:p>
            <a:pPr lvl="1"/>
            <a:r>
              <a:rPr lang="en-US" sz="2000" dirty="0"/>
              <a:t>FGDC: Federal Geographic Data Committee</a:t>
            </a:r>
          </a:p>
          <a:p>
            <a:pPr lvl="1"/>
            <a:r>
              <a:rPr lang="en-US" sz="2000" dirty="0"/>
              <a:t>INSPIRE: Infrastructure for Spatial Information in Europe</a:t>
            </a:r>
          </a:p>
          <a:p>
            <a:pPr marL="324000" lvl="1" indent="0">
              <a:buNone/>
            </a:pPr>
            <a:r>
              <a:rPr lang="en-US" sz="2000" dirty="0"/>
              <a:t> </a:t>
            </a:r>
          </a:p>
          <a:p>
            <a:r>
              <a:rPr lang="en-US" sz="2000" cap="small" dirty="0"/>
              <a:t>Standards Organizations</a:t>
            </a:r>
          </a:p>
          <a:p>
            <a:pPr lvl="1"/>
            <a:r>
              <a:rPr lang="en-US" sz="2000" dirty="0"/>
              <a:t>ISO: International Organization for Standardization</a:t>
            </a:r>
          </a:p>
          <a:p>
            <a:pPr lvl="1"/>
            <a:r>
              <a:rPr lang="en-US" sz="2000" dirty="0"/>
              <a:t>DCMI: Dublin Core Metadata Initiative</a:t>
            </a:r>
          </a:p>
          <a:p>
            <a:pPr lvl="1"/>
            <a:r>
              <a:rPr lang="en-US" sz="2000" dirty="0"/>
              <a:t>OGC: Open Geospatial Consortium</a:t>
            </a:r>
          </a:p>
        </p:txBody>
      </p:sp>
      <p:pic>
        <p:nvPicPr>
          <p:cNvPr id="4" name="Picture 3"/>
          <p:cNvPicPr>
            <a:picLocks noChangeAspect="1"/>
          </p:cNvPicPr>
          <p:nvPr/>
        </p:nvPicPr>
        <p:blipFill>
          <a:blip r:embed="rId3"/>
          <a:stretch>
            <a:fillRect/>
          </a:stretch>
        </p:blipFill>
        <p:spPr>
          <a:xfrm>
            <a:off x="9124434" y="1548507"/>
            <a:ext cx="1791805" cy="18584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681" y="1571567"/>
            <a:ext cx="2622371" cy="181414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905" y="4187814"/>
            <a:ext cx="1805711" cy="1669145"/>
          </a:xfrm>
          <a:prstGeom prst="rect">
            <a:avLst/>
          </a:prstGeom>
        </p:spPr>
      </p:pic>
      <p:pic>
        <p:nvPicPr>
          <p:cNvPr id="10" name="Picture 9"/>
          <p:cNvPicPr>
            <a:picLocks noChangeAspect="1"/>
          </p:cNvPicPr>
          <p:nvPr/>
        </p:nvPicPr>
        <p:blipFill>
          <a:blip r:embed="rId6"/>
          <a:stretch>
            <a:fillRect/>
          </a:stretch>
        </p:blipFill>
        <p:spPr>
          <a:xfrm>
            <a:off x="8378855" y="4150493"/>
            <a:ext cx="2688064" cy="70070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7735" y="4657032"/>
            <a:ext cx="2990303" cy="1523098"/>
          </a:xfrm>
          <a:prstGeom prst="rect">
            <a:avLst/>
          </a:prstGeom>
        </p:spPr>
      </p:pic>
    </p:spTree>
    <p:extLst>
      <p:ext uri="{BB962C8B-B14F-4D97-AF65-F5344CB8AC3E}">
        <p14:creationId xmlns:p14="http://schemas.microsoft.com/office/powerpoint/2010/main" val="3317845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pic" sz="quarter" idx="13"/>
            <p:extLst>
              <p:ext uri="{D42A27DB-BD31-4B8C-83A1-F6EECF244321}">
                <p14:modId xmlns:p14="http://schemas.microsoft.com/office/powerpoint/2010/main" val="3117558991"/>
              </p:ext>
            </p:extLst>
          </p:nvPr>
        </p:nvGraphicFramePr>
        <p:xfrm>
          <a:off x="5422951" y="856625"/>
          <a:ext cx="6403942" cy="5252144"/>
        </p:xfrm>
        <a:graphic>
          <a:graphicData uri="http://schemas.openxmlformats.org/drawingml/2006/table">
            <a:tbl>
              <a:tblPr firstRow="1" bandRow="1">
                <a:tableStyleId>{5C22544A-7EE6-4342-B048-85BDC9FD1C3A}</a:tableStyleId>
              </a:tblPr>
              <a:tblGrid>
                <a:gridCol w="3201971">
                  <a:extLst>
                    <a:ext uri="{9D8B030D-6E8A-4147-A177-3AD203B41FA5}">
                      <a16:colId xmlns:a16="http://schemas.microsoft.com/office/drawing/2014/main" val="57388994"/>
                    </a:ext>
                  </a:extLst>
                </a:gridCol>
                <a:gridCol w="3201971">
                  <a:extLst>
                    <a:ext uri="{9D8B030D-6E8A-4147-A177-3AD203B41FA5}">
                      <a16:colId xmlns:a16="http://schemas.microsoft.com/office/drawing/2014/main" val="2834005968"/>
                    </a:ext>
                  </a:extLst>
                </a:gridCol>
              </a:tblGrid>
              <a:tr h="254504">
                <a:tc>
                  <a:txBody>
                    <a:bodyPr/>
                    <a:lstStyle/>
                    <a:p>
                      <a:pPr algn="ctr"/>
                      <a:r>
                        <a:rPr lang="en-US" sz="1600" dirty="0"/>
                        <a:t>ISO 19115</a:t>
                      </a:r>
                    </a:p>
                  </a:txBody>
                  <a:tcPr marL="120000" marR="120000"/>
                </a:tc>
                <a:tc>
                  <a:txBody>
                    <a:bodyPr/>
                    <a:lstStyle/>
                    <a:p>
                      <a:pPr algn="ctr"/>
                      <a:r>
                        <a:rPr lang="en-US" sz="1600" dirty="0"/>
                        <a:t>Dublin Core</a:t>
                      </a:r>
                    </a:p>
                  </a:txBody>
                  <a:tcPr marL="120000" marR="120000"/>
                </a:tc>
                <a:extLst>
                  <a:ext uri="{0D108BD9-81ED-4DB2-BD59-A6C34878D82A}">
                    <a16:rowId xmlns:a16="http://schemas.microsoft.com/office/drawing/2014/main" val="245184925"/>
                  </a:ext>
                </a:extLst>
              </a:tr>
              <a:tr h="307304">
                <a:tc>
                  <a:txBody>
                    <a:bodyPr/>
                    <a:lstStyle/>
                    <a:p>
                      <a:pPr algn="ctr"/>
                      <a:r>
                        <a:rPr lang="en-US" sz="1200" dirty="0"/>
                        <a:t>Dataset name</a:t>
                      </a:r>
                    </a:p>
                  </a:txBody>
                  <a:tcPr marL="120000" marR="120000"/>
                </a:tc>
                <a:tc>
                  <a:txBody>
                    <a:bodyPr/>
                    <a:lstStyle/>
                    <a:p>
                      <a:pPr algn="ctr"/>
                      <a:r>
                        <a:rPr lang="en-US" sz="1200" dirty="0"/>
                        <a:t>Title</a:t>
                      </a:r>
                    </a:p>
                  </a:txBody>
                  <a:tcPr marL="120000" marR="120000"/>
                </a:tc>
                <a:extLst>
                  <a:ext uri="{0D108BD9-81ED-4DB2-BD59-A6C34878D82A}">
                    <a16:rowId xmlns:a16="http://schemas.microsoft.com/office/drawing/2014/main" val="1335091545"/>
                  </a:ext>
                </a:extLst>
              </a:tr>
              <a:tr h="307304">
                <a:tc>
                  <a:txBody>
                    <a:bodyPr/>
                    <a:lstStyle/>
                    <a:p>
                      <a:pPr algn="ctr"/>
                      <a:r>
                        <a:rPr lang="en-US" sz="1200" dirty="0"/>
                        <a:t>Abstract, Purpose</a:t>
                      </a:r>
                    </a:p>
                  </a:txBody>
                  <a:tcPr marL="120000" marR="120000"/>
                </a:tc>
                <a:tc>
                  <a:txBody>
                    <a:bodyPr/>
                    <a:lstStyle/>
                    <a:p>
                      <a:pPr algn="ctr"/>
                      <a:r>
                        <a:rPr lang="en-US" sz="1200" dirty="0"/>
                        <a:t>Description</a:t>
                      </a:r>
                    </a:p>
                  </a:txBody>
                  <a:tcPr marL="120000" marR="120000"/>
                </a:tc>
                <a:extLst>
                  <a:ext uri="{0D108BD9-81ED-4DB2-BD59-A6C34878D82A}">
                    <a16:rowId xmlns:a16="http://schemas.microsoft.com/office/drawing/2014/main" val="3527728192"/>
                  </a:ext>
                </a:extLst>
              </a:tr>
              <a:tr h="307304">
                <a:tc>
                  <a:txBody>
                    <a:bodyPr/>
                    <a:lstStyle/>
                    <a:p>
                      <a:pPr algn="ctr"/>
                      <a:r>
                        <a:rPr lang="en-US" sz="1200" dirty="0"/>
                        <a:t>Topic Category</a:t>
                      </a:r>
                    </a:p>
                  </a:txBody>
                  <a:tcPr marL="120000" marR="120000"/>
                </a:tc>
                <a:tc>
                  <a:txBody>
                    <a:bodyPr/>
                    <a:lstStyle/>
                    <a:p>
                      <a:pPr algn="ctr"/>
                      <a:r>
                        <a:rPr lang="en-US" sz="1200" dirty="0"/>
                        <a:t>Subject Keywords</a:t>
                      </a:r>
                    </a:p>
                  </a:txBody>
                  <a:tcPr marL="120000" marR="120000"/>
                </a:tc>
                <a:extLst>
                  <a:ext uri="{0D108BD9-81ED-4DB2-BD59-A6C34878D82A}">
                    <a16:rowId xmlns:a16="http://schemas.microsoft.com/office/drawing/2014/main" val="945199347"/>
                  </a:ext>
                </a:extLst>
              </a:tr>
              <a:tr h="307304">
                <a:tc>
                  <a:txBody>
                    <a:bodyPr/>
                    <a:lstStyle/>
                    <a:p>
                      <a:pPr algn="ctr"/>
                      <a:r>
                        <a:rPr lang="en-US" sz="1200" dirty="0"/>
                        <a:t>Unique Identifier</a:t>
                      </a:r>
                    </a:p>
                  </a:txBody>
                  <a:tcPr marL="120000" marR="120000"/>
                </a:tc>
                <a:tc>
                  <a:txBody>
                    <a:bodyPr/>
                    <a:lstStyle/>
                    <a:p>
                      <a:pPr algn="ctr"/>
                      <a:r>
                        <a:rPr lang="en-US" sz="1200" dirty="0"/>
                        <a:t>Identifier</a:t>
                      </a:r>
                    </a:p>
                  </a:txBody>
                  <a:tcPr marL="120000" marR="120000"/>
                </a:tc>
                <a:extLst>
                  <a:ext uri="{0D108BD9-81ED-4DB2-BD59-A6C34878D82A}">
                    <a16:rowId xmlns:a16="http://schemas.microsoft.com/office/drawing/2014/main" val="1629102804"/>
                  </a:ext>
                </a:extLst>
              </a:tr>
              <a:tr h="307304">
                <a:tc>
                  <a:txBody>
                    <a:bodyPr/>
                    <a:lstStyle/>
                    <a:p>
                      <a:pPr algn="ctr"/>
                      <a:r>
                        <a:rPr lang="en-US" sz="1200" dirty="0"/>
                        <a:t>Date</a:t>
                      </a:r>
                    </a:p>
                  </a:txBody>
                  <a:tcPr marL="120000" marR="120000"/>
                </a:tc>
                <a:tc>
                  <a:txBody>
                    <a:bodyPr/>
                    <a:lstStyle/>
                    <a:p>
                      <a:pPr algn="ctr"/>
                      <a:r>
                        <a:rPr lang="en-US" sz="1200" dirty="0"/>
                        <a:t>Date</a:t>
                      </a:r>
                    </a:p>
                  </a:txBody>
                  <a:tcPr marL="120000" marR="120000"/>
                </a:tc>
                <a:extLst>
                  <a:ext uri="{0D108BD9-81ED-4DB2-BD59-A6C34878D82A}">
                    <a16:rowId xmlns:a16="http://schemas.microsoft.com/office/drawing/2014/main" val="4239549496"/>
                  </a:ext>
                </a:extLst>
              </a:tr>
              <a:tr h="307304">
                <a:tc>
                  <a:txBody>
                    <a:bodyPr/>
                    <a:lstStyle/>
                    <a:p>
                      <a:pPr algn="ctr"/>
                      <a:r>
                        <a:rPr lang="en-US" sz="1200" dirty="0"/>
                        <a:t>Contact / Responsible Parties</a:t>
                      </a:r>
                    </a:p>
                  </a:txBody>
                  <a:tcPr marL="120000" marR="120000"/>
                </a:tc>
                <a:tc>
                  <a:txBody>
                    <a:bodyPr/>
                    <a:lstStyle/>
                    <a:p>
                      <a:pPr algn="ctr"/>
                      <a:r>
                        <a:rPr lang="en-US" sz="1200" dirty="0"/>
                        <a:t>---</a:t>
                      </a:r>
                    </a:p>
                  </a:txBody>
                  <a:tcPr marL="120000" marR="120000"/>
                </a:tc>
                <a:extLst>
                  <a:ext uri="{0D108BD9-81ED-4DB2-BD59-A6C34878D82A}">
                    <a16:rowId xmlns:a16="http://schemas.microsoft.com/office/drawing/2014/main" val="4005339450"/>
                  </a:ext>
                </a:extLst>
              </a:tr>
              <a:tr h="307304">
                <a:tc>
                  <a:txBody>
                    <a:bodyPr/>
                    <a:lstStyle/>
                    <a:p>
                      <a:pPr algn="ctr"/>
                      <a:r>
                        <a:rPr lang="en-US" sz="1200" dirty="0"/>
                        <a:t>Credit, Citation</a:t>
                      </a:r>
                    </a:p>
                  </a:txBody>
                  <a:tcPr marL="120000" marR="12000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Contributors, Creator, Publisher</a:t>
                      </a:r>
                    </a:p>
                  </a:txBody>
                  <a:tcPr marL="120000" marR="120000"/>
                </a:tc>
                <a:extLst>
                  <a:ext uri="{0D108BD9-81ED-4DB2-BD59-A6C34878D82A}">
                    <a16:rowId xmlns:a16="http://schemas.microsoft.com/office/drawing/2014/main" val="2255653085"/>
                  </a:ext>
                </a:extLst>
              </a:tr>
              <a:tr h="307304">
                <a:tc>
                  <a:txBody>
                    <a:bodyPr/>
                    <a:lstStyle/>
                    <a:p>
                      <a:pPr algn="ctr"/>
                      <a:r>
                        <a:rPr lang="en-US" sz="1200" dirty="0"/>
                        <a:t>Constraints</a:t>
                      </a:r>
                    </a:p>
                  </a:txBody>
                  <a:tcPr marL="120000" marR="120000"/>
                </a:tc>
                <a:tc>
                  <a:txBody>
                    <a:bodyPr/>
                    <a:lstStyle/>
                    <a:p>
                      <a:pPr algn="ctr"/>
                      <a:r>
                        <a:rPr lang="en-US" sz="1200" dirty="0"/>
                        <a:t>Rights</a:t>
                      </a:r>
                    </a:p>
                  </a:txBody>
                  <a:tcPr marL="120000" marR="120000"/>
                </a:tc>
                <a:extLst>
                  <a:ext uri="{0D108BD9-81ED-4DB2-BD59-A6C34878D82A}">
                    <a16:rowId xmlns:a16="http://schemas.microsoft.com/office/drawing/2014/main" val="3984522452"/>
                  </a:ext>
                </a:extLst>
              </a:tr>
              <a:tr h="307304">
                <a:tc>
                  <a:txBody>
                    <a:bodyPr/>
                    <a:lstStyle/>
                    <a:p>
                      <a:pPr algn="ctr"/>
                      <a:r>
                        <a:rPr lang="en-US" sz="1200" dirty="0"/>
                        <a:t>Distribution</a:t>
                      </a:r>
                      <a:r>
                        <a:rPr lang="en-US" sz="1200" baseline="0" dirty="0"/>
                        <a:t> and Format</a:t>
                      </a:r>
                      <a:endParaRPr lang="en-US" sz="1200" dirty="0"/>
                    </a:p>
                  </a:txBody>
                  <a:tcPr marL="120000" marR="120000"/>
                </a:tc>
                <a:tc>
                  <a:txBody>
                    <a:bodyPr/>
                    <a:lstStyle/>
                    <a:p>
                      <a:pPr algn="ctr"/>
                      <a:r>
                        <a:rPr lang="en-US" sz="1200" dirty="0"/>
                        <a:t>Type</a:t>
                      </a:r>
                    </a:p>
                  </a:txBody>
                  <a:tcPr marL="120000" marR="120000"/>
                </a:tc>
                <a:extLst>
                  <a:ext uri="{0D108BD9-81ED-4DB2-BD59-A6C34878D82A}">
                    <a16:rowId xmlns:a16="http://schemas.microsoft.com/office/drawing/2014/main" val="2064761627"/>
                  </a:ext>
                </a:extLst>
              </a:tr>
              <a:tr h="30730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Spatial Representation</a:t>
                      </a:r>
                    </a:p>
                  </a:txBody>
                  <a:tcPr marL="120000" marR="120000"/>
                </a:tc>
                <a:tc>
                  <a:txBody>
                    <a:bodyPr/>
                    <a:lstStyle/>
                    <a:p>
                      <a:pPr algn="ctr"/>
                      <a:r>
                        <a:rPr lang="en-US" sz="1200" dirty="0"/>
                        <a:t>Type</a:t>
                      </a:r>
                    </a:p>
                  </a:txBody>
                  <a:tcPr marL="120000" marR="120000"/>
                </a:tc>
                <a:extLst>
                  <a:ext uri="{0D108BD9-81ED-4DB2-BD59-A6C34878D82A}">
                    <a16:rowId xmlns:a16="http://schemas.microsoft.com/office/drawing/2014/main" val="441252007"/>
                  </a:ext>
                </a:extLst>
              </a:tr>
              <a:tr h="307304">
                <a:tc>
                  <a:txBody>
                    <a:bodyPr/>
                    <a:lstStyle/>
                    <a:p>
                      <a:pPr algn="ctr"/>
                      <a:r>
                        <a:rPr lang="en-US" sz="1200" dirty="0"/>
                        <a:t>Extent (spatial &amp; temporal)</a:t>
                      </a:r>
                    </a:p>
                  </a:txBody>
                  <a:tcPr marL="120000" marR="120000"/>
                </a:tc>
                <a:tc>
                  <a:txBody>
                    <a:bodyPr/>
                    <a:lstStyle/>
                    <a:p>
                      <a:pPr algn="ctr"/>
                      <a:r>
                        <a:rPr lang="en-US" sz="1200" dirty="0"/>
                        <a:t>Coverage</a:t>
                      </a:r>
                    </a:p>
                  </a:txBody>
                  <a:tcPr marL="120000" marR="120000"/>
                </a:tc>
                <a:extLst>
                  <a:ext uri="{0D108BD9-81ED-4DB2-BD59-A6C34878D82A}">
                    <a16:rowId xmlns:a16="http://schemas.microsoft.com/office/drawing/2014/main" val="2877054070"/>
                  </a:ext>
                </a:extLst>
              </a:tr>
              <a:tr h="307304">
                <a:tc>
                  <a:txBody>
                    <a:bodyPr/>
                    <a:lstStyle/>
                    <a:p>
                      <a:pPr algn="ctr"/>
                      <a:r>
                        <a:rPr lang="en-US" sz="1200" dirty="0"/>
                        <a:t>Spatial Resolution</a:t>
                      </a:r>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2226473324"/>
                  </a:ext>
                </a:extLst>
              </a:tr>
              <a:tr h="307304">
                <a:tc>
                  <a:txBody>
                    <a:bodyPr/>
                    <a:lstStyle/>
                    <a:p>
                      <a:pPr algn="ctr"/>
                      <a:r>
                        <a:rPr lang="en-US" sz="1200" dirty="0"/>
                        <a:t>Temporal Resolution</a:t>
                      </a:r>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1102872026"/>
                  </a:ext>
                </a:extLst>
              </a:tr>
              <a:tr h="307304">
                <a:tc>
                  <a:txBody>
                    <a:bodyPr/>
                    <a:lstStyle/>
                    <a:p>
                      <a:pPr algn="ctr"/>
                      <a:r>
                        <a:rPr lang="en-US" sz="1200" dirty="0"/>
                        <a:t>Content information (attributes, measurements)</a:t>
                      </a:r>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1853009208"/>
                  </a:ext>
                </a:extLst>
              </a:tr>
              <a:tr h="307304">
                <a:tc>
                  <a:txBody>
                    <a:bodyPr/>
                    <a:lstStyle/>
                    <a:p>
                      <a:pPr algn="ctr"/>
                      <a:r>
                        <a:rPr lang="en-US" sz="1200" dirty="0"/>
                        <a:t>Data Quality, Usage</a:t>
                      </a:r>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1512932919"/>
                  </a:ext>
                </a:extLst>
              </a:tr>
              <a:tr h="307304">
                <a:tc>
                  <a:txBody>
                    <a:bodyPr/>
                    <a:lstStyle/>
                    <a:p>
                      <a:pPr algn="ctr"/>
                      <a:r>
                        <a:rPr lang="en-US" sz="1200" dirty="0"/>
                        <a:t>Lineage</a:t>
                      </a:r>
                    </a:p>
                  </a:txBody>
                  <a:tcPr marL="120000" marR="120000"/>
                </a:tc>
                <a:tc>
                  <a:txBody>
                    <a:bodyPr/>
                    <a:lstStyle/>
                    <a:p>
                      <a:pPr algn="ctr"/>
                      <a:r>
                        <a:rPr lang="en-US" sz="1200" dirty="0"/>
                        <a:t>Source, Provenance</a:t>
                      </a:r>
                    </a:p>
                  </a:txBody>
                  <a:tcPr marL="120000" marR="120000"/>
                </a:tc>
                <a:extLst>
                  <a:ext uri="{0D108BD9-81ED-4DB2-BD59-A6C34878D82A}">
                    <a16:rowId xmlns:a16="http://schemas.microsoft.com/office/drawing/2014/main" val="2330987825"/>
                  </a:ext>
                </a:extLst>
              </a:tr>
            </a:tbl>
          </a:graphicData>
        </a:graphic>
      </p:graphicFrame>
      <p:sp>
        <p:nvSpPr>
          <p:cNvPr id="2" name="Content Placeholder 1"/>
          <p:cNvSpPr>
            <a:spLocks noGrp="1"/>
          </p:cNvSpPr>
          <p:nvPr>
            <p:ph sz="half" idx="1"/>
          </p:nvPr>
        </p:nvSpPr>
        <p:spPr>
          <a:xfrm>
            <a:off x="581192" y="2423945"/>
            <a:ext cx="3863216" cy="896771"/>
          </a:xfrm>
        </p:spPr>
        <p:txBody>
          <a:bodyPr/>
          <a:lstStyle/>
          <a:p>
            <a:r>
              <a:rPr lang="en-US" dirty="0"/>
              <a:t>ISO 19115 for geographic data</a:t>
            </a:r>
          </a:p>
          <a:p>
            <a:r>
              <a:rPr lang="en-US" dirty="0"/>
              <a:t>Dublin Core for research projects</a:t>
            </a:r>
          </a:p>
        </p:txBody>
      </p:sp>
      <p:sp>
        <p:nvSpPr>
          <p:cNvPr id="3" name="Title 2"/>
          <p:cNvSpPr>
            <a:spLocks noGrp="1"/>
          </p:cNvSpPr>
          <p:nvPr>
            <p:ph type="title"/>
          </p:nvPr>
        </p:nvSpPr>
        <p:spPr>
          <a:xfrm>
            <a:off x="581192" y="1241104"/>
            <a:ext cx="4014254" cy="1020834"/>
          </a:xfrm>
        </p:spPr>
        <p:txBody>
          <a:bodyPr>
            <a:normAutofit fontScale="90000"/>
          </a:bodyPr>
          <a:lstStyle/>
          <a:p>
            <a:r>
              <a:rPr lang="en-US" dirty="0"/>
              <a:t>Recommended Standards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09" r="26366"/>
          <a:stretch/>
        </p:blipFill>
        <p:spPr>
          <a:xfrm>
            <a:off x="581192" y="3320716"/>
            <a:ext cx="3410094" cy="3003696"/>
          </a:xfrm>
          <a:prstGeom prst="rect">
            <a:avLst/>
          </a:prstGeom>
        </p:spPr>
      </p:pic>
      <p:sp>
        <p:nvSpPr>
          <p:cNvPr id="6" name="TextBox 5"/>
          <p:cNvSpPr txBox="1"/>
          <p:nvPr/>
        </p:nvSpPr>
        <p:spPr>
          <a:xfrm>
            <a:off x="720222" y="3842641"/>
            <a:ext cx="1868097" cy="402158"/>
          </a:xfrm>
          <a:prstGeom prst="rect">
            <a:avLst/>
          </a:prstGeom>
          <a:noFill/>
        </p:spPr>
        <p:txBody>
          <a:bodyPr wrap="none" rtlCol="0">
            <a:spAutoFit/>
          </a:bodyPr>
          <a:lstStyle/>
          <a:p>
            <a:r>
              <a:rPr lang="en-US" sz="1400" cap="small" dirty="0"/>
              <a:t>Geospatial Data</a:t>
            </a:r>
          </a:p>
        </p:txBody>
      </p:sp>
      <p:sp>
        <p:nvSpPr>
          <p:cNvPr id="7" name="TextBox 6"/>
          <p:cNvSpPr txBox="1"/>
          <p:nvPr/>
        </p:nvSpPr>
        <p:spPr>
          <a:xfrm>
            <a:off x="720222" y="5215131"/>
            <a:ext cx="1244406" cy="402158"/>
          </a:xfrm>
          <a:prstGeom prst="rect">
            <a:avLst/>
          </a:prstGeom>
          <a:noFill/>
        </p:spPr>
        <p:txBody>
          <a:bodyPr wrap="none" rtlCol="0">
            <a:spAutoFit/>
          </a:bodyPr>
          <a:lstStyle/>
          <a:p>
            <a:r>
              <a:rPr lang="en-US" sz="1400" b="1" cap="small" dirty="0"/>
              <a:t>Metadata</a:t>
            </a:r>
          </a:p>
        </p:txBody>
      </p:sp>
    </p:spTree>
    <p:extLst>
      <p:ext uri="{BB962C8B-B14F-4D97-AF65-F5344CB8AC3E}">
        <p14:creationId xmlns:p14="http://schemas.microsoft.com/office/powerpoint/2010/main" val="3534800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Custom 4">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204559"/>
      </a:hlink>
      <a:folHlink>
        <a:srgbClr val="20455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ADC43B05-D266-4257-98DE-FF9D8CEDAE76}">
  <ds:schemaRefs>
    <ds:schemaRef ds:uri="71af3243-3dd4-4a8d-8c0d-dd76da1f02a5"/>
    <ds:schemaRef ds:uri="http://purl.org/dc/elements/1.1/"/>
    <ds:schemaRef ds:uri="http://purl.org/dc/dcmitype/"/>
    <ds:schemaRef ds:uri="http://schemas.microsoft.com/office/2006/documentManagement/types"/>
    <ds:schemaRef ds:uri="http://schemas.microsoft.com/office/infopath/2007/PartnerControls"/>
    <ds:schemaRef ds:uri="http://purl.org/dc/terms/"/>
    <ds:schemaRef ds:uri="http://www.w3.org/XML/1998/namespace"/>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0</TotalTime>
  <Words>3926</Words>
  <Application>Microsoft Office PowerPoint</Application>
  <PresentationFormat>Widescreen</PresentationFormat>
  <Paragraphs>547</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Consolas</vt:lpstr>
      <vt:lpstr>Garamond</vt:lpstr>
      <vt:lpstr>Helvetica Light</vt:lpstr>
      <vt:lpstr>Open Sans</vt:lpstr>
      <vt:lpstr>Wingdings</vt:lpstr>
      <vt:lpstr>Wingdings 2</vt:lpstr>
      <vt:lpstr>DividendVTI</vt:lpstr>
      <vt:lpstr>Mainstreaming Metadata into Research Workflows  to advance Reproducibility and Open  Geographic Information Science</vt:lpstr>
      <vt:lpstr>Motivation for Metadata</vt:lpstr>
      <vt:lpstr>7 Reproduction or Replication Studies</vt:lpstr>
      <vt:lpstr>Three Points</vt:lpstr>
      <vt:lpstr>Reproducibility  &gt; repeating computations</vt:lpstr>
      <vt:lpstr>Geospatial Metadata: information about spatial data</vt:lpstr>
      <vt:lpstr>Metadata for Reproducibility &amp; Open Science</vt:lpstr>
      <vt:lpstr>Standards</vt:lpstr>
      <vt:lpstr>Recommended Standards</vt:lpstr>
      <vt:lpstr>Three Points</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Research Compendium Template in Action</vt:lpstr>
      <vt:lpstr>Research Compendium Template in Action: FGDC XML</vt:lpstr>
      <vt:lpstr>Research Compendium Template in Action: CSV Index</vt:lpstr>
      <vt:lpstr>Three Points</vt:lpstr>
      <vt:lpstr>Open Geographic Information Metadata Systems</vt:lpstr>
      <vt:lpstr>Metadata Software Needs</vt:lpstr>
      <vt:lpstr>PowerPoint Presentation</vt:lpstr>
      <vt:lpstr>PowerPoint Presentation</vt:lpstr>
      <vt:lpstr>Three Points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2022-08-04T19:55:06Z</dcterms:created>
  <dcterms:modified xsi:type="dcterms:W3CDTF">2022-08-19T18:25:25Z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