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68" r:id="rId4"/>
    <p:sldId id="277" r:id="rId5"/>
    <p:sldId id="278" r:id="rId6"/>
    <p:sldId id="275" r:id="rId7"/>
    <p:sldId id="272" r:id="rId8"/>
    <p:sldId id="276" r:id="rId9"/>
    <p:sldId id="261" r:id="rId10"/>
    <p:sldId id="265" r:id="rId11"/>
    <p:sldId id="273" r:id="rId12"/>
    <p:sldId id="258" r:id="rId13"/>
    <p:sldId id="259" r:id="rId14"/>
    <p:sldId id="263" r:id="rId15"/>
    <p:sldId id="264" r:id="rId16"/>
    <p:sldId id="269" r:id="rId17"/>
    <p:sldId id="266" r:id="rId18"/>
    <p:sldId id="260" r:id="rId19"/>
    <p:sldId id="262" r:id="rId20"/>
    <p:sldId id="274" r:id="rId21"/>
    <p:sldId id="270" r:id="rId22"/>
    <p:sldId id="271" r:id="rId23"/>
    <p:sldId id="279" r:id="rId24"/>
    <p:sldId id="283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7AAC5-9A45-4C5F-9066-09BD55028E6B}">
          <p14:sldIdLst>
            <p14:sldId id="256"/>
            <p14:sldId id="257"/>
            <p14:sldId id="268"/>
            <p14:sldId id="277"/>
            <p14:sldId id="278"/>
            <p14:sldId id="275"/>
            <p14:sldId id="272"/>
            <p14:sldId id="276"/>
            <p14:sldId id="261"/>
            <p14:sldId id="265"/>
            <p14:sldId id="273"/>
            <p14:sldId id="258"/>
            <p14:sldId id="259"/>
            <p14:sldId id="263"/>
            <p14:sldId id="264"/>
            <p14:sldId id="269"/>
            <p14:sldId id="266"/>
            <p14:sldId id="260"/>
            <p14:sldId id="262"/>
            <p14:sldId id="274"/>
          </p14:sldIdLst>
        </p14:section>
        <p14:section name="Research Template" id="{9CEDC25B-A509-4E89-AA8B-C9BFFECF31FD}">
          <p14:sldIdLst>
            <p14:sldId id="270"/>
            <p14:sldId id="271"/>
          </p14:sldIdLst>
        </p14:section>
        <p14:section name="Spatial Scan Statistic" id="{39FF2EA0-AA93-4F5D-B1CD-4AB6E653975E}">
          <p14:sldIdLst>
            <p14:sldId id="279"/>
            <p14:sldId id="283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83087" autoAdjust="0"/>
  </p:normalViewPr>
  <p:slideViewPr>
    <p:cSldViewPr snapToGrid="0" showGuides="1">
      <p:cViewPr varScale="1">
        <p:scale>
          <a:sx n="98" d="100"/>
          <a:sy n="98" d="100"/>
        </p:scale>
        <p:origin x="3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is out!</a:t>
            </a:r>
          </a:p>
          <a:p>
            <a:endParaRPr lang="en-US" dirty="0" smtClean="0"/>
          </a:p>
          <a:p>
            <a:r>
              <a:rPr lang="en-US" dirty="0" smtClean="0"/>
              <a:t>Seven reproduction studies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replication studies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Undergraduate Open Source GIScience course; Graduate spatial statistics course; Graduate reading group; Seven </a:t>
            </a:r>
            <a:r>
              <a:rPr lang="en-US" baseline="0" dirty="0" err="1" smtClean="0"/>
              <a:t>ind.</a:t>
            </a:r>
            <a:r>
              <a:rPr lang="en-US" baseline="0" dirty="0" smtClean="0"/>
              <a:t> studies / 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7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blworks.org/what-is-pbl/gold-standard-project-desig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4dev.githu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satsca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Reproducibility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b="1" dirty="0"/>
              <a:t>Replicability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dirty="0" smtClean="0"/>
              <a:t>Definitions vary by discipline NASEM (2019)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2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Reproducibility takes work to achieve… </a:t>
            </a:r>
            <a:br>
              <a:rPr lang="en-US" dirty="0" smtClean="0"/>
            </a:br>
            <a:r>
              <a:rPr lang="en-US" dirty="0" smtClean="0"/>
              <a:t>(as if publishing research is not work enough)</a:t>
            </a:r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 in original studies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Learning Goals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Project-Based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r>
              <a:rPr lang="en-US" dirty="0" smtClean="0"/>
              <a:t>PBL </a:t>
            </a:r>
            <a:r>
              <a:rPr lang="en-US" dirty="0"/>
              <a:t>Gold Standard: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www.pblworks.org/what-is-pbl/gold-standard-project-design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necessary conditions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5" y="2146613"/>
            <a:ext cx="5610405" cy="3740270"/>
          </a:xfrm>
        </p:spPr>
      </p:pic>
    </p:spTree>
    <p:extLst>
      <p:ext uri="{BB962C8B-B14F-4D97-AF65-F5344CB8AC3E}">
        <p14:creationId xmlns:p14="http://schemas.microsoft.com/office/powerpoint/2010/main" val="333406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74800"/>
            <a:ext cx="8595360" cy="48641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Preregister research plan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raw, preprocessed, and results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computational notebook</a:t>
            </a:r>
          </a:p>
          <a:p>
            <a:pPr lvl="1"/>
            <a:r>
              <a:rPr lang="en-US" dirty="0" smtClean="0"/>
              <a:t>legibility</a:t>
            </a:r>
          </a:p>
          <a:p>
            <a:r>
              <a:rPr lang="en-US" dirty="0" smtClean="0"/>
              <a:t>Processing environment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Specify or containerize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Open Licenses</a:t>
            </a:r>
          </a:p>
          <a:p>
            <a:r>
              <a:rPr lang="en-US" dirty="0" smtClean="0"/>
              <a:t>Persistent identifier (e.g. DOI, ORCID)</a:t>
            </a:r>
          </a:p>
          <a:p>
            <a:r>
              <a:rPr lang="en-US" dirty="0"/>
              <a:t>FAIR (findable, accessible, interoperable, reusable) principles</a:t>
            </a:r>
          </a:p>
          <a:p>
            <a:r>
              <a:rPr lang="en-US" dirty="0" smtClean="0"/>
              <a:t>Version Tracking, living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Curriculum: </a:t>
            </a:r>
            <a:r>
              <a:rPr lang="en-US" dirty="0" smtClean="0">
                <a:hlinkClick r:id="rId2"/>
              </a:rPr>
              <a:t>https://gis4dev.github.io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Survey of Reproducibility Practices in Geography</a:t>
            </a:r>
          </a:p>
          <a:p>
            <a:r>
              <a:rPr lang="en-US" dirty="0" smtClean="0"/>
              <a:t>Three COVID-19 Spatial Statistics Studies @ ASU</a:t>
            </a:r>
          </a:p>
          <a:p>
            <a:pPr lvl="1"/>
            <a:r>
              <a:rPr lang="en-US" dirty="0" err="1" smtClean="0"/>
              <a:t>Vijayan</a:t>
            </a:r>
            <a:endParaRPr lang="en-US" dirty="0" smtClean="0"/>
          </a:p>
          <a:p>
            <a:r>
              <a:rPr lang="en-US" dirty="0" smtClean="0"/>
              <a:t>Spatial Bayesian COVID-19 Study @ ASU</a:t>
            </a:r>
          </a:p>
          <a:p>
            <a:pPr lvl="1"/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90" y="1612032"/>
            <a:ext cx="3145622" cy="471475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40" y="1612031"/>
            <a:ext cx="3119400" cy="4714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5" y="1612034"/>
            <a:ext cx="3143166" cy="4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R&amp;R in Geography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Studies are preregistered, conducted with open source software, published with permissible licenses, and attached to executable compendia</a:t>
            </a:r>
          </a:p>
          <a:p>
            <a:r>
              <a:rPr lang="en-US" dirty="0" smtClean="0"/>
              <a:t>Reproduction and replication studies are encouraged and published by preeminent journals</a:t>
            </a:r>
          </a:p>
          <a:p>
            <a:r>
              <a:rPr lang="en-US" dirty="0" smtClean="0"/>
              <a:t>Students learn contemporary methods and classic theories through reproductions and replications</a:t>
            </a:r>
          </a:p>
          <a:p>
            <a:r>
              <a:rPr lang="en-US" dirty="0" smtClean="0"/>
              <a:t>Students conduct and publish reproductions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 for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R&amp;R Research </a:t>
            </a:r>
            <a:r>
              <a:rPr lang="en-US" sz="4800" b="1" dirty="0"/>
              <a:t>in </a:t>
            </a:r>
            <a:r>
              <a:rPr lang="en-US" sz="4800" b="1" dirty="0" smtClean="0"/>
              <a:t>HEGS</a:t>
            </a:r>
            <a:endParaRPr lang="en-US" sz="4800" b="1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(Executable) Research Compendium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Notebook: Narrative and Code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Processing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Compile: Markdown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Publication &amp; Website</a:t>
            </a:r>
          </a:p>
        </p:txBody>
      </p:sp>
    </p:spTree>
    <p:extLst>
      <p:ext uri="{BB962C8B-B14F-4D97-AF65-F5344CB8AC3E}">
        <p14:creationId xmlns:p14="http://schemas.microsoft.com/office/powerpoint/2010/main" val="268961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Spatial Scan Statistic: </a:t>
            </a:r>
            <a:br>
              <a:rPr lang="en-US" dirty="0" smtClean="0"/>
            </a:br>
            <a:r>
              <a:rPr lang="en-US" dirty="0" err="1" smtClean="0"/>
              <a:t>SaTScan</a:t>
            </a:r>
            <a:r>
              <a:rPr lang="en-US" dirty="0" smtClean="0"/>
              <a:t> &amp; </a:t>
            </a:r>
            <a:r>
              <a:rPr lang="en-US" dirty="0" err="1" smtClean="0"/>
              <a:t>SpatialEpi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Not open source</a:t>
            </a:r>
          </a:p>
          <a:p>
            <a:r>
              <a:rPr lang="en-US" dirty="0" smtClean="0"/>
              <a:t>Requires three input files and many parameters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www.satscan.org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Reproducible?</a:t>
            </a:r>
          </a:p>
          <a:p>
            <a:pPr lvl="1"/>
            <a:r>
              <a:rPr lang="en-US" dirty="0" smtClean="0"/>
              <a:t>Requires manual use of multiple programs or…</a:t>
            </a:r>
          </a:p>
          <a:p>
            <a:pPr lvl="1"/>
            <a:r>
              <a:rPr lang="en-US" dirty="0" smtClean="0"/>
              <a:t>Requires separate installation of </a:t>
            </a:r>
            <a:r>
              <a:rPr lang="en-US" dirty="0" err="1" smtClean="0"/>
              <a:t>SaTScan</a:t>
            </a:r>
            <a:r>
              <a:rPr lang="en-US" dirty="0" smtClean="0"/>
              <a:t> and system-specific  commands from within R</a:t>
            </a:r>
          </a:p>
          <a:p>
            <a:r>
              <a:rPr lang="en-US" sz="1800" dirty="0" err="1"/>
              <a:t>SaTScan</a:t>
            </a:r>
            <a:r>
              <a:rPr lang="en-US" sz="1800" dirty="0"/>
              <a:t>™ is a trademark of Martin </a:t>
            </a:r>
            <a:r>
              <a:rPr lang="en-US" sz="1800" dirty="0" err="1"/>
              <a:t>Kulldorff</a:t>
            </a:r>
            <a:r>
              <a:rPr lang="en-US" sz="1800" dirty="0"/>
              <a:t>. The </a:t>
            </a:r>
            <a:r>
              <a:rPr lang="en-US" sz="1800" dirty="0" err="1"/>
              <a:t>SaTScan</a:t>
            </a:r>
            <a:r>
              <a:rPr lang="en-US" sz="1800" dirty="0"/>
              <a:t>™ software was developed under the joint auspices of (</a:t>
            </a:r>
            <a:r>
              <a:rPr lang="en-US" sz="1800" dirty="0" err="1"/>
              <a:t>i</a:t>
            </a:r>
            <a:r>
              <a:rPr lang="en-US" sz="1800" dirty="0"/>
              <a:t>) Martin </a:t>
            </a:r>
            <a:r>
              <a:rPr lang="en-US" sz="1800" dirty="0" err="1"/>
              <a:t>Kulldorff</a:t>
            </a:r>
            <a:r>
              <a:rPr lang="en-US" sz="1800" dirty="0"/>
              <a:t>, (ii) the National Cancer Institute, and (iii) the New York City Department of Health and Mental Hygiene.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9" y="1028541"/>
            <a:ext cx="4467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27" y="1513702"/>
            <a:ext cx="6026298" cy="4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4" y="1691322"/>
            <a:ext cx="6896789" cy="45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SaTScan</a:t>
            </a:r>
            <a:r>
              <a:rPr lang="en-US" dirty="0"/>
              <a:t> </a:t>
            </a:r>
            <a:r>
              <a:rPr lang="en-US" dirty="0" smtClean="0"/>
              <a:t>Advanced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data for temporal extent</a:t>
            </a:r>
          </a:p>
          <a:p>
            <a:r>
              <a:rPr lang="en-US" dirty="0" smtClean="0"/>
              <a:t>Check data for geographic extent</a:t>
            </a:r>
          </a:p>
          <a:p>
            <a:r>
              <a:rPr lang="en-US" dirty="0" smtClean="0"/>
              <a:t>Define non-Euclidean spatial neighbors</a:t>
            </a:r>
          </a:p>
          <a:p>
            <a:r>
              <a:rPr lang="en-US" dirty="0" smtClean="0"/>
              <a:t>Use network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/>
              <a:t>Experience with open source GIS in your research or teaching?</a:t>
            </a:r>
          </a:p>
          <a:p>
            <a:r>
              <a:rPr lang="en-US" dirty="0" smtClean="0"/>
              <a:t>Experience with reproducibility in geographic sciences?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7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Assess reproducible research practices in the geographical sciences and identify barriers to reproducibility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 </a:t>
            </a:r>
            <a:r>
              <a:rPr lang="en-US" dirty="0"/>
              <a:t>the credibility and generalizability of recent high-impact HEGS research by conducting reproductions and replications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and evaluate a pedagogy that uses reproductions and replications to improve student learning and STEM competencies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under stress: COVID-19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7452550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Reproducibility Crisis</a:t>
            </a:r>
          </a:p>
          <a:p>
            <a:r>
              <a:rPr lang="en-US" dirty="0" smtClean="0"/>
              <a:t>Reproducibility rules @ Environmental Protection Agency &amp;</a:t>
            </a:r>
            <a:br>
              <a:rPr lang="en-US" dirty="0" smtClean="0"/>
            </a:br>
            <a:r>
              <a:rPr lang="en-US" dirty="0" smtClean="0"/>
              <a:t>Office of Budget Administration</a:t>
            </a:r>
          </a:p>
          <a:p>
            <a:r>
              <a:rPr lang="en-US" dirty="0" smtClean="0"/>
              <a:t>Knowledge evolving rapidly</a:t>
            </a:r>
          </a:p>
          <a:p>
            <a:pPr lvl="1"/>
            <a:r>
              <a:rPr lang="en-US" dirty="0" smtClean="0"/>
              <a:t>Open access preprint repositories </a:t>
            </a:r>
            <a:r>
              <a:rPr lang="en-US" dirty="0" err="1" smtClean="0"/>
              <a:t>medRxiv</a:t>
            </a:r>
            <a:r>
              <a:rPr lang="en-US" dirty="0" smtClean="0"/>
              <a:t>, </a:t>
            </a:r>
            <a:r>
              <a:rPr lang="en-US" dirty="0" err="1" smtClean="0"/>
              <a:t>bioRxiv</a:t>
            </a:r>
            <a:endParaRPr lang="en-US" dirty="0" smtClean="0"/>
          </a:p>
          <a:p>
            <a:pPr lvl="1"/>
            <a:r>
              <a:rPr lang="en-US" dirty="0" smtClean="0"/>
              <a:t>Accelerated peer review and publishing process</a:t>
            </a:r>
          </a:p>
          <a:p>
            <a:r>
              <a:rPr lang="en-US" dirty="0" smtClean="0"/>
              <a:t>Retractions from hasty science?</a:t>
            </a:r>
          </a:p>
          <a:p>
            <a:pPr lvl="1"/>
            <a:r>
              <a:rPr lang="en-US" dirty="0" err="1"/>
              <a:t>Hydroxychloroquine</a:t>
            </a:r>
            <a:r>
              <a:rPr lang="en-US" dirty="0"/>
              <a:t>, </a:t>
            </a:r>
            <a:r>
              <a:rPr lang="en-US" dirty="0" err="1"/>
              <a:t>Surgisphere</a:t>
            </a:r>
            <a:r>
              <a:rPr lang="en-US" dirty="0"/>
              <a:t>, </a:t>
            </a:r>
            <a:r>
              <a:rPr lang="en-US" i="1" dirty="0"/>
              <a:t>The Lancet</a:t>
            </a:r>
            <a:r>
              <a:rPr lang="en-US" dirty="0"/>
              <a:t> &amp; </a:t>
            </a:r>
            <a:r>
              <a:rPr lang="en-US" i="1" dirty="0"/>
              <a:t>New England Journal of </a:t>
            </a:r>
            <a:r>
              <a:rPr lang="en-US" i="1" dirty="0" smtClean="0"/>
              <a:t>Medicine</a:t>
            </a:r>
          </a:p>
          <a:p>
            <a:pPr lvl="1"/>
            <a:r>
              <a:rPr lang="en-US" i="1" dirty="0" smtClean="0"/>
              <a:t>An alarming retraction rate for scientific publications on Coronavirus Disease </a:t>
            </a:r>
            <a:br>
              <a:rPr lang="en-US" i="1" dirty="0" smtClean="0"/>
            </a:br>
            <a:r>
              <a:rPr lang="en-US" dirty="0" smtClean="0"/>
              <a:t>(Yeo-</a:t>
            </a:r>
            <a:r>
              <a:rPr lang="en-US" dirty="0" err="1" smtClean="0"/>
              <a:t>Teh</a:t>
            </a:r>
            <a:r>
              <a:rPr lang="en-US" dirty="0" smtClean="0"/>
              <a:t> and Tang 2021)</a:t>
            </a:r>
          </a:p>
          <a:p>
            <a:r>
              <a:rPr lang="en-US" dirty="0" smtClean="0"/>
              <a:t>Crisis of public trust?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445"/>
          <a:stretch/>
        </p:blipFill>
        <p:spPr>
          <a:xfrm>
            <a:off x="8619934" y="1828800"/>
            <a:ext cx="2334578" cy="20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(how) do we trust science?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with self-corrective mechanisms</a:t>
            </a:r>
          </a:p>
          <a:p>
            <a:pPr lvl="1"/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Debate / test alternative hypotheses – Kuhn’s paradigm shifts</a:t>
            </a:r>
          </a:p>
          <a:p>
            <a:r>
              <a:rPr lang="en-US" dirty="0" smtClean="0"/>
              <a:t>Internal validity</a:t>
            </a:r>
          </a:p>
          <a:p>
            <a:r>
              <a:rPr lang="en-US" dirty="0" smtClean="0"/>
              <a:t>External validity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Credibility</a:t>
            </a:r>
          </a:p>
        </p:txBody>
      </p:sp>
    </p:spTree>
    <p:extLst>
      <p:ext uri="{BB962C8B-B14F-4D97-AF65-F5344CB8AC3E}">
        <p14:creationId xmlns:p14="http://schemas.microsoft.com/office/powerpoint/2010/main" val="5464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heterogeneity &amp; </a:t>
            </a:r>
            <a:br>
              <a:rPr lang="en-US" dirty="0" smtClean="0"/>
            </a:br>
            <a:r>
              <a:rPr lang="en-US" dirty="0" smtClean="0"/>
              <a:t>scientific discovery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3" y="2438399"/>
            <a:ext cx="9651303" cy="296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5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of Evidence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58" y="1826010"/>
            <a:ext cx="4893742" cy="4346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Nichols, J. D., M. K. </a:t>
            </a:r>
            <a:r>
              <a:rPr lang="en-US" dirty="0" err="1"/>
              <a:t>Oli</a:t>
            </a:r>
            <a:r>
              <a:rPr lang="en-US" dirty="0"/>
              <a:t>, W. L. Kendall, and G. Scott Boomer. 2021. A better approach for dealing with reproducibility and replicability in science.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 118 (7):1–5.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96683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 (Verification)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(Direct) 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(2019, Table 9.1 </a:t>
            </a:r>
            <a:r>
              <a:rPr lang="en-US" sz="1800" dirty="0" err="1" smtClean="0"/>
              <a:t>pg</a:t>
            </a:r>
            <a:r>
              <a:rPr lang="en-US" sz="1800" dirty="0" smtClean="0"/>
              <a:t> 159)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820</TotalTime>
  <Words>947</Words>
  <Application>Microsoft Office PowerPoint</Application>
  <PresentationFormat>Widescreen</PresentationFormat>
  <Paragraphs>190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Schoolbook</vt:lpstr>
      <vt:lpstr>Wingdings</vt:lpstr>
      <vt:lpstr>Wingdings 2</vt:lpstr>
      <vt:lpstr>View</vt:lpstr>
      <vt:lpstr>Practicing and Teaching Reproducibility and Replicability in the Human-Environment and Geographical Sciences</vt:lpstr>
      <vt:lpstr>Support</vt:lpstr>
      <vt:lpstr>Introductions</vt:lpstr>
      <vt:lpstr>Research Objectives</vt:lpstr>
      <vt:lpstr>Science under stress: COVID-19</vt:lpstr>
      <vt:lpstr>(how) do we trust science?</vt:lpstr>
      <vt:lpstr>Spatial heterogeneity &amp;  scientific discovery</vt:lpstr>
      <vt:lpstr>Accumulation of Evidence</vt:lpstr>
      <vt:lpstr>Defining R&amp;R</vt:lpstr>
      <vt:lpstr>Defining R&amp;R</vt:lpstr>
      <vt:lpstr>Let’s Discuss</vt:lpstr>
      <vt:lpstr>Practicing R&amp;R</vt:lpstr>
      <vt:lpstr>Teaching R&amp;R</vt:lpstr>
      <vt:lpstr>Adjusting Learning Goals</vt:lpstr>
      <vt:lpstr>Project-Based Learning</vt:lpstr>
      <vt:lpstr>Many necessary conditions for Reproducibility</vt:lpstr>
      <vt:lpstr>Improving R&amp;R</vt:lpstr>
      <vt:lpstr>State of the Research</vt:lpstr>
      <vt:lpstr>Reading R&amp;R</vt:lpstr>
      <vt:lpstr>Vision for R&amp;R in Geography</vt:lpstr>
      <vt:lpstr>Template for  R&amp;R Research in HEGS</vt:lpstr>
      <vt:lpstr>(Executable) Research Compendium</vt:lpstr>
      <vt:lpstr>The Spatial Scan Statistic:  SaTScan &amp; SpatialEpi</vt:lpstr>
      <vt:lpstr>SaTScan</vt:lpstr>
      <vt:lpstr>SaTScan Input</vt:lpstr>
      <vt:lpstr>SaTScan Analysis</vt:lpstr>
      <vt:lpstr>SaTScan Advanced Options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30</cp:revision>
  <dcterms:created xsi:type="dcterms:W3CDTF">2022-06-01T01:48:39Z</dcterms:created>
  <dcterms:modified xsi:type="dcterms:W3CDTF">2022-06-01T21:40:05Z</dcterms:modified>
</cp:coreProperties>
</file>