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61" r:id="rId4"/>
    <p:sldId id="265" r:id="rId5"/>
    <p:sldId id="258" r:id="rId6"/>
    <p:sldId id="259" r:id="rId7"/>
    <p:sldId id="263" r:id="rId8"/>
    <p:sldId id="264" r:id="rId9"/>
    <p:sldId id="260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359"/>
    <a:srgbClr val="6A6A6A"/>
    <a:srgbClr val="636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 showGuides="1">
      <p:cViewPr varScale="1">
        <p:scale>
          <a:sx n="54" d="100"/>
          <a:sy n="54" d="100"/>
        </p:scale>
        <p:origin x="72" y="19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C531D-25D0-4EA8-9C4C-7207B4443956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ADCF6-4BAA-4B84-A8F1-8C83BA247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05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4BFCB00-81AB-467B-86AA-35059D5E0AE4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9787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05A6-DE78-42AA-95FF-090EB70A6D7D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6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4591-2AE9-48E5-8281-190FBBE42B0D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5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4963-528D-4500-9B67-333791626A6E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6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A241-FBD8-46D7-82AE-AF612D7B7D2A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431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7ABD-92CC-44D5-812F-6E001F6AC66C}" type="datetime1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2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C429-F118-4020-A2DD-3BC780BE1E37}" type="datetime1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5929-6DF1-40D0-98F7-4A925CC5EDC4}" type="datetime1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6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1080-5631-4C41-97FA-2B29ED7DB398}" type="datetime1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2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E37C-AD71-4C21-80AB-7BB98F34BE7A}" type="datetime1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6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rgbClr val="535359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312-AA6B-4D5C-A2DB-373C62ACA32F}" type="datetime1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4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B1F2FB7-32C9-40DF-B6A2-F94AAC625BDA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063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4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400" kern="1200" spc="1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800" dirty="0">
                <a:solidFill>
                  <a:schemeClr val="accent2"/>
                </a:solidFill>
              </a:rPr>
              <a:t>Practicing and Teaching Reproducibility and Replicability in the Human-Environment and Geographical Sciences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Joseph Holler – Middlebury College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Peter Kedron – Arizona State University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Emily Zhou – Middlebury College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677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R&amp;R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10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890" y="1612032"/>
            <a:ext cx="3145622" cy="471475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540" y="1612031"/>
            <a:ext cx="3119400" cy="47147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25" y="1612034"/>
            <a:ext cx="3143166" cy="471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09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R&amp;R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Preregister research plan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raw, preprocessed, and results</a:t>
            </a:r>
          </a:p>
          <a:p>
            <a:pPr lvl="1"/>
            <a:r>
              <a:rPr lang="en-US" dirty="0" smtClean="0"/>
              <a:t>metadata</a:t>
            </a:r>
          </a:p>
          <a:p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computational notebook</a:t>
            </a:r>
          </a:p>
          <a:p>
            <a:pPr lvl="1"/>
            <a:r>
              <a:rPr lang="en-US" dirty="0" smtClean="0"/>
              <a:t>legibility</a:t>
            </a:r>
          </a:p>
          <a:p>
            <a:r>
              <a:rPr lang="en-US" dirty="0" smtClean="0"/>
              <a:t>Processing environment</a:t>
            </a:r>
          </a:p>
          <a:p>
            <a:pPr lvl="1"/>
            <a:r>
              <a:rPr lang="en-US" dirty="0" smtClean="0"/>
              <a:t>Open source software</a:t>
            </a:r>
          </a:p>
          <a:p>
            <a:pPr lvl="1"/>
            <a:r>
              <a:rPr lang="en-US" dirty="0" smtClean="0"/>
              <a:t>Specify or containerize environment</a:t>
            </a:r>
          </a:p>
          <a:p>
            <a:r>
              <a:rPr lang="en-US" dirty="0" smtClean="0"/>
              <a:t>Publish with open license &amp; persistent identifier (e.g. DOI)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38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8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en-US" dirty="0" smtClean="0"/>
              <a:t>NSF </a:t>
            </a:r>
            <a:r>
              <a:rPr lang="en-US" dirty="0" smtClean="0"/>
              <a:t>BCS-2049837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Transforming </a:t>
            </a:r>
            <a:r>
              <a:rPr lang="en-US" dirty="0"/>
              <a:t>Theory-Building and </a:t>
            </a:r>
            <a:r>
              <a:rPr lang="en-US" dirty="0" smtClean="0"/>
              <a:t>STEM Education </a:t>
            </a:r>
            <a:r>
              <a:rPr lang="en-US" dirty="0"/>
              <a:t>Through Reproductions and Replications in the Geographical </a:t>
            </a:r>
            <a:r>
              <a:rPr lang="en-US" dirty="0" smtClean="0"/>
              <a:t>Sciences</a:t>
            </a:r>
          </a:p>
          <a:p>
            <a:r>
              <a:rPr lang="en-US" dirty="0" smtClean="0"/>
              <a:t>Geospatial Software Institute COVID-19 Fellows</a:t>
            </a:r>
            <a:br>
              <a:rPr lang="en-US" dirty="0" smtClean="0"/>
            </a:br>
            <a:r>
              <a:rPr lang="en-US" dirty="0" smtClean="0"/>
              <a:t>University of Illinois </a:t>
            </a:r>
            <a:r>
              <a:rPr lang="en-US" dirty="0"/>
              <a:t>Urbana-Champaign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National Science Foundation </a:t>
            </a:r>
            <a:r>
              <a:rPr lang="en-US" dirty="0"/>
              <a:t>OAC-1743184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github.com/HEGSRR  doi.org/10.17605/OSF.IO/C5A2R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3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R&amp;R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913890"/>
              </p:ext>
            </p:extLst>
          </p:nvPr>
        </p:nvGraphicFramePr>
        <p:xfrm>
          <a:off x="1262063" y="1606859"/>
          <a:ext cx="9426651" cy="39423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7397">
                  <a:extLst>
                    <a:ext uri="{9D8B030D-6E8A-4147-A177-3AD203B41FA5}">
                      <a16:colId xmlns:a16="http://schemas.microsoft.com/office/drawing/2014/main" val="2506318435"/>
                    </a:ext>
                  </a:extLst>
                </a:gridCol>
                <a:gridCol w="3794627">
                  <a:extLst>
                    <a:ext uri="{9D8B030D-6E8A-4147-A177-3AD203B41FA5}">
                      <a16:colId xmlns:a16="http://schemas.microsoft.com/office/drawing/2014/main" val="3000939811"/>
                    </a:ext>
                  </a:extLst>
                </a:gridCol>
                <a:gridCol w="3794627">
                  <a:extLst>
                    <a:ext uri="{9D8B030D-6E8A-4147-A177-3AD203B41FA5}">
                      <a16:colId xmlns:a16="http://schemas.microsoft.com/office/drawing/2014/main" val="1608059136"/>
                    </a:ext>
                  </a:extLst>
                </a:gridCol>
              </a:tblGrid>
              <a:tr h="898835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Same Methods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Varied Methods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1202423"/>
                  </a:ext>
                </a:extLst>
              </a:tr>
              <a:tr h="15217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Same</a:t>
                      </a:r>
                      <a:br>
                        <a:rPr lang="en-US" sz="24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Reproduction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Reanalysis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996389"/>
                  </a:ext>
                </a:extLst>
              </a:tr>
              <a:tr h="15217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Different</a:t>
                      </a:r>
                      <a:br>
                        <a:rPr lang="en-US" sz="24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Replication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Extension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816090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3087584" y="5762996"/>
            <a:ext cx="7601130" cy="51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4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 spc="1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smtClean="0"/>
              <a:t>Table modified from Christensen, </a:t>
            </a:r>
            <a:r>
              <a:rPr lang="en-US" sz="1800" dirty="0" err="1" smtClean="0"/>
              <a:t>Freese</a:t>
            </a:r>
            <a:r>
              <a:rPr lang="en-US" sz="1800" dirty="0" smtClean="0"/>
              <a:t> and Miguel (2019)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5263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R&amp;R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Practicing</a:t>
            </a:r>
            <a:r>
              <a:rPr lang="en-US" i="1" dirty="0" smtClean="0"/>
              <a:t> </a:t>
            </a:r>
            <a:r>
              <a:rPr lang="en-US" dirty="0" smtClean="0"/>
              <a:t>R&amp;R in HEGS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Reproducible research practices</a:t>
            </a:r>
          </a:p>
          <a:p>
            <a:r>
              <a:rPr lang="en-US" dirty="0" smtClean="0"/>
              <a:t>Open science principles</a:t>
            </a:r>
          </a:p>
          <a:p>
            <a:r>
              <a:rPr lang="en-US" dirty="0" smtClean="0"/>
              <a:t>Designing, implementing, and publishing reproduction studies and replication studies in geography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5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R&amp;R in HEGS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Teaching competencies for doing reproducible research</a:t>
            </a:r>
          </a:p>
          <a:p>
            <a:r>
              <a:rPr lang="en-US" dirty="0" smtClean="0"/>
              <a:t>Reproduction and replication studies with students in…</a:t>
            </a:r>
          </a:p>
          <a:p>
            <a:pPr lvl="1"/>
            <a:r>
              <a:rPr lang="en-US" dirty="0" smtClean="0"/>
              <a:t>Methods courses</a:t>
            </a:r>
          </a:p>
          <a:p>
            <a:pPr lvl="1"/>
            <a:r>
              <a:rPr lang="en-US" dirty="0" smtClean="0"/>
              <a:t>Independent or small groups</a:t>
            </a:r>
          </a:p>
          <a:p>
            <a:pPr lvl="1"/>
            <a:r>
              <a:rPr lang="en-US" dirty="0" smtClean="0"/>
              <a:t>Research assistantships</a:t>
            </a:r>
          </a:p>
          <a:p>
            <a:r>
              <a:rPr lang="en-US" dirty="0" smtClean="0"/>
              <a:t>Teaching geographic concepts and methods through reproduction and replication studies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8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R&amp;R in HEGS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Software-specific methods &amp; extensions? No…</a:t>
            </a:r>
          </a:p>
          <a:p>
            <a:r>
              <a:rPr lang="en-US" dirty="0" smtClean="0"/>
              <a:t>Learn and practice competencies for:</a:t>
            </a:r>
          </a:p>
          <a:p>
            <a:pPr lvl="1"/>
            <a:r>
              <a:rPr lang="en-US" dirty="0" smtClean="0"/>
              <a:t>Reading published research</a:t>
            </a:r>
          </a:p>
          <a:p>
            <a:pPr lvl="1"/>
            <a:r>
              <a:rPr lang="en-US" dirty="0"/>
              <a:t>Research </a:t>
            </a:r>
            <a:r>
              <a:rPr lang="en-US" dirty="0" smtClean="0"/>
              <a:t>planning / design</a:t>
            </a:r>
            <a:endParaRPr lang="en-US" dirty="0"/>
          </a:p>
          <a:p>
            <a:pPr lvl="1"/>
            <a:r>
              <a:rPr lang="en-US" dirty="0" smtClean="0"/>
              <a:t>Learning new (open source) software</a:t>
            </a:r>
          </a:p>
          <a:p>
            <a:pPr lvl="1"/>
            <a:r>
              <a:rPr lang="en-US" dirty="0" smtClean="0"/>
              <a:t>Comparing results / assessing error and uncertainty</a:t>
            </a:r>
          </a:p>
          <a:p>
            <a:pPr lvl="1"/>
            <a:r>
              <a:rPr lang="en-US" dirty="0" smtClean="0"/>
              <a:t>Reporting findings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76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R&amp;R in HEGS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74166" y="1595077"/>
            <a:ext cx="4456130" cy="4681306"/>
          </a:xfrm>
        </p:spPr>
        <p:txBody>
          <a:bodyPr>
            <a:normAutofit/>
          </a:bodyPr>
          <a:lstStyle/>
          <a:p>
            <a:r>
              <a:rPr lang="en-US" dirty="0" smtClean="0"/>
              <a:t>Reproduction studies as project-based learning</a:t>
            </a:r>
          </a:p>
          <a:p>
            <a:pPr lvl="1"/>
            <a:r>
              <a:rPr lang="en-US" dirty="0" smtClean="0"/>
              <a:t>Refocus learning goals on competencies</a:t>
            </a:r>
          </a:p>
          <a:p>
            <a:pPr lvl="1"/>
            <a:r>
              <a:rPr lang="en-US" dirty="0" smtClean="0"/>
              <a:t>Improved engagement</a:t>
            </a:r>
          </a:p>
          <a:p>
            <a:pPr lvl="1"/>
            <a:r>
              <a:rPr lang="en-US" dirty="0" smtClean="0"/>
              <a:t>Retain diversity in STEM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1026" name="Picture 2" descr="https://lh4.googleusercontent.com/_XMqRFyCQ-y8_r2_S4Bk_uasq31BldkyB4sNV-5jMHg5feLCqc6eCMTowm_5r6mPF3xmlK67wW-fpQabtomYl1SAr0OKO1MVlDM25wl-vnsJJmlYoArgdS-axOyKXiEvvkyBN9VQKnZ9Zk6jLjgb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35"/>
          <a:stretch/>
        </p:blipFill>
        <p:spPr bwMode="auto">
          <a:xfrm>
            <a:off x="1454414" y="1595077"/>
            <a:ext cx="4727210" cy="468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25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Annals of Epidemiology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4164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683</TotalTime>
  <Words>288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Schoolbook</vt:lpstr>
      <vt:lpstr>Wingdings 2</vt:lpstr>
      <vt:lpstr>View</vt:lpstr>
      <vt:lpstr>Practicing and Teaching Reproducibility and Replicability in the Human-Environment and Geographical Sciences</vt:lpstr>
      <vt:lpstr>Support</vt:lpstr>
      <vt:lpstr>Defining R&amp;R</vt:lpstr>
      <vt:lpstr>Defining R&amp;R</vt:lpstr>
      <vt:lpstr>Practicing R&amp;R in HEGS</vt:lpstr>
      <vt:lpstr>Teaching R&amp;R in HEGS</vt:lpstr>
      <vt:lpstr>Teaching R&amp;R in HEGS</vt:lpstr>
      <vt:lpstr>Teaching R&amp;R in HEGS</vt:lpstr>
      <vt:lpstr>State of the Research</vt:lpstr>
      <vt:lpstr>Reading R&amp;R</vt:lpstr>
      <vt:lpstr>Improving R&amp;R</vt:lpstr>
      <vt:lpstr>PowerPoint Presentation</vt:lpstr>
    </vt:vector>
  </TitlesOfParts>
  <Company>Middlebury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Practicing and Teaching Reproducibility and Replicability in the Human-Environment and Geographical Sciences</dc:title>
  <dc:creator>Holler, Joseph R.</dc:creator>
  <cp:lastModifiedBy>Holler, Joseph R.</cp:lastModifiedBy>
  <cp:revision>13</cp:revision>
  <dcterms:created xsi:type="dcterms:W3CDTF">2022-06-01T01:48:39Z</dcterms:created>
  <dcterms:modified xsi:type="dcterms:W3CDTF">2022-06-01T13:17:35Z</dcterms:modified>
</cp:coreProperties>
</file>