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9"/>
  </p:notesMasterIdLst>
  <p:sldIdLst>
    <p:sldId id="256" r:id="rId2"/>
    <p:sldId id="257" r:id="rId3"/>
    <p:sldId id="268" r:id="rId4"/>
    <p:sldId id="277" r:id="rId5"/>
    <p:sldId id="278" r:id="rId6"/>
    <p:sldId id="275" r:id="rId7"/>
    <p:sldId id="272" r:id="rId8"/>
    <p:sldId id="276" r:id="rId9"/>
    <p:sldId id="261" r:id="rId10"/>
    <p:sldId id="265" r:id="rId11"/>
    <p:sldId id="273" r:id="rId12"/>
    <p:sldId id="258" r:id="rId13"/>
    <p:sldId id="259" r:id="rId14"/>
    <p:sldId id="263" r:id="rId15"/>
    <p:sldId id="264" r:id="rId16"/>
    <p:sldId id="269" r:id="rId17"/>
    <p:sldId id="266" r:id="rId18"/>
    <p:sldId id="260" r:id="rId19"/>
    <p:sldId id="262" r:id="rId20"/>
    <p:sldId id="274" r:id="rId21"/>
    <p:sldId id="270" r:id="rId22"/>
    <p:sldId id="271" r:id="rId23"/>
    <p:sldId id="286" r:id="rId24"/>
    <p:sldId id="287" r:id="rId25"/>
    <p:sldId id="285" r:id="rId26"/>
    <p:sldId id="279" r:id="rId27"/>
    <p:sldId id="283" r:id="rId28"/>
    <p:sldId id="281" r:id="rId29"/>
    <p:sldId id="280" r:id="rId30"/>
    <p:sldId id="282" r:id="rId31"/>
    <p:sldId id="284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47AAC5-9A45-4C5F-9066-09BD55028E6B}">
          <p14:sldIdLst>
            <p14:sldId id="256"/>
            <p14:sldId id="257"/>
            <p14:sldId id="268"/>
            <p14:sldId id="277"/>
            <p14:sldId id="278"/>
            <p14:sldId id="275"/>
            <p14:sldId id="272"/>
            <p14:sldId id="276"/>
            <p14:sldId id="261"/>
            <p14:sldId id="265"/>
            <p14:sldId id="273"/>
            <p14:sldId id="258"/>
            <p14:sldId id="259"/>
            <p14:sldId id="263"/>
            <p14:sldId id="264"/>
            <p14:sldId id="269"/>
            <p14:sldId id="266"/>
            <p14:sldId id="260"/>
            <p14:sldId id="262"/>
            <p14:sldId id="274"/>
          </p14:sldIdLst>
        </p14:section>
        <p14:section name="Research Template" id="{9CEDC25B-A509-4E89-AA8B-C9BFFECF31FD}">
          <p14:sldIdLst>
            <p14:sldId id="270"/>
            <p14:sldId id="271"/>
          </p14:sldIdLst>
        </p14:section>
        <p14:section name="Preanalysis" id="{7B45A056-36A9-4FCE-A8D8-87BCB71E5691}">
          <p14:sldIdLst>
            <p14:sldId id="286"/>
            <p14:sldId id="287"/>
            <p14:sldId id="285"/>
          </p14:sldIdLst>
        </p14:section>
        <p14:section name="Spatial Scan Statistic" id="{39FF2EA0-AA93-4F5D-B1CD-4AB6E653975E}">
          <p14:sldIdLst>
            <p14:sldId id="279"/>
            <p14:sldId id="283"/>
            <p14:sldId id="281"/>
            <p14:sldId id="280"/>
            <p14:sldId id="282"/>
            <p14:sldId id="284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9"/>
    <a:srgbClr val="6A6A6A"/>
    <a:srgbClr val="636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83087" autoAdjust="0"/>
  </p:normalViewPr>
  <p:slideViewPr>
    <p:cSldViewPr snapToGrid="0" showGuides="1">
      <p:cViewPr>
        <p:scale>
          <a:sx n="110" d="100"/>
          <a:sy n="110" d="100"/>
        </p:scale>
        <p:origin x="1884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C531D-25D0-4EA8-9C4C-7207B444395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ADCF6-4BAA-4B84-A8F1-8C83BA24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is out!</a:t>
            </a:r>
          </a:p>
          <a:p>
            <a:endParaRPr lang="en-US" dirty="0" smtClean="0"/>
          </a:p>
          <a:p>
            <a:r>
              <a:rPr lang="en-US" dirty="0" smtClean="0"/>
              <a:t>Seven reproduction studies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replication studies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Undergraduate Open Source GIScience course; Graduate spatial statistics course; Graduate reading group; Seven </a:t>
            </a:r>
            <a:r>
              <a:rPr lang="en-US" baseline="0" dirty="0" err="1" smtClean="0"/>
              <a:t>ind.</a:t>
            </a:r>
            <a:r>
              <a:rPr lang="en-US" baseline="0" dirty="0" smtClean="0"/>
              <a:t> studies / 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ADCF6-4BAA-4B84-A8F1-8C83BA2471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: Version tracking, collaborative platforms for projects &amp; coding, website rendering &amp; serving with Jekyll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Open Science Foundation – register </a:t>
            </a:r>
            <a:r>
              <a:rPr lang="en-US" baseline="0" dirty="0" err="1" smtClean="0"/>
              <a:t>preanalysis</a:t>
            </a:r>
            <a:r>
              <a:rPr lang="en-US" baseline="0" dirty="0" smtClean="0"/>
              <a:t> plans, reports, preprints, data, code, GitHub integration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Python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Notebooks; R </a:t>
            </a:r>
            <a:r>
              <a:rPr lang="en-US" baseline="0" dirty="0" err="1" smtClean="0"/>
              <a:t>Rmarkdown</a:t>
            </a:r>
            <a:r>
              <a:rPr lang="en-US" baseline="0" dirty="0" smtClean="0"/>
              <a:t> – computational notebooks, computing languages of data science with robust spatial extensions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– containerize the computational environment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Cyberinfrastructure – shared high-performance computing environment for running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notebooks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ADCF6-4BAA-4B84-A8F1-8C83BA2471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1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BFCB00-81AB-467B-86AA-35059D5E0AE4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78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05A6-DE78-42AA-95FF-090EB70A6D7D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4591-2AE9-48E5-8281-190FBBE42B0D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4963-528D-4500-9B67-333791626A6E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7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A241-FBD8-46D7-82AE-AF612D7B7D2A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31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7ABD-92CC-44D5-812F-6E001F6AC66C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429-F118-4020-A2DD-3BC780BE1E37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5929-6DF1-40D0-98F7-4A925CC5EDC4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1080-5631-4C41-97FA-2B29ED7DB398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E37C-AD71-4C21-80AB-7BB98F34BE7A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rgbClr val="535359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12-AA6B-4D5C-A2DB-373C62ACA32F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B1F2FB7-32C9-40DF-B6A2-F94AAC625BDA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6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blworks.org/what-is-pbl/gold-standard-project-desig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s4dev.github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satsca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accent2"/>
                </a:solidFill>
              </a:rPr>
              <a:t>Practicing and Teaching Reproducibility and Replicability in the Human-Environment and Geographical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Joseph Holler – Middlebury College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Peter Kedron – Arizona State University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Emily Zhou – Middlebury College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7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Reproducibility</a:t>
            </a:r>
            <a:r>
              <a:rPr lang="en-US" dirty="0"/>
              <a:t>: Obtaining consistent results using the same input data, computational steps, methods and code, and conditions of analysis</a:t>
            </a:r>
          </a:p>
          <a:p>
            <a:r>
              <a:rPr lang="en-US" b="1" dirty="0"/>
              <a:t>Replicability</a:t>
            </a:r>
            <a:r>
              <a:rPr lang="en-US" dirty="0"/>
              <a:t>: Obtaining consistent results using the same input data, computational steps, methods and code, and conditions of analysis</a:t>
            </a:r>
          </a:p>
          <a:p>
            <a:r>
              <a:rPr lang="en-US" dirty="0" smtClean="0"/>
              <a:t>Definitions vary by discipline NASEM (2019)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2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  <p:pic>
        <p:nvPicPr>
          <p:cNvPr id="6" name="Content Placeholder 5" descr="Download Chat Png Image HQ PNG Image | FreePNGIm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4" y="2882900"/>
            <a:ext cx="3641924" cy="291353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56200" y="1828800"/>
            <a:ext cx="5450840" cy="4351337"/>
          </a:xfrm>
        </p:spPr>
        <p:txBody>
          <a:bodyPr/>
          <a:lstStyle/>
          <a:p>
            <a:r>
              <a:rPr lang="en-US" dirty="0" smtClean="0"/>
              <a:t>Reproducibility takes work to achieve… </a:t>
            </a:r>
            <a:br>
              <a:rPr lang="en-US" dirty="0" smtClean="0"/>
            </a:br>
            <a:r>
              <a:rPr lang="en-US" dirty="0" smtClean="0"/>
              <a:t>(as if publishing research is not work enough)</a:t>
            </a:r>
          </a:p>
          <a:p>
            <a:r>
              <a:rPr lang="en-US" dirty="0" smtClean="0"/>
              <a:t>Why should we try? What are our individual and collective motivations?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Practicing</a:t>
            </a:r>
            <a:r>
              <a:rPr lang="en-US" i="1" dirty="0" smtClean="0"/>
              <a:t> </a:t>
            </a:r>
            <a:r>
              <a:rPr lang="en-US" dirty="0" smtClean="0"/>
              <a:t>R&amp;R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research practices in original studies</a:t>
            </a:r>
          </a:p>
          <a:p>
            <a:r>
              <a:rPr lang="en-US" dirty="0" smtClean="0"/>
              <a:t>Designing, implementing, and publishing reproduction studies and replication studies in geography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5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R&amp;R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competencies for doing reproducible research</a:t>
            </a:r>
          </a:p>
          <a:p>
            <a:r>
              <a:rPr lang="en-US" dirty="0" smtClean="0"/>
              <a:t>Reproduction and replication studies with students in…</a:t>
            </a:r>
          </a:p>
          <a:p>
            <a:pPr lvl="1"/>
            <a:r>
              <a:rPr lang="en-US" dirty="0" smtClean="0"/>
              <a:t>Methods courses</a:t>
            </a:r>
          </a:p>
          <a:p>
            <a:pPr lvl="1"/>
            <a:r>
              <a:rPr lang="en-US" dirty="0" smtClean="0"/>
              <a:t>Independent or small groups</a:t>
            </a:r>
          </a:p>
          <a:p>
            <a:pPr lvl="1"/>
            <a:r>
              <a:rPr lang="en-US" dirty="0" smtClean="0"/>
              <a:t>Research assistantships</a:t>
            </a:r>
          </a:p>
          <a:p>
            <a:r>
              <a:rPr lang="en-US" dirty="0" smtClean="0"/>
              <a:t>Teaching geographic concepts and methods through reproduction and replication studies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8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Learning Goals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Software-specific methods &amp; extensions? No…</a:t>
            </a:r>
          </a:p>
          <a:p>
            <a:r>
              <a:rPr lang="en-US" dirty="0" smtClean="0"/>
              <a:t>Learn and practice competencies for:</a:t>
            </a:r>
          </a:p>
          <a:p>
            <a:pPr lvl="1"/>
            <a:r>
              <a:rPr lang="en-US" dirty="0" smtClean="0"/>
              <a:t>Reading published research</a:t>
            </a:r>
          </a:p>
          <a:p>
            <a:pPr lvl="1"/>
            <a:r>
              <a:rPr lang="en-US" dirty="0"/>
              <a:t>Research </a:t>
            </a:r>
            <a:r>
              <a:rPr lang="en-US" dirty="0" smtClean="0"/>
              <a:t>planning / design</a:t>
            </a:r>
            <a:endParaRPr lang="en-US" dirty="0"/>
          </a:p>
          <a:p>
            <a:pPr lvl="1"/>
            <a:r>
              <a:rPr lang="en-US" dirty="0" smtClean="0"/>
              <a:t>Learning new (open source) software</a:t>
            </a:r>
          </a:p>
          <a:p>
            <a:pPr lvl="1"/>
            <a:r>
              <a:rPr lang="en-US" dirty="0" smtClean="0"/>
              <a:t>Comparing results / assessing error and uncertainty</a:t>
            </a:r>
          </a:p>
          <a:p>
            <a:pPr lvl="1"/>
            <a:r>
              <a:rPr lang="en-US" dirty="0" smtClean="0"/>
              <a:t>Reporting findings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7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Project-Based Learning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74166" y="1595077"/>
            <a:ext cx="4456130" cy="4681306"/>
          </a:xfrm>
        </p:spPr>
        <p:txBody>
          <a:bodyPr>
            <a:normAutofit/>
          </a:bodyPr>
          <a:lstStyle/>
          <a:p>
            <a:r>
              <a:rPr lang="en-US" dirty="0" smtClean="0"/>
              <a:t>Reproduction studies as project-based learning</a:t>
            </a:r>
          </a:p>
          <a:p>
            <a:pPr lvl="1"/>
            <a:r>
              <a:rPr lang="en-US" dirty="0" smtClean="0"/>
              <a:t>Refocus learning goals on competencies</a:t>
            </a:r>
          </a:p>
          <a:p>
            <a:pPr lvl="1"/>
            <a:r>
              <a:rPr lang="en-US" dirty="0" smtClean="0"/>
              <a:t>Improved engagement</a:t>
            </a:r>
          </a:p>
          <a:p>
            <a:pPr lvl="1"/>
            <a:r>
              <a:rPr lang="en-US" dirty="0" smtClean="0"/>
              <a:t>Retain diversity in STEM</a:t>
            </a:r>
          </a:p>
          <a:p>
            <a:r>
              <a:rPr lang="en-US" dirty="0" smtClean="0"/>
              <a:t>PBL </a:t>
            </a:r>
            <a:r>
              <a:rPr lang="en-US" dirty="0"/>
              <a:t>Gold Standard: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www.pblworks.org/what-is-pbl/gold-standard-project-design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1026" name="Picture 2" descr="https://lh4.googleusercontent.com/_XMqRFyCQ-y8_r2_S4Bk_uasq31BldkyB4sNV-5jMHg5feLCqc6eCMTowm_5r6mPF3xmlK67wW-fpQabtomYl1SAr0OKO1MVlDM25wl-vnsJJmlYoArgdS-axOyKXiEvvkyBN9VQKnZ9Zk6jLjg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5"/>
          <a:stretch/>
        </p:blipFill>
        <p:spPr bwMode="auto">
          <a:xfrm>
            <a:off x="1454414" y="1595077"/>
            <a:ext cx="4727210" cy="468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5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necessary conditions for Reproducibility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95" y="2146613"/>
            <a:ext cx="5610405" cy="3740270"/>
          </a:xfrm>
        </p:spPr>
      </p:pic>
    </p:spTree>
    <p:extLst>
      <p:ext uri="{BB962C8B-B14F-4D97-AF65-F5344CB8AC3E}">
        <p14:creationId xmlns:p14="http://schemas.microsoft.com/office/powerpoint/2010/main" val="333406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574800"/>
            <a:ext cx="8595360" cy="48641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Preregister research plan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raw, preprocessed, and results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computational notebook</a:t>
            </a:r>
          </a:p>
          <a:p>
            <a:pPr lvl="1"/>
            <a:r>
              <a:rPr lang="en-US" dirty="0" smtClean="0"/>
              <a:t>legibility</a:t>
            </a:r>
          </a:p>
          <a:p>
            <a:r>
              <a:rPr lang="en-US" dirty="0" smtClean="0"/>
              <a:t>Processing environment</a:t>
            </a:r>
          </a:p>
          <a:p>
            <a:pPr lvl="1"/>
            <a:r>
              <a:rPr lang="en-US" dirty="0" smtClean="0"/>
              <a:t>Open source software</a:t>
            </a:r>
          </a:p>
          <a:p>
            <a:pPr lvl="1"/>
            <a:r>
              <a:rPr lang="en-US" dirty="0" smtClean="0"/>
              <a:t>Specify or containerize environment</a:t>
            </a:r>
          </a:p>
          <a:p>
            <a:r>
              <a:rPr lang="en-US" dirty="0" smtClean="0"/>
              <a:t>Metadata</a:t>
            </a:r>
          </a:p>
          <a:p>
            <a:r>
              <a:rPr lang="en-US" dirty="0" smtClean="0"/>
              <a:t>Open Licenses</a:t>
            </a:r>
          </a:p>
          <a:p>
            <a:r>
              <a:rPr lang="en-US" dirty="0" smtClean="0"/>
              <a:t>Persistent identifier (e.g. DOI, ORCID)</a:t>
            </a:r>
          </a:p>
          <a:p>
            <a:r>
              <a:rPr lang="en-US" dirty="0"/>
              <a:t>FAIR (findable, accessible, interoperable, reusable) principles</a:t>
            </a:r>
          </a:p>
          <a:p>
            <a:r>
              <a:rPr lang="en-US" dirty="0" smtClean="0"/>
              <a:t>Version Tracking, living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3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Curriculum: </a:t>
            </a:r>
            <a:r>
              <a:rPr lang="en-US" dirty="0" smtClean="0">
                <a:hlinkClick r:id="rId2"/>
              </a:rPr>
              <a:t>https://gis4dev.github.io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Survey of Reproducibility Practices in Geography</a:t>
            </a:r>
          </a:p>
          <a:p>
            <a:r>
              <a:rPr lang="en-US" dirty="0" smtClean="0"/>
              <a:t>Three COVID-19 Spatial Statistics Studies @ ASU</a:t>
            </a:r>
          </a:p>
          <a:p>
            <a:pPr lvl="1"/>
            <a:r>
              <a:rPr lang="en-US" dirty="0" err="1" smtClean="0"/>
              <a:t>Vijayan</a:t>
            </a:r>
            <a:endParaRPr lang="en-US" dirty="0" smtClean="0"/>
          </a:p>
          <a:p>
            <a:r>
              <a:rPr lang="en-US" dirty="0" smtClean="0"/>
              <a:t>Spatial Bayesian COVID-19 Study @ ASU</a:t>
            </a:r>
          </a:p>
          <a:p>
            <a:pPr lvl="1"/>
            <a:r>
              <a:rPr lang="en-US" i="1" dirty="0" smtClean="0"/>
              <a:t>Annals of Epidemiology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4154859" cy="1325562"/>
          </a:xfrm>
        </p:spPr>
        <p:txBody>
          <a:bodyPr/>
          <a:lstStyle/>
          <a:p>
            <a:r>
              <a:rPr lang="en-US" dirty="0" smtClean="0"/>
              <a:t>Reading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45" y="2891564"/>
            <a:ext cx="2414559" cy="361901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94" y="2891564"/>
            <a:ext cx="2394857" cy="3619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58" y="2891563"/>
            <a:ext cx="2404460" cy="3606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48722"/>
          <a:stretch/>
        </p:blipFill>
        <p:spPr>
          <a:xfrm>
            <a:off x="5886994" y="78141"/>
            <a:ext cx="4905211" cy="2714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51" y="2891563"/>
            <a:ext cx="2408027" cy="36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0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 smtClean="0"/>
              <a:t>NSF BCS-2049837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Transforming </a:t>
            </a:r>
            <a:r>
              <a:rPr lang="en-US" dirty="0"/>
              <a:t>Theory-Building and </a:t>
            </a:r>
            <a:r>
              <a:rPr lang="en-US" dirty="0" smtClean="0"/>
              <a:t>STEM Education </a:t>
            </a:r>
            <a:r>
              <a:rPr lang="en-US" dirty="0"/>
              <a:t>Through Reproductions and Replications in the Geographical </a:t>
            </a:r>
            <a:r>
              <a:rPr lang="en-US" dirty="0" smtClean="0"/>
              <a:t>Sciences</a:t>
            </a:r>
          </a:p>
          <a:p>
            <a:r>
              <a:rPr lang="en-US" dirty="0" smtClean="0"/>
              <a:t>Geospatial Software Institute COVID-19 Fellows</a:t>
            </a:r>
            <a:br>
              <a:rPr lang="en-US" dirty="0" smtClean="0"/>
            </a:br>
            <a:r>
              <a:rPr lang="en-US" dirty="0" smtClean="0"/>
              <a:t>University of Illinois </a:t>
            </a:r>
            <a:r>
              <a:rPr lang="en-US" dirty="0"/>
              <a:t>Urbana-Champaign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National Science Foundation </a:t>
            </a:r>
            <a:r>
              <a:rPr lang="en-US" dirty="0"/>
              <a:t>OAC-1743184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github.com/HEGSRR  doi.org/10.17605/OSF.IO/C5A2R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for R&amp;R in Geography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Studies are preregistered, conducted with open source software, published with permissible licenses, and attached to executable compendia</a:t>
            </a:r>
          </a:p>
          <a:p>
            <a:r>
              <a:rPr lang="en-US" dirty="0" smtClean="0"/>
              <a:t>Reproduction and replication studies are encouraged and published by preeminent journals</a:t>
            </a:r>
          </a:p>
          <a:p>
            <a:r>
              <a:rPr lang="en-US" dirty="0" smtClean="0"/>
              <a:t>Students learn contemporary methods and classic theories through reproductions and replications</a:t>
            </a:r>
          </a:p>
          <a:p>
            <a:r>
              <a:rPr lang="en-US" dirty="0" smtClean="0"/>
              <a:t>Students conduct and publish reproductions and replications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5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Template for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R&amp;R Research </a:t>
            </a:r>
            <a:r>
              <a:rPr lang="en-US" sz="4800" b="1" dirty="0"/>
              <a:t>in </a:t>
            </a:r>
            <a:r>
              <a:rPr lang="en-US" sz="4800" b="1" dirty="0" smtClean="0"/>
              <a:t>HEGS</a:t>
            </a:r>
            <a:endParaRPr lang="en-US" sz="4800" b="1" dirty="0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0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(Executable) Research Compendium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Notebook: Narrative and Code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Processing Environment</a:t>
            </a:r>
          </a:p>
          <a:p>
            <a:r>
              <a:rPr lang="en-US" dirty="0" smtClean="0"/>
              <a:t>Metadata</a:t>
            </a:r>
          </a:p>
          <a:p>
            <a:r>
              <a:rPr lang="en-US" dirty="0" smtClean="0"/>
              <a:t>License</a:t>
            </a:r>
          </a:p>
          <a:p>
            <a:r>
              <a:rPr lang="en-US" dirty="0" smtClean="0"/>
              <a:t>Compile: Markdown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LaTeX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Publication &amp; Website</a:t>
            </a:r>
          </a:p>
        </p:txBody>
      </p:sp>
    </p:spTree>
    <p:extLst>
      <p:ext uri="{BB962C8B-B14F-4D97-AF65-F5344CB8AC3E}">
        <p14:creationId xmlns:p14="http://schemas.microsoft.com/office/powerpoint/2010/main" val="2689614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Pre-analysis Planning &amp; Registration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P-hacking, Research File Drawer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6" y="2499359"/>
            <a:ext cx="5338058" cy="3607829"/>
          </a:xfrm>
          <a:prstGeom prst="rect">
            <a:avLst/>
          </a:prstGeom>
        </p:spPr>
      </p:pic>
      <p:pic>
        <p:nvPicPr>
          <p:cNvPr id="7" name="Picture 6" descr="Cabinet Data File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3142" y="1828800"/>
            <a:ext cx="2471894" cy="2008414"/>
          </a:xfrm>
          <a:prstGeom prst="rect">
            <a:avLst/>
          </a:prstGeom>
        </p:spPr>
      </p:pic>
      <p:pic>
        <p:nvPicPr>
          <p:cNvPr id="8" name="Picture 7" descr="Free Stock Photo 5399 Waste paper in a bin | freeimageslive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3" y="3439367"/>
            <a:ext cx="3731926" cy="28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63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Pre-analysis Planning &amp; Registration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Reading scientific papers and translating into sufficiently detailed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5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 after Workflow &amp; </a:t>
            </a:r>
            <a:r>
              <a:rPr lang="en-US" dirty="0" err="1" smtClean="0"/>
              <a:t>Preanalysis</a:t>
            </a:r>
            <a:endParaRPr lang="en-US" dirty="0"/>
          </a:p>
        </p:txBody>
      </p:sp>
      <p:pic>
        <p:nvPicPr>
          <p:cNvPr id="6" name="Content Placeholder 5" descr="Download Chat Png Image HQ PNG Image | FreePNGIm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4" y="2882900"/>
            <a:ext cx="3641924" cy="291353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56200" y="1828800"/>
            <a:ext cx="5450840" cy="4351337"/>
          </a:xfrm>
        </p:spPr>
        <p:txBody>
          <a:bodyPr/>
          <a:lstStyle/>
          <a:p>
            <a:r>
              <a:rPr lang="en-US" dirty="0" smtClean="0"/>
              <a:t>What have we learned about Chakraborty’s analysis that </a:t>
            </a:r>
            <a:r>
              <a:rPr lang="en-US" i="1" dirty="0" smtClean="0"/>
              <a:t>we did not know</a:t>
            </a:r>
            <a:r>
              <a:rPr lang="en-US" dirty="0" smtClean="0"/>
              <a:t> based on the paper?</a:t>
            </a:r>
            <a:endParaRPr lang="en-US" dirty="0" smtClean="0"/>
          </a:p>
          <a:p>
            <a:r>
              <a:rPr lang="en-US" dirty="0" smtClean="0"/>
              <a:t>Why should we try? What are our individual and collective motivations?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0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Spatial Scan Statistic: </a:t>
            </a:r>
            <a:br>
              <a:rPr lang="en-US" dirty="0" smtClean="0"/>
            </a:br>
            <a:r>
              <a:rPr lang="en-US" dirty="0" err="1" smtClean="0"/>
              <a:t>SaTScan</a:t>
            </a:r>
            <a:r>
              <a:rPr lang="en-US" dirty="0" smtClean="0"/>
              <a:t> &amp; </a:t>
            </a:r>
            <a:r>
              <a:rPr lang="en-US" dirty="0" err="1" smtClean="0"/>
              <a:t>SpatialEpi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8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SaTScan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Not open source</a:t>
            </a:r>
          </a:p>
          <a:p>
            <a:r>
              <a:rPr lang="en-US" dirty="0" smtClean="0"/>
              <a:t>Requires three input files and many parameters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www.satscan.org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Reproducible?</a:t>
            </a:r>
          </a:p>
          <a:p>
            <a:pPr lvl="1"/>
            <a:r>
              <a:rPr lang="en-US" dirty="0" smtClean="0"/>
              <a:t>Requires manual use of multiple programs or…</a:t>
            </a:r>
          </a:p>
          <a:p>
            <a:pPr lvl="1"/>
            <a:r>
              <a:rPr lang="en-US" dirty="0" smtClean="0"/>
              <a:t>Requires separate installation of </a:t>
            </a:r>
            <a:r>
              <a:rPr lang="en-US" dirty="0" err="1" smtClean="0"/>
              <a:t>SaTScan</a:t>
            </a:r>
            <a:r>
              <a:rPr lang="en-US" dirty="0" smtClean="0"/>
              <a:t> and system-specific  commands from within R</a:t>
            </a:r>
          </a:p>
          <a:p>
            <a:r>
              <a:rPr lang="en-US" sz="1800" dirty="0" err="1"/>
              <a:t>SaTScan</a:t>
            </a:r>
            <a:r>
              <a:rPr lang="en-US" sz="1800" dirty="0"/>
              <a:t>™ is a trademark of Martin </a:t>
            </a:r>
            <a:r>
              <a:rPr lang="en-US" sz="1800" dirty="0" err="1"/>
              <a:t>Kulldorff</a:t>
            </a:r>
            <a:r>
              <a:rPr lang="en-US" sz="1800" dirty="0"/>
              <a:t>. The </a:t>
            </a:r>
            <a:r>
              <a:rPr lang="en-US" sz="1800" dirty="0" err="1"/>
              <a:t>SaTScan</a:t>
            </a:r>
            <a:r>
              <a:rPr lang="en-US" sz="1800" dirty="0"/>
              <a:t>™ software was developed under the joint auspices of (</a:t>
            </a:r>
            <a:r>
              <a:rPr lang="en-US" sz="1800" dirty="0" err="1"/>
              <a:t>i</a:t>
            </a:r>
            <a:r>
              <a:rPr lang="en-US" sz="1800" dirty="0"/>
              <a:t>) Martin </a:t>
            </a:r>
            <a:r>
              <a:rPr lang="en-US" sz="1800" dirty="0" err="1"/>
              <a:t>Kulldorff</a:t>
            </a:r>
            <a:r>
              <a:rPr lang="en-US" sz="1800" dirty="0"/>
              <a:t>, (ii) the National Cancer Institute, and (iii) the New York City Department of Health and Mental Hygiene.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79" y="1028541"/>
            <a:ext cx="44672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03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SaTScan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827" y="1513702"/>
            <a:ext cx="6026298" cy="49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2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SaTScan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29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394" y="1691322"/>
            <a:ext cx="6896789" cy="45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6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Institution</a:t>
            </a:r>
          </a:p>
          <a:p>
            <a:r>
              <a:rPr lang="en-US" dirty="0" smtClean="0"/>
              <a:t>Experience with open source GIS in your research or teaching?</a:t>
            </a:r>
          </a:p>
          <a:p>
            <a:r>
              <a:rPr lang="en-US" dirty="0" smtClean="0"/>
              <a:t>Experience with reproducibility in geographic sciences?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7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SaTScan</a:t>
            </a:r>
            <a:r>
              <a:rPr lang="en-US" dirty="0"/>
              <a:t> </a:t>
            </a:r>
            <a:r>
              <a:rPr lang="en-US" dirty="0" smtClean="0"/>
              <a:t>Advanced Options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data for temporal extent</a:t>
            </a:r>
          </a:p>
          <a:p>
            <a:r>
              <a:rPr lang="en-US" dirty="0" smtClean="0"/>
              <a:t>Check data for geographic extent</a:t>
            </a:r>
          </a:p>
          <a:p>
            <a:r>
              <a:rPr lang="en-US" dirty="0" smtClean="0"/>
              <a:t>Define non-Euclidean spatial neighbors</a:t>
            </a:r>
          </a:p>
          <a:p>
            <a:r>
              <a:rPr lang="en-US" dirty="0" smtClean="0"/>
              <a:t>Use network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4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after Reproduction</a:t>
            </a:r>
            <a:endParaRPr lang="en-US" dirty="0"/>
          </a:p>
        </p:txBody>
      </p:sp>
      <p:pic>
        <p:nvPicPr>
          <p:cNvPr id="6" name="Content Placeholder 5" descr="Download Chat Png Image HQ PNG Image | FreePNGIm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4" y="2882900"/>
            <a:ext cx="3641924" cy="291353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56200" y="1828800"/>
            <a:ext cx="5450840" cy="4351337"/>
          </a:xfrm>
        </p:spPr>
        <p:txBody>
          <a:bodyPr/>
          <a:lstStyle/>
          <a:p>
            <a:r>
              <a:rPr lang="en-US" dirty="0" smtClean="0"/>
              <a:t>What have we learned about Chakraborty’s analysis that </a:t>
            </a:r>
            <a:r>
              <a:rPr lang="en-US" i="1" dirty="0" smtClean="0"/>
              <a:t>we did not know</a:t>
            </a:r>
            <a:r>
              <a:rPr lang="en-US" dirty="0" smtClean="0"/>
              <a:t> based on the paper?</a:t>
            </a:r>
            <a:endParaRPr lang="en-US" dirty="0" smtClean="0"/>
          </a:p>
          <a:p>
            <a:r>
              <a:rPr lang="en-US" dirty="0" smtClean="0"/>
              <a:t>Why should we try? What are our individual and collective motivations?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9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for Reproducibility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github.com/HEGSRR  doi.org/10.17605/OSF.IO/C5A2R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9888476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, GitHub, Markdown &amp; Jekyll</a:t>
            </a:r>
          </a:p>
          <a:p>
            <a:pPr lvl="1"/>
            <a:r>
              <a:rPr lang="en-US" dirty="0" smtClean="0"/>
              <a:t>Template Repository</a:t>
            </a:r>
            <a:endParaRPr lang="en-US" dirty="0"/>
          </a:p>
          <a:p>
            <a:r>
              <a:rPr lang="en-US" dirty="0" smtClean="0"/>
              <a:t>OSF / </a:t>
            </a:r>
            <a:r>
              <a:rPr lang="en-US" dirty="0" err="1" smtClean="0"/>
              <a:t>Figshare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Jupyter</a:t>
            </a:r>
            <a:r>
              <a:rPr lang="en-US" dirty="0" smtClean="0"/>
              <a:t> Notebooks / R Markdown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Cyberinfrastructure, e.g. </a:t>
            </a:r>
            <a:r>
              <a:rPr lang="en-US" dirty="0" err="1" smtClean="0"/>
              <a:t>CyberGISX</a:t>
            </a:r>
            <a:endParaRPr lang="en-US" dirty="0" smtClean="0"/>
          </a:p>
          <a:p>
            <a:r>
              <a:rPr lang="en-US" dirty="0" smtClean="0"/>
              <a:t>Data repository with access based on ethics review</a:t>
            </a:r>
          </a:p>
          <a:p>
            <a:r>
              <a:rPr lang="en-US" dirty="0" smtClean="0"/>
              <a:t>R&amp;R publishing guidelines / article types / exemplar studies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96" y="2594003"/>
            <a:ext cx="2242052" cy="698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95"/>
          <a:stretch/>
        </p:blipFill>
        <p:spPr>
          <a:xfrm>
            <a:off x="6639872" y="2594003"/>
            <a:ext cx="1950616" cy="698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71" y="1691322"/>
            <a:ext cx="1632081" cy="68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883" y="1691322"/>
            <a:ext cx="2612465" cy="68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901" y="4775364"/>
            <a:ext cx="2799447" cy="7125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85" y="3466443"/>
            <a:ext cx="966359" cy="1122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95" y="3607314"/>
            <a:ext cx="2261953" cy="794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0900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Science builds explanatory structures, tells stories which are scrupulously tested to see if they are stories about real life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br>
              <a:rPr lang="en-US" dirty="0" smtClean="0">
                <a:cs typeface="Arial" panose="020B0604020202020204" pitchFamily="34" charset="0"/>
              </a:rPr>
            </a:br>
            <a:r>
              <a:rPr lang="en-US" dirty="0" smtClean="0">
                <a:cs typeface="Arial" panose="020B0604020202020204" pitchFamily="34" charset="0"/>
              </a:rPr>
              <a:t>-Medawar 1967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Science is about finding the most reliable way of thinking at the present level of knowledge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br>
              <a:rPr lang="en-US" dirty="0" smtClean="0">
                <a:cs typeface="Arial" panose="020B0604020202020204" pitchFamily="34" charset="0"/>
              </a:rPr>
            </a:br>
            <a:r>
              <a:rPr lang="en-US" dirty="0" smtClean="0">
                <a:cs typeface="Arial" panose="020B0604020202020204" pitchFamily="34" charset="0"/>
              </a:rPr>
              <a:t>-</a:t>
            </a:r>
            <a:r>
              <a:rPr lang="en-US" dirty="0" err="1" smtClean="0">
                <a:cs typeface="Arial" panose="020B0604020202020204" pitchFamily="34" charset="0"/>
              </a:rPr>
              <a:t>Rovelli</a:t>
            </a:r>
            <a:r>
              <a:rPr lang="en-US" dirty="0" smtClean="0">
                <a:cs typeface="Arial" panose="020B0604020202020204" pitchFamily="34" charset="0"/>
              </a:rPr>
              <a:t> 2014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49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Features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1" y="1828800"/>
            <a:ext cx="9342793" cy="43513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Markdown pages, including readme</a:t>
            </a:r>
          </a:p>
          <a:p>
            <a:r>
              <a:rPr lang="en-US" dirty="0" smtClean="0"/>
              <a:t>LICENSE file</a:t>
            </a:r>
          </a:p>
          <a:p>
            <a:r>
              <a:rPr lang="en-US" dirty="0" smtClean="0"/>
              <a:t>.CFF citation file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/>
          </a:p>
          <a:p>
            <a:r>
              <a:rPr lang="en-US" dirty="0" smtClean="0"/>
              <a:t>Jekyll integration for rendering webpages</a:t>
            </a:r>
          </a:p>
          <a:p>
            <a:r>
              <a:rPr lang="en-US" dirty="0" smtClean="0"/>
              <a:t>Overleaf integration for authoring </a:t>
            </a:r>
            <a:r>
              <a:rPr lang="en-US" dirty="0" err="1" smtClean="0"/>
              <a:t>LaTeX</a:t>
            </a:r>
            <a:r>
              <a:rPr lang="en-US" dirty="0" smtClean="0"/>
              <a:t> papers</a:t>
            </a:r>
          </a:p>
          <a:p>
            <a:r>
              <a:rPr lang="en-US" dirty="0" smtClean="0"/>
              <a:t>Issues, Discussions, and Wikis</a:t>
            </a:r>
          </a:p>
          <a:p>
            <a:r>
              <a:rPr lang="en-US" dirty="0" smtClean="0"/>
              <a:t>Release versions, e.g. pre-analysis, preprint, submission, peer review, publishing</a:t>
            </a:r>
          </a:p>
          <a:p>
            <a:r>
              <a:rPr lang="en-US" dirty="0" smtClean="0"/>
              <a:t>GitHub Educators /  Campus Advisors access free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79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RStudio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 interface for R language</a:t>
            </a:r>
          </a:p>
          <a:p>
            <a:r>
              <a:rPr lang="en-US" dirty="0" smtClean="0"/>
              <a:t>Panels: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Source (code)</a:t>
            </a:r>
          </a:p>
          <a:p>
            <a:pPr lvl="1"/>
            <a:r>
              <a:rPr lang="en-US" dirty="0" smtClean="0"/>
              <a:t>Environment (variables, data tables)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Plots</a:t>
            </a:r>
          </a:p>
          <a:p>
            <a:pPr lvl="1"/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Help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469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/ R Markdown Practices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9435720" cy="45098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open project in root directory </a:t>
            </a:r>
            <a:r>
              <a:rPr lang="en-US" dirty="0" smtClean="0"/>
              <a:t>of compendium to begin</a:t>
            </a:r>
            <a:endParaRPr lang="en-US" dirty="0"/>
          </a:p>
          <a:p>
            <a:r>
              <a:rPr lang="en-US" dirty="0" smtClean="0"/>
              <a:t>load and install packages automatically</a:t>
            </a:r>
          </a:p>
          <a:p>
            <a:r>
              <a:rPr lang="en-US" dirty="0" smtClean="0"/>
              <a:t>record the processing environment</a:t>
            </a:r>
          </a:p>
          <a:p>
            <a:r>
              <a:rPr lang="en-US" dirty="0"/>
              <a:t>u</a:t>
            </a:r>
            <a:r>
              <a:rPr lang="en-US" dirty="0" smtClean="0"/>
              <a:t>se the </a:t>
            </a:r>
            <a:r>
              <a:rPr lang="en-US" b="1" dirty="0" smtClean="0"/>
              <a:t>here</a:t>
            </a:r>
            <a:r>
              <a:rPr lang="en-US" dirty="0" smtClean="0"/>
              <a:t> package for relative path names</a:t>
            </a:r>
          </a:p>
          <a:p>
            <a:r>
              <a:rPr lang="en-US" dirty="0" smtClean="0"/>
              <a:t>write code in </a:t>
            </a:r>
            <a:r>
              <a:rPr lang="en-US" dirty="0" err="1" smtClean="0"/>
              <a:t>Rmarkdown</a:t>
            </a:r>
            <a:r>
              <a:rPr lang="en-US" dirty="0" smtClean="0"/>
              <a:t> or R scripts, not the console!</a:t>
            </a:r>
          </a:p>
          <a:p>
            <a:r>
              <a:rPr lang="en-US" dirty="0" smtClean="0"/>
              <a:t>save API keys, passwords in local environment or scratch directory that is not version-tracked</a:t>
            </a:r>
          </a:p>
          <a:p>
            <a:r>
              <a:rPr lang="en-US" dirty="0" smtClean="0"/>
              <a:t>discrete code chunks that view &amp; check results</a:t>
            </a:r>
          </a:p>
          <a:p>
            <a:r>
              <a:rPr lang="en-US" dirty="0"/>
              <a:t>save important inputs and results as individual objects in .</a:t>
            </a:r>
            <a:r>
              <a:rPr lang="en-US" dirty="0" err="1"/>
              <a:t>rds</a:t>
            </a:r>
            <a:r>
              <a:rPr lang="en-US" dirty="0"/>
              <a:t> </a:t>
            </a:r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Do not rely on the .</a:t>
            </a:r>
            <a:r>
              <a:rPr lang="en-US" dirty="0" err="1" smtClean="0"/>
              <a:t>RData</a:t>
            </a:r>
            <a:r>
              <a:rPr lang="en-US" dirty="0" smtClean="0"/>
              <a:t> file or objects stored in the environment</a:t>
            </a:r>
          </a:p>
          <a:p>
            <a:r>
              <a:rPr lang="en-US" dirty="0" smtClean="0"/>
              <a:t>save figures with code, not manually</a:t>
            </a:r>
          </a:p>
          <a:p>
            <a:r>
              <a:rPr lang="en-US" b="1" dirty="0" err="1"/>
              <a:t>tidyverse</a:t>
            </a:r>
            <a:r>
              <a:rPr lang="en-US" dirty="0"/>
              <a:t> style guide &amp; helper </a:t>
            </a:r>
            <a:r>
              <a:rPr lang="en-US" dirty="0" smtClean="0"/>
              <a:t>functions for legible code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70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Research Compendium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Nüst</a:t>
            </a:r>
            <a:r>
              <a:rPr lang="en-US" dirty="0"/>
              <a:t>, D., C. Boettiger, and B. Marwick. 2018. How to Read a Research Compendium. </a:t>
            </a:r>
            <a:r>
              <a:rPr lang="en-US" i="1" dirty="0" err="1"/>
              <a:t>arXiv</a:t>
            </a:r>
            <a:r>
              <a:rPr lang="en-US" dirty="0"/>
              <a:t>. http://arxiv.org/abs/1806.09525.</a:t>
            </a:r>
          </a:p>
        </p:txBody>
      </p:sp>
    </p:spTree>
    <p:extLst>
      <p:ext uri="{BB962C8B-B14F-4D97-AF65-F5344CB8AC3E}">
        <p14:creationId xmlns:p14="http://schemas.microsoft.com/office/powerpoint/2010/main" val="10424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Assess reproducible research practices in the geographical sciences and identify barriers to reproducibility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Assess </a:t>
            </a:r>
            <a:r>
              <a:rPr lang="en-US" dirty="0"/>
              <a:t>the credibility and generalizability of recent high-impact HEGS research by conducting reproductions and replications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Establish </a:t>
            </a:r>
            <a:r>
              <a:rPr lang="en-US" dirty="0"/>
              <a:t>and evaluate a pedagogy that uses reproductions and replications to improve student learning and STEM competencies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7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under stress: COVID-19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7452550" cy="43513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Reproducibility Crisis</a:t>
            </a:r>
          </a:p>
          <a:p>
            <a:r>
              <a:rPr lang="en-US" dirty="0" smtClean="0"/>
              <a:t>Reproducibility rules @ Environmental Protection Agency &amp;</a:t>
            </a:r>
            <a:br>
              <a:rPr lang="en-US" dirty="0" smtClean="0"/>
            </a:br>
            <a:r>
              <a:rPr lang="en-US" dirty="0" smtClean="0"/>
              <a:t>Office of Budget Administration</a:t>
            </a:r>
          </a:p>
          <a:p>
            <a:r>
              <a:rPr lang="en-US" dirty="0" smtClean="0"/>
              <a:t>Knowledge evolving rapidly</a:t>
            </a:r>
          </a:p>
          <a:p>
            <a:pPr lvl="1"/>
            <a:r>
              <a:rPr lang="en-US" dirty="0" smtClean="0"/>
              <a:t>Open access preprint repositories </a:t>
            </a:r>
            <a:r>
              <a:rPr lang="en-US" dirty="0" err="1" smtClean="0"/>
              <a:t>medRxiv</a:t>
            </a:r>
            <a:r>
              <a:rPr lang="en-US" dirty="0" smtClean="0"/>
              <a:t>, </a:t>
            </a:r>
            <a:r>
              <a:rPr lang="en-US" dirty="0" err="1" smtClean="0"/>
              <a:t>bioRxiv</a:t>
            </a:r>
            <a:endParaRPr lang="en-US" dirty="0" smtClean="0"/>
          </a:p>
          <a:p>
            <a:pPr lvl="1"/>
            <a:r>
              <a:rPr lang="en-US" dirty="0" smtClean="0"/>
              <a:t>Accelerated peer review and publishing process</a:t>
            </a:r>
          </a:p>
          <a:p>
            <a:r>
              <a:rPr lang="en-US" dirty="0" smtClean="0"/>
              <a:t>Retractions from hasty science?</a:t>
            </a:r>
          </a:p>
          <a:p>
            <a:pPr lvl="1"/>
            <a:r>
              <a:rPr lang="en-US" dirty="0" err="1"/>
              <a:t>Hydroxychloroquine</a:t>
            </a:r>
            <a:r>
              <a:rPr lang="en-US" dirty="0"/>
              <a:t>, </a:t>
            </a:r>
            <a:r>
              <a:rPr lang="en-US" dirty="0" err="1"/>
              <a:t>Surgisphere</a:t>
            </a:r>
            <a:r>
              <a:rPr lang="en-US" dirty="0"/>
              <a:t>, </a:t>
            </a:r>
            <a:r>
              <a:rPr lang="en-US" i="1" dirty="0"/>
              <a:t>The Lancet</a:t>
            </a:r>
            <a:r>
              <a:rPr lang="en-US" dirty="0"/>
              <a:t> &amp; </a:t>
            </a:r>
            <a:r>
              <a:rPr lang="en-US" i="1" dirty="0"/>
              <a:t>New England Journal of </a:t>
            </a:r>
            <a:r>
              <a:rPr lang="en-US" i="1" dirty="0" smtClean="0"/>
              <a:t>Medicine</a:t>
            </a:r>
          </a:p>
          <a:p>
            <a:pPr lvl="1"/>
            <a:r>
              <a:rPr lang="en-US" i="1" dirty="0" smtClean="0"/>
              <a:t>An alarming retraction rate for scientific publications on Coronavirus Disease </a:t>
            </a:r>
            <a:br>
              <a:rPr lang="en-US" i="1" dirty="0" smtClean="0"/>
            </a:br>
            <a:r>
              <a:rPr lang="en-US" dirty="0" smtClean="0"/>
              <a:t>(Yeo-</a:t>
            </a:r>
            <a:r>
              <a:rPr lang="en-US" dirty="0" err="1" smtClean="0"/>
              <a:t>Teh</a:t>
            </a:r>
            <a:r>
              <a:rPr lang="en-US" dirty="0" smtClean="0"/>
              <a:t> and Tang 2021)</a:t>
            </a:r>
          </a:p>
          <a:p>
            <a:r>
              <a:rPr lang="en-US" dirty="0" smtClean="0"/>
              <a:t>Crisis of public trust?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r="18445"/>
          <a:stretch/>
        </p:blipFill>
        <p:spPr>
          <a:xfrm>
            <a:off x="8619934" y="1828800"/>
            <a:ext cx="2334578" cy="205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0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(how) do we trust science?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 with self-corrective mechanisms</a:t>
            </a:r>
          </a:p>
          <a:p>
            <a:pPr lvl="1"/>
            <a:r>
              <a:rPr lang="en-US" dirty="0" smtClean="0"/>
              <a:t>Peer Review</a:t>
            </a:r>
          </a:p>
          <a:p>
            <a:pPr lvl="1"/>
            <a:r>
              <a:rPr lang="en-US" dirty="0" smtClean="0"/>
              <a:t>Debate / test alternative hypotheses – Kuhn’s paradigm shifts</a:t>
            </a:r>
          </a:p>
          <a:p>
            <a:r>
              <a:rPr lang="en-US" dirty="0" smtClean="0"/>
              <a:t>Internal validity</a:t>
            </a:r>
          </a:p>
          <a:p>
            <a:r>
              <a:rPr lang="en-US" dirty="0" smtClean="0"/>
              <a:t>External validity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Credibility</a:t>
            </a:r>
          </a:p>
        </p:txBody>
      </p:sp>
    </p:spTree>
    <p:extLst>
      <p:ext uri="{BB962C8B-B14F-4D97-AF65-F5344CB8AC3E}">
        <p14:creationId xmlns:p14="http://schemas.microsoft.com/office/powerpoint/2010/main" val="54646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Spatial heterogeneity &amp; </a:t>
            </a:r>
            <a:br>
              <a:rPr lang="en-US" dirty="0" smtClean="0"/>
            </a:br>
            <a:r>
              <a:rPr lang="en-US" dirty="0" smtClean="0"/>
              <a:t>scientific discovery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3" y="2438399"/>
            <a:ext cx="9651303" cy="296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57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Accumulation of Evidence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58" y="1826010"/>
            <a:ext cx="4893742" cy="4346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Nichols, J. D., M. K. </a:t>
            </a:r>
            <a:r>
              <a:rPr lang="en-US" dirty="0" err="1"/>
              <a:t>Oli</a:t>
            </a:r>
            <a:r>
              <a:rPr lang="en-US" dirty="0"/>
              <a:t>, W. L. Kendall, and G. Scott Boomer. 2021. A better approach for dealing with reproducibility and replicability in science. </a:t>
            </a:r>
            <a:r>
              <a:rPr lang="en-US" i="1" dirty="0"/>
              <a:t>Proceedings of the National Academy of Sciences of the United States of America</a:t>
            </a:r>
            <a:r>
              <a:rPr lang="en-US" dirty="0"/>
              <a:t> 118 (7):1–5.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96683"/>
              </p:ext>
            </p:extLst>
          </p:nvPr>
        </p:nvGraphicFramePr>
        <p:xfrm>
          <a:off x="1262063" y="1606859"/>
          <a:ext cx="9426651" cy="3942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397">
                  <a:extLst>
                    <a:ext uri="{9D8B030D-6E8A-4147-A177-3AD203B41FA5}">
                      <a16:colId xmlns:a16="http://schemas.microsoft.com/office/drawing/2014/main" val="2506318435"/>
                    </a:ext>
                  </a:extLst>
                </a:gridCol>
                <a:gridCol w="3794627">
                  <a:extLst>
                    <a:ext uri="{9D8B030D-6E8A-4147-A177-3AD203B41FA5}">
                      <a16:colId xmlns:a16="http://schemas.microsoft.com/office/drawing/2014/main" val="3000939811"/>
                    </a:ext>
                  </a:extLst>
                </a:gridCol>
                <a:gridCol w="3794627">
                  <a:extLst>
                    <a:ext uri="{9D8B030D-6E8A-4147-A177-3AD203B41FA5}">
                      <a16:colId xmlns:a16="http://schemas.microsoft.com/office/drawing/2014/main" val="1608059136"/>
                    </a:ext>
                  </a:extLst>
                </a:gridCol>
              </a:tblGrid>
              <a:tr h="898835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Same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Varied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202423"/>
                  </a:ext>
                </a:extLst>
              </a:tr>
              <a:tr h="1521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Same</a:t>
                      </a:r>
                      <a:br>
                        <a:rPr lang="en-US" sz="2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Reproduction (Verification)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Reanalysis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96389"/>
                  </a:ext>
                </a:extLst>
              </a:tr>
              <a:tr h="1521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Different</a:t>
                      </a:r>
                      <a:br>
                        <a:rPr lang="en-US" sz="2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(Direct) Replication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Extension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816090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87584" y="5762996"/>
            <a:ext cx="7601130" cy="513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 spc="1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Modified from Christensen, </a:t>
            </a:r>
            <a:r>
              <a:rPr lang="en-US" sz="1800" dirty="0" err="1" smtClean="0"/>
              <a:t>Freese</a:t>
            </a:r>
            <a:r>
              <a:rPr lang="en-US" sz="1800" dirty="0" smtClean="0"/>
              <a:t> and Miguel (2019, Table 9.1 </a:t>
            </a:r>
            <a:r>
              <a:rPr lang="en-US" sz="1800" dirty="0" err="1" smtClean="0"/>
              <a:t>pg</a:t>
            </a:r>
            <a:r>
              <a:rPr lang="en-US" sz="1800" dirty="0" smtClean="0"/>
              <a:t> 159)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26313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834</TotalTime>
  <Words>1456</Words>
  <Application>Microsoft Office PowerPoint</Application>
  <PresentationFormat>Widescreen</PresentationFormat>
  <Paragraphs>276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Schoolbook</vt:lpstr>
      <vt:lpstr>Wingdings</vt:lpstr>
      <vt:lpstr>Wingdings 2</vt:lpstr>
      <vt:lpstr>View</vt:lpstr>
      <vt:lpstr>Practicing and Teaching Reproducibility and Replicability in the Human-Environment and Geographical Sciences</vt:lpstr>
      <vt:lpstr>Support</vt:lpstr>
      <vt:lpstr>Introductions</vt:lpstr>
      <vt:lpstr>Research Objectives</vt:lpstr>
      <vt:lpstr>Science under stress: COVID-19</vt:lpstr>
      <vt:lpstr>(how) do we trust science?</vt:lpstr>
      <vt:lpstr>Spatial heterogeneity &amp;  scientific discovery</vt:lpstr>
      <vt:lpstr>Accumulation of Evidence</vt:lpstr>
      <vt:lpstr>Defining R&amp;R</vt:lpstr>
      <vt:lpstr>Defining R&amp;R</vt:lpstr>
      <vt:lpstr>Discuss</vt:lpstr>
      <vt:lpstr>Practicing R&amp;R</vt:lpstr>
      <vt:lpstr>Teaching R&amp;R</vt:lpstr>
      <vt:lpstr>Adjusting Learning Goals</vt:lpstr>
      <vt:lpstr>Project-Based Learning</vt:lpstr>
      <vt:lpstr>Many necessary conditions for Reproducibility</vt:lpstr>
      <vt:lpstr>Improving R&amp;R</vt:lpstr>
      <vt:lpstr>State of the Research</vt:lpstr>
      <vt:lpstr>Reading R&amp;R</vt:lpstr>
      <vt:lpstr>Vision for R&amp;R in Geography</vt:lpstr>
      <vt:lpstr>Template for  R&amp;R Research in HEGS</vt:lpstr>
      <vt:lpstr>(Executable) Research Compendium</vt:lpstr>
      <vt:lpstr>Pre-analysis Planning &amp; Registration</vt:lpstr>
      <vt:lpstr>Pre-analysis Planning &amp; Registration</vt:lpstr>
      <vt:lpstr>Discuss after Workflow &amp; Preanalysis</vt:lpstr>
      <vt:lpstr>The Spatial Scan Statistic:  SaTScan &amp; SpatialEpi</vt:lpstr>
      <vt:lpstr>SaTScan</vt:lpstr>
      <vt:lpstr>SaTScan Input</vt:lpstr>
      <vt:lpstr>SaTScan Analysis</vt:lpstr>
      <vt:lpstr>SaTScan Advanced Options</vt:lpstr>
      <vt:lpstr>Discuss after Reproduction</vt:lpstr>
      <vt:lpstr>Infrastructure for Reproducibility</vt:lpstr>
      <vt:lpstr>Science</vt:lpstr>
      <vt:lpstr>GitHub Features</vt:lpstr>
      <vt:lpstr>RStudio</vt:lpstr>
      <vt:lpstr>R / R Markdown Practices</vt:lpstr>
      <vt:lpstr>Reading a Research Compendium</vt:lpstr>
    </vt:vector>
  </TitlesOfParts>
  <Company>Middlebury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and Teaching Reproducibility and Replicability in the Human-Environment and Geographical Sciences</dc:title>
  <dc:creator>Holler, Joseph R.</dc:creator>
  <cp:lastModifiedBy>Holler, Joseph R.</cp:lastModifiedBy>
  <cp:revision>34</cp:revision>
  <dcterms:created xsi:type="dcterms:W3CDTF">2022-06-01T01:48:39Z</dcterms:created>
  <dcterms:modified xsi:type="dcterms:W3CDTF">2022-06-02T14:46:53Z</dcterms:modified>
</cp:coreProperties>
</file>