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67" r:id="rId3"/>
    <p:sldId id="268" r:id="rId4"/>
    <p:sldId id="269" r:id="rId5"/>
    <p:sldId id="271" r:id="rId6"/>
    <p:sldId id="270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9"/>
    <a:srgbClr val="6A6A6A"/>
    <a:srgbClr val="636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73560" autoAdjust="0"/>
  </p:normalViewPr>
  <p:slideViewPr>
    <p:cSldViewPr snapToGrid="0" showGuides="1">
      <p:cViewPr varScale="1">
        <p:scale>
          <a:sx n="72" d="100"/>
          <a:sy n="72" d="100"/>
        </p:scale>
        <p:origin x="64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C531D-25D0-4EA8-9C4C-7207B444395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ADCF6-4BAA-4B84-A8F1-8C83BA24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: Version tracking, collaborative platforms for projects &amp; coding, website rendering &amp; serving with Jekyll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Open Science Foundation – register </a:t>
            </a:r>
            <a:r>
              <a:rPr lang="en-US" baseline="0" dirty="0" err="1" smtClean="0"/>
              <a:t>preanalysis</a:t>
            </a:r>
            <a:r>
              <a:rPr lang="en-US" baseline="0" dirty="0" smtClean="0"/>
              <a:t> plans, reports, preprints, data, code, GitHub integration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Python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Notebooks; R </a:t>
            </a:r>
            <a:r>
              <a:rPr lang="en-US" baseline="0" dirty="0" err="1" smtClean="0"/>
              <a:t>Rmarkdown</a:t>
            </a:r>
            <a:r>
              <a:rPr lang="en-US" baseline="0" dirty="0" smtClean="0"/>
              <a:t> – computational notebooks, computing languages of data science with robust spatial extensions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– containerize the computational environment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Cyberinfrastructure – shared high-performance computing environment for running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notebooks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ADCF6-4BAA-4B84-A8F1-8C83BA2471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4BFCB00-81AB-467B-86AA-35059D5E0AE4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78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05A6-DE78-42AA-95FF-090EB70A6D7D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4591-2AE9-48E5-8281-190FBBE42B0D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4963-528D-4500-9B67-333791626A6E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A241-FBD8-46D7-82AE-AF612D7B7D2A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31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7ABD-92CC-44D5-812F-6E001F6AC66C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429-F118-4020-A2DD-3BC780BE1E37}" type="datetime1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5929-6DF1-40D0-98F7-4A925CC5EDC4}" type="datetime1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1080-5631-4C41-97FA-2B29ED7DB398}" type="datetime1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E37C-AD71-4C21-80AB-7BB98F34BE7A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rgbClr val="535359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12-AA6B-4D5C-A2DB-373C62ACA32F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B1F2FB7-32C9-40DF-B6A2-F94AAC625BDA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63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accent2"/>
                </a:solidFill>
              </a:rPr>
              <a:t>Practicing and Teaching Reproducibility and Replicability in the Human-Environment and Geographical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Joseph Holler – Middlebury College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Peter Kedron – Arizona State University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Emily Zhou – Middlebury College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7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for Reproducibility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github.com/HEGSRR  doi.org/10.17605/OSF.IO/C5A2R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9888476" cy="43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, GitHub, Markdown &amp; Jekyll</a:t>
            </a:r>
          </a:p>
          <a:p>
            <a:pPr lvl="1"/>
            <a:r>
              <a:rPr lang="en-US" dirty="0" smtClean="0"/>
              <a:t>Template Repository</a:t>
            </a:r>
            <a:endParaRPr lang="en-US" dirty="0"/>
          </a:p>
          <a:p>
            <a:r>
              <a:rPr lang="en-US" dirty="0" smtClean="0"/>
              <a:t>OSF / </a:t>
            </a:r>
            <a:r>
              <a:rPr lang="en-US" dirty="0" err="1" smtClean="0"/>
              <a:t>Figshare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 smtClean="0"/>
              <a:t>Jupyter</a:t>
            </a:r>
            <a:r>
              <a:rPr lang="en-US" dirty="0" smtClean="0"/>
              <a:t> Notebooks / R Markdown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smtClean="0"/>
              <a:t>Cyberinfrastructure, e.g. </a:t>
            </a:r>
            <a:r>
              <a:rPr lang="en-US" dirty="0" err="1" smtClean="0"/>
              <a:t>CyberGISX</a:t>
            </a:r>
            <a:endParaRPr lang="en-US" dirty="0" smtClean="0"/>
          </a:p>
          <a:p>
            <a:r>
              <a:rPr lang="en-US" dirty="0" smtClean="0"/>
              <a:t>Data repository with access based on ethics review</a:t>
            </a:r>
          </a:p>
          <a:p>
            <a:r>
              <a:rPr lang="en-US" dirty="0" smtClean="0"/>
              <a:t>R&amp;R publishing guidelines / article types / exemplar studies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96" y="2594003"/>
            <a:ext cx="2242052" cy="698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95"/>
          <a:stretch/>
        </p:blipFill>
        <p:spPr>
          <a:xfrm>
            <a:off x="6639872" y="2594003"/>
            <a:ext cx="1950616" cy="698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71" y="1691322"/>
            <a:ext cx="1632081" cy="68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883" y="1691322"/>
            <a:ext cx="2612465" cy="68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901" y="4775364"/>
            <a:ext cx="2799447" cy="7125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85" y="3466443"/>
            <a:ext cx="966359" cy="1122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95" y="3607314"/>
            <a:ext cx="2261953" cy="794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9978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Science builds explanatory structures, tells stories which are scrupulously tested to see if they are stories about real life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br>
              <a:rPr lang="en-US" dirty="0" smtClean="0">
                <a:cs typeface="Arial" panose="020B0604020202020204" pitchFamily="34" charset="0"/>
              </a:rPr>
            </a:br>
            <a:r>
              <a:rPr lang="en-US" dirty="0" smtClean="0">
                <a:cs typeface="Arial" panose="020B0604020202020204" pitchFamily="34" charset="0"/>
              </a:rPr>
              <a:t>-Medawar 1967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Science is about finding the most reliable way of thinking at the present level of knowledge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br>
              <a:rPr lang="en-US" dirty="0" smtClean="0">
                <a:cs typeface="Arial" panose="020B0604020202020204" pitchFamily="34" charset="0"/>
              </a:rPr>
            </a:br>
            <a:r>
              <a:rPr lang="en-US" dirty="0" smtClean="0">
                <a:cs typeface="Arial" panose="020B0604020202020204" pitchFamily="34" charset="0"/>
              </a:rPr>
              <a:t>-</a:t>
            </a:r>
            <a:r>
              <a:rPr lang="en-US" dirty="0" err="1" smtClean="0">
                <a:cs typeface="Arial" panose="020B0604020202020204" pitchFamily="34" charset="0"/>
              </a:rPr>
              <a:t>Rovelli</a:t>
            </a:r>
            <a:r>
              <a:rPr lang="en-US" dirty="0" smtClean="0">
                <a:cs typeface="Arial" panose="020B0604020202020204" pitchFamily="34" charset="0"/>
              </a:rPr>
              <a:t> 2014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Features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1" y="1828800"/>
            <a:ext cx="9342793" cy="43513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Markdown pages, including readme</a:t>
            </a:r>
          </a:p>
          <a:p>
            <a:r>
              <a:rPr lang="en-US" dirty="0" smtClean="0"/>
              <a:t>LICENSE file</a:t>
            </a:r>
          </a:p>
          <a:p>
            <a:r>
              <a:rPr lang="en-US" dirty="0" smtClean="0"/>
              <a:t>.CFF citation file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/>
          </a:p>
          <a:p>
            <a:r>
              <a:rPr lang="en-US" dirty="0" smtClean="0"/>
              <a:t>Jekyll integration for rendering </a:t>
            </a:r>
            <a:r>
              <a:rPr lang="en-US" dirty="0" smtClean="0"/>
              <a:t>webpages</a:t>
            </a:r>
          </a:p>
          <a:p>
            <a:r>
              <a:rPr lang="en-US" dirty="0" smtClean="0"/>
              <a:t>Overleaf integration for authoring </a:t>
            </a:r>
            <a:r>
              <a:rPr lang="en-US" dirty="0" err="1" smtClean="0"/>
              <a:t>LaTeX</a:t>
            </a:r>
            <a:r>
              <a:rPr lang="en-US" dirty="0" smtClean="0"/>
              <a:t> papers</a:t>
            </a:r>
            <a:endParaRPr lang="en-US" dirty="0" smtClean="0"/>
          </a:p>
          <a:p>
            <a:r>
              <a:rPr lang="en-US" dirty="0" smtClean="0"/>
              <a:t>Issues, Discussions, and Wikis</a:t>
            </a:r>
          </a:p>
          <a:p>
            <a:r>
              <a:rPr lang="en-US" dirty="0" smtClean="0"/>
              <a:t>Release versions, e.g. pre-analysis, preprint, submission, peer review, publishing</a:t>
            </a:r>
          </a:p>
          <a:p>
            <a:r>
              <a:rPr lang="en-US" dirty="0" smtClean="0"/>
              <a:t>GitHub Educators /  Campus Advisors access free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RStudio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 interface for R language</a:t>
            </a:r>
          </a:p>
          <a:p>
            <a:r>
              <a:rPr lang="en-US" dirty="0" smtClean="0"/>
              <a:t>Panels: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Source (code)</a:t>
            </a:r>
          </a:p>
          <a:p>
            <a:pPr lvl="1"/>
            <a:r>
              <a:rPr lang="en-US" dirty="0" smtClean="0"/>
              <a:t>Environment (variables, data tables)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Plots</a:t>
            </a:r>
          </a:p>
          <a:p>
            <a:pPr lvl="1"/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Help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58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/ R Markdown Practices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9435720" cy="45098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open project in root directory </a:t>
            </a:r>
            <a:r>
              <a:rPr lang="en-US" dirty="0" smtClean="0"/>
              <a:t>of compendium to begin</a:t>
            </a:r>
            <a:endParaRPr lang="en-US" dirty="0"/>
          </a:p>
          <a:p>
            <a:r>
              <a:rPr lang="en-US" dirty="0" smtClean="0"/>
              <a:t>load and install packages automatically</a:t>
            </a:r>
          </a:p>
          <a:p>
            <a:r>
              <a:rPr lang="en-US" dirty="0" smtClean="0"/>
              <a:t>record the processing environment</a:t>
            </a:r>
          </a:p>
          <a:p>
            <a:r>
              <a:rPr lang="en-US" dirty="0"/>
              <a:t>u</a:t>
            </a:r>
            <a:r>
              <a:rPr lang="en-US" dirty="0" smtClean="0"/>
              <a:t>se the </a:t>
            </a:r>
            <a:r>
              <a:rPr lang="en-US" b="1" dirty="0" smtClean="0"/>
              <a:t>here</a:t>
            </a:r>
            <a:r>
              <a:rPr lang="en-US" dirty="0" smtClean="0"/>
              <a:t> package for relative path names</a:t>
            </a:r>
          </a:p>
          <a:p>
            <a:r>
              <a:rPr lang="en-US" dirty="0" smtClean="0"/>
              <a:t>write code in </a:t>
            </a:r>
            <a:r>
              <a:rPr lang="en-US" dirty="0" err="1" smtClean="0"/>
              <a:t>Rmarkdown</a:t>
            </a:r>
            <a:r>
              <a:rPr lang="en-US" dirty="0" smtClean="0"/>
              <a:t> or R scripts, not the console!</a:t>
            </a:r>
          </a:p>
          <a:p>
            <a:r>
              <a:rPr lang="en-US" dirty="0" smtClean="0"/>
              <a:t>save API keys, passwords in local environment or scratch directory that is not version-tracked</a:t>
            </a:r>
          </a:p>
          <a:p>
            <a:r>
              <a:rPr lang="en-US" dirty="0" smtClean="0"/>
              <a:t>discrete code chunks that view &amp; check results</a:t>
            </a:r>
          </a:p>
          <a:p>
            <a:r>
              <a:rPr lang="en-US" dirty="0"/>
              <a:t>save important inputs and results as individual objects in .</a:t>
            </a:r>
            <a:r>
              <a:rPr lang="en-US" dirty="0" err="1"/>
              <a:t>rds</a:t>
            </a:r>
            <a:r>
              <a:rPr lang="en-US" dirty="0"/>
              <a:t> </a:t>
            </a:r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Do not rely on the .</a:t>
            </a:r>
            <a:r>
              <a:rPr lang="en-US" dirty="0" err="1" smtClean="0"/>
              <a:t>RData</a:t>
            </a:r>
            <a:r>
              <a:rPr lang="en-US" dirty="0" smtClean="0"/>
              <a:t> file or objects stored in the environment</a:t>
            </a:r>
          </a:p>
          <a:p>
            <a:r>
              <a:rPr lang="en-US" dirty="0" smtClean="0"/>
              <a:t>save figures with code, not manually</a:t>
            </a:r>
          </a:p>
          <a:p>
            <a:r>
              <a:rPr lang="en-US" b="1" dirty="0" err="1"/>
              <a:t>tidyverse</a:t>
            </a:r>
            <a:r>
              <a:rPr lang="en-US" dirty="0"/>
              <a:t> style guide &amp; helper </a:t>
            </a:r>
            <a:r>
              <a:rPr lang="en-US" dirty="0" smtClean="0"/>
              <a:t>functions for legible code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Research Compendium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Nüst</a:t>
            </a:r>
            <a:r>
              <a:rPr lang="en-US" dirty="0"/>
              <a:t>, D., C. Boettiger, and B. Marwick. 2018. How to Read a Research Compendium. </a:t>
            </a:r>
            <a:r>
              <a:rPr lang="en-US" i="1" dirty="0" err="1"/>
              <a:t>arXiv</a:t>
            </a:r>
            <a:r>
              <a:rPr lang="en-US" dirty="0"/>
              <a:t>. http://arxiv.org/abs/1806.09525.</a:t>
            </a:r>
          </a:p>
        </p:txBody>
      </p:sp>
    </p:spTree>
    <p:extLst>
      <p:ext uri="{BB962C8B-B14F-4D97-AF65-F5344CB8AC3E}">
        <p14:creationId xmlns:p14="http://schemas.microsoft.com/office/powerpoint/2010/main" val="6370214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768</TotalTime>
  <Words>432</Words>
  <Application>Microsoft Office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Practicing and Teaching Reproducibility and Replicability in the Human-Environment and Geographical Sciences</vt:lpstr>
      <vt:lpstr>Infrastructure for Reproducibility</vt:lpstr>
      <vt:lpstr>Science</vt:lpstr>
      <vt:lpstr>GitHub Features</vt:lpstr>
      <vt:lpstr>RStudio</vt:lpstr>
      <vt:lpstr>R / R Markdown Practices</vt:lpstr>
      <vt:lpstr>Reading a Research Compendium</vt:lpstr>
    </vt:vector>
  </TitlesOfParts>
  <Company>Middlebury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and Teaching Reproducibility and Replicability in the Human-Environment and Geographical Sciences</dc:title>
  <dc:creator>Holler, Joseph R.</dc:creator>
  <cp:lastModifiedBy>Holler, Joseph R.</cp:lastModifiedBy>
  <cp:revision>29</cp:revision>
  <dcterms:created xsi:type="dcterms:W3CDTF">2022-06-01T01:48:39Z</dcterms:created>
  <dcterms:modified xsi:type="dcterms:W3CDTF">2022-06-02T02:44:45Z</dcterms:modified>
</cp:coreProperties>
</file>