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28" r:id="rId2"/>
    <p:sldId id="411" r:id="rId3"/>
    <p:sldId id="412" r:id="rId4"/>
    <p:sldId id="413" r:id="rId5"/>
    <p:sldId id="416" r:id="rId6"/>
    <p:sldId id="415" r:id="rId7"/>
    <p:sldId id="418" r:id="rId8"/>
    <p:sldId id="419" r:id="rId9"/>
    <p:sldId id="421" r:id="rId10"/>
    <p:sldId id="417" r:id="rId11"/>
    <p:sldId id="420" r:id="rId12"/>
    <p:sldId id="422" r:id="rId13"/>
    <p:sldId id="429" r:id="rId14"/>
    <p:sldId id="432" r:id="rId15"/>
    <p:sldId id="430" r:id="rId16"/>
    <p:sldId id="425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645"/>
    <a:srgbClr val="00306C"/>
    <a:srgbClr val="00A4E4"/>
    <a:srgbClr val="DEE7F6"/>
    <a:srgbClr val="B7CAEB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96" autoAdjust="0"/>
    <p:restoredTop sz="84490" autoAdjust="0"/>
  </p:normalViewPr>
  <p:slideViewPr>
    <p:cSldViewPr snapToGrid="0">
      <p:cViewPr varScale="1">
        <p:scale>
          <a:sx n="98" d="100"/>
          <a:sy n="98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A534-21FC-C942-8EF2-C32A9E95CBAA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48D67-A58E-BB45-917E-E57F8FAA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2B810D4-14BE-9754-249B-1C49C9A06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25DB31-4E73-B0C7-1C89-47D34DFA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16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9E5F7E-51D2-238A-7D5E-3957AA0D87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221" y="246333"/>
            <a:ext cx="10269864" cy="54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600" b="1" kern="1200" spc="30" baseline="0" dirty="0">
                <a:solidFill>
                  <a:srgbClr val="003660"/>
                </a:solidFill>
                <a:latin typeface="Avenir Next LT Pro Demi" panose="020B07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5882A75-8E6B-CD66-FB52-D43D0EFB8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221" y="790415"/>
            <a:ext cx="10269322" cy="351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Avenir Next LT Pro Light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(Subtitle or citations)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6DF7612-975E-C9E2-77A5-8066BE0A9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0268780" cy="4810125"/>
          </a:xfrm>
          <a:prstGeom prst="rect">
            <a:avLst/>
          </a:prstGeom>
        </p:spPr>
        <p:txBody>
          <a:bodyPr/>
          <a:lstStyle>
            <a:lvl1pPr marL="91440" indent="-91440">
              <a:lnSpc>
                <a:spcPct val="110000"/>
              </a:lnSpc>
              <a:spcBef>
                <a:spcPts val="1200"/>
              </a:spcBef>
              <a:buFont typeface="Avenir Next LT Pro Light" panose="020B0304020202020204" pitchFamily="34" charset="0"/>
              <a:buChar char=" "/>
              <a:defRPr sz="2400"/>
            </a:lvl1pPr>
            <a:lvl2pPr marL="365760"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8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99E-2104-99BD-7FB8-206BC531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7CD0-B5DC-DDC8-BC2B-4F76FF00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42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CB9E-B849-9748-0B73-098B669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E3EB-30F8-111E-890F-5C550E49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C551-AA5D-E6A2-6963-A6AB368B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4B17-E7CA-B21B-1998-A75D96A9D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F53F-B7E6-A8C1-BEB4-561175A1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5715D-16E1-2983-9236-43F6E2EF1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2993-5EB5-F0E5-5395-58FFC7DBE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63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04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4A86-6E31-B68E-A104-4C7EF337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B7C56-BC7D-B9A5-6722-9EB8E438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A594-0B75-C40A-79E6-62167405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47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6598-C6ED-D320-8EE9-30E458F3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9C5B6-8454-7AAB-B72B-640BA38D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4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7A46D-71DC-4388-D6A9-423B5B2AE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8CDFC-538E-6190-3BD0-A4F67232F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81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D6ACC9-E028-5829-5D84-A4E22499A448}"/>
              </a:ext>
            </a:extLst>
          </p:cNvPr>
          <p:cNvSpPr txBox="1"/>
          <p:nvPr userDrawn="1"/>
        </p:nvSpPr>
        <p:spPr>
          <a:xfrm>
            <a:off x="22222" y="6484546"/>
            <a:ext cx="18004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0" dirty="0">
                <a:solidFill>
                  <a:srgbClr val="00306C"/>
                </a:solidFill>
                <a:latin typeface="+mn-lt"/>
                <a:cs typeface="Arial" panose="020B0604020202020204" pitchFamily="34" charset="0"/>
              </a:rPr>
              <a:t>Holler, Kedron &amp; Bardin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DC4B7-EEEB-9E74-E5E8-7421470F3E3E}"/>
              </a:ext>
            </a:extLst>
          </p:cNvPr>
          <p:cNvSpPr txBox="1"/>
          <p:nvPr userDrawn="1"/>
        </p:nvSpPr>
        <p:spPr>
          <a:xfrm>
            <a:off x="1820248" y="6492240"/>
            <a:ext cx="41899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/>
              <a:t>Reproducing and Replicating Spatial Data Science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venirNextforSAS Light" panose="020B04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5B88FDC-3C7C-7B32-D3BE-F5C23798D564}"/>
              </a:ext>
            </a:extLst>
          </p:cNvPr>
          <p:cNvSpPr txBox="1">
            <a:spLocks/>
          </p:cNvSpPr>
          <p:nvPr userDrawn="1"/>
        </p:nvSpPr>
        <p:spPr>
          <a:xfrm>
            <a:off x="11666807" y="6492240"/>
            <a:ext cx="502971" cy="27700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27748E-CD35-4014-937D-97776722114C}" type="slidenum">
              <a:rPr lang="en-US" sz="1200" b="1" kern="1200" smtClean="0">
                <a:solidFill>
                  <a:srgbClr val="00306C"/>
                </a:solidFill>
                <a:latin typeface="+mn-lt"/>
                <a:ea typeface="+mn-ea"/>
                <a:cs typeface="Arial" panose="020B0604020202020204" pitchFamily="34" charset="0"/>
              </a:rPr>
              <a:pPr/>
              <a:t>‹#›</a:t>
            </a:fld>
            <a:endParaRPr lang="en-US" sz="1200" b="1" kern="1200" dirty="0">
              <a:solidFill>
                <a:srgbClr val="00306C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1B754-13B0-58EB-7675-979CD2B1FD6B}"/>
              </a:ext>
            </a:extLst>
          </p:cNvPr>
          <p:cNvCxnSpPr/>
          <p:nvPr userDrawn="1"/>
        </p:nvCxnSpPr>
        <p:spPr>
          <a:xfrm flipH="1">
            <a:off x="11666807" y="6492240"/>
            <a:ext cx="2381" cy="274320"/>
          </a:xfrm>
          <a:prstGeom prst="line">
            <a:avLst/>
          </a:prstGeom>
          <a:ln w="127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C65E77-8DB2-FBBE-3FDD-840EE2212C62}"/>
              </a:ext>
            </a:extLst>
          </p:cNvPr>
          <p:cNvSpPr txBox="1"/>
          <p:nvPr userDrawn="1"/>
        </p:nvSpPr>
        <p:spPr>
          <a:xfrm>
            <a:off x="10182692" y="6492240"/>
            <a:ext cx="14841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NextforSAS Light" panose="020B0403020202020204" pitchFamily="34" charset="0"/>
                <a:cs typeface="Arial" panose="020B0604020202020204" pitchFamily="34" charset="0"/>
              </a:rPr>
              <a:t>#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SDSS2023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F35A8E-A8EA-5DEA-2232-627D075CF8C5}"/>
              </a:ext>
            </a:extLst>
          </p:cNvPr>
          <p:cNvCxnSpPr>
            <a:cxnSpLocks/>
          </p:cNvCxnSpPr>
          <p:nvPr userDrawn="1"/>
        </p:nvCxnSpPr>
        <p:spPr>
          <a:xfrm>
            <a:off x="1822628" y="6492240"/>
            <a:ext cx="0" cy="274320"/>
          </a:xfrm>
          <a:prstGeom prst="line">
            <a:avLst/>
          </a:prstGeom>
          <a:ln w="127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8023B-1683-B4D7-4D68-F6D692445639}"/>
              </a:ext>
            </a:extLst>
          </p:cNvPr>
          <p:cNvCxnSpPr>
            <a:cxnSpLocks/>
          </p:cNvCxnSpPr>
          <p:nvPr userDrawn="1"/>
        </p:nvCxnSpPr>
        <p:spPr>
          <a:xfrm>
            <a:off x="274319" y="246269"/>
            <a:ext cx="0" cy="854111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3" r:id="rId5"/>
    <p:sldLayoutId id="2147483655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518549" y="3963454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Open and Reproducible Research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518549" y="4632647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 quick review of practices in light of the survey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399796" y="4047288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Reproducible Computational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Docker container, public cyberinfrastructure, environment metadata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provide access to your computational environment </a:t>
            </a:r>
            <a:br>
              <a:rPr lang="en-US" sz="3200" dirty="0"/>
            </a:br>
            <a:r>
              <a:rPr lang="en-US" sz="3200" dirty="0"/>
              <a:t>or sufficient information about your environment </a:t>
            </a:r>
            <a:br>
              <a:rPr lang="en-US" sz="3200" dirty="0"/>
            </a:br>
            <a:r>
              <a:rPr lang="en-US" sz="3200" dirty="0"/>
              <a:t>such that others can recreate it?</a:t>
            </a:r>
          </a:p>
        </p:txBody>
      </p:sp>
    </p:spTree>
    <p:extLst>
      <p:ext uri="{BB962C8B-B14F-4D97-AF65-F5344CB8AC3E}">
        <p14:creationId xmlns:p14="http://schemas.microsoft.com/office/powerpoint/2010/main" val="98743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Reproduction and Replication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attempt and share </a:t>
            </a:r>
          </a:p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reproduction or replication studies?</a:t>
            </a:r>
          </a:p>
        </p:txBody>
      </p:sp>
    </p:spTree>
    <p:extLst>
      <p:ext uri="{BB962C8B-B14F-4D97-AF65-F5344CB8AC3E}">
        <p14:creationId xmlns:p14="http://schemas.microsoft.com/office/powerpoint/2010/main" val="356709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OSF, </a:t>
            </a:r>
            <a:r>
              <a:rPr lang="en-US" dirty="0" err="1"/>
              <a:t>AsPredicted</a:t>
            </a:r>
            <a:r>
              <a:rPr lang="en-US" dirty="0"/>
              <a:t>, Registered Reports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72689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publicly register your hypotheses and research design before conducting your work?</a:t>
            </a:r>
          </a:p>
        </p:txBody>
      </p:sp>
    </p:spTree>
    <p:extLst>
      <p:ext uri="{BB962C8B-B14F-4D97-AF65-F5344CB8AC3E}">
        <p14:creationId xmlns:p14="http://schemas.microsoft.com/office/powerpoint/2010/main" val="378394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637308" y="3880326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HEGS-RR Infrastructure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637308" y="4549519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A project-based demonstration of our infrastructure for reproducibility and replicability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518555" y="3964160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637308" y="3880326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Questions about Infrastructure?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637308" y="4549519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We invite questions, feedback, and discussion about R&amp;R in spatial data science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518555" y="3964160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0EB35-C517-BF04-0A99-DAF9932647A3}"/>
              </a:ext>
            </a:extLst>
          </p:cNvPr>
          <p:cNvSpPr txBox="1"/>
          <p:nvPr/>
        </p:nvSpPr>
        <p:spPr>
          <a:xfrm>
            <a:off x="637308" y="3880326"/>
            <a:ext cx="1030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Open Discussion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911CC-0ABB-5FDC-5478-40F753B0BB2B}"/>
              </a:ext>
            </a:extLst>
          </p:cNvPr>
          <p:cNvSpPr txBox="1"/>
          <p:nvPr/>
        </p:nvSpPr>
        <p:spPr>
          <a:xfrm>
            <a:off x="637308" y="4549519"/>
            <a:ext cx="1018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We invite questions, feedback, and discussion about R&amp;R in spatial data science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5E451-1100-A1C7-9492-01286A8D690C}"/>
              </a:ext>
            </a:extLst>
          </p:cNvPr>
          <p:cNvCxnSpPr>
            <a:cxnSpLocks/>
          </p:cNvCxnSpPr>
          <p:nvPr/>
        </p:nvCxnSpPr>
        <p:spPr>
          <a:xfrm>
            <a:off x="518555" y="3964160"/>
            <a:ext cx="0" cy="961719"/>
          </a:xfrm>
          <a:prstGeom prst="line">
            <a:avLst/>
          </a:prstGeom>
          <a:ln w="76200">
            <a:solidFill>
              <a:srgbClr val="0030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0C4CF5-B6CF-3BB9-2723-C32B2900C3AE}"/>
              </a:ext>
            </a:extLst>
          </p:cNvPr>
          <p:cNvSpPr/>
          <p:nvPr/>
        </p:nvSpPr>
        <p:spPr>
          <a:xfrm>
            <a:off x="142504" y="165276"/>
            <a:ext cx="376045" cy="10460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89163-3D73-05B9-DF73-E30BA9494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Discussion 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C4A4-B8C2-AF95-C448-D530C37EB5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 invitation to collaborate…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588EC-023E-CC51-D5EA-1B14E37E7F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Can you share any </a:t>
            </a:r>
            <a:r>
              <a:rPr lang="en-US" b="1" i="1" dirty="0"/>
              <a:t>successes</a:t>
            </a:r>
            <a:r>
              <a:rPr lang="en-US" dirty="0"/>
              <a:t>, </a:t>
            </a:r>
            <a:r>
              <a:rPr lang="en-US" b="1" i="1" dirty="0"/>
              <a:t>advice</a:t>
            </a:r>
            <a:r>
              <a:rPr lang="en-US" dirty="0"/>
              <a:t>, or </a:t>
            </a:r>
            <a:r>
              <a:rPr lang="en-US" b="1" i="1" dirty="0"/>
              <a:t>best practices </a:t>
            </a:r>
            <a:r>
              <a:rPr lang="en-US" dirty="0"/>
              <a:t>introducing reproducibility and replicability in your spatial data science </a:t>
            </a:r>
            <a:r>
              <a:rPr lang="en-US" dirty="0" smtClean="0"/>
              <a:t>scholarship </a:t>
            </a:r>
            <a:r>
              <a:rPr lang="en-US" dirty="0"/>
              <a:t>(research </a:t>
            </a:r>
            <a:r>
              <a:rPr lang="en-US" dirty="0" smtClean="0"/>
              <a:t>or </a:t>
            </a:r>
            <a:r>
              <a:rPr lang="en-US" dirty="0"/>
              <a:t>teaching)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b="1" i="1" dirty="0"/>
              <a:t>barriers</a:t>
            </a:r>
            <a:r>
              <a:rPr lang="en-US" dirty="0"/>
              <a:t> do you perceive to adopting open and reproducible research practices in your own </a:t>
            </a:r>
            <a:r>
              <a:rPr lang="en-US" dirty="0" smtClean="0"/>
              <a:t>scholarship?</a:t>
            </a:r>
            <a:endParaRPr lang="en-US" dirty="0"/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dirty="0"/>
              <a:t>Could any </a:t>
            </a:r>
            <a:r>
              <a:rPr lang="en-US" b="1" i="1" dirty="0" smtClean="0"/>
              <a:t>resources,</a:t>
            </a:r>
            <a:r>
              <a:rPr lang="en-US" dirty="0" smtClean="0"/>
              <a:t> </a:t>
            </a:r>
            <a:r>
              <a:rPr lang="en-US" b="1" i="1" dirty="0" smtClean="0"/>
              <a:t>changes,</a:t>
            </a:r>
            <a:r>
              <a:rPr lang="en-US" dirty="0" smtClean="0"/>
              <a:t> or </a:t>
            </a:r>
            <a:r>
              <a:rPr lang="en-US" b="1" i="1" dirty="0" smtClean="0"/>
              <a:t>incentives</a:t>
            </a:r>
            <a:r>
              <a:rPr lang="en-US" dirty="0" smtClean="0"/>
              <a:t> help </a:t>
            </a:r>
            <a:r>
              <a:rPr lang="en-US" dirty="0"/>
              <a:t>overcome those barriers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AC8F5-E700-71AE-CD1E-AA4817995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45F2A-7E30-CB0A-6483-C915B4F31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0769" y="1721922"/>
            <a:ext cx="6626430" cy="4469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 Peer-reviewed Publications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 Reproduction and Replication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Surveys of Researcher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F56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Reproducible Project Repository Template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In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2 Course Syllabi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9 RAs Mentored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~50 Students Engaged in R&amp;R Studies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E76FE1-1875-30DC-6AB4-7DD382229299}"/>
              </a:ext>
            </a:extLst>
          </p:cNvPr>
          <p:cNvSpPr txBox="1">
            <a:spLocks/>
          </p:cNvSpPr>
          <p:nvPr/>
        </p:nvSpPr>
        <p:spPr>
          <a:xfrm>
            <a:off x="385762" y="1721922"/>
            <a:ext cx="4746677" cy="44693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Font typeface="Avenir Next LT Pro Light" panose="020B03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smtClean="0">
                <a:latin typeface="Arial Rounded MT Bold" panose="020F0704030504030204" pitchFamily="34" charset="0"/>
              </a:rPr>
              <a:t>hegsrr.github.io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50" y="2796663"/>
            <a:ext cx="2857500" cy="28575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Our R&amp;R Related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01437" cy="4810125"/>
          </a:xfrm>
        </p:spPr>
        <p:txBody>
          <a:bodyPr anchor="ctr"/>
          <a:lstStyle/>
          <a:p>
            <a:pPr algn="ctr"/>
            <a:r>
              <a:rPr lang="en-US" sz="3200" dirty="0"/>
              <a:t>Do you make the data for your study readily available </a:t>
            </a:r>
            <a:br>
              <a:rPr lang="en-US" sz="3200" dirty="0"/>
            </a:br>
            <a:r>
              <a:rPr lang="en-US" sz="3200" dirty="0"/>
              <a:t>in the most complete and unmodified form </a:t>
            </a:r>
            <a:br>
              <a:rPr lang="en-US" sz="3200" dirty="0"/>
            </a:br>
            <a:r>
              <a:rPr lang="en-US" sz="3200" dirty="0"/>
              <a:t>permissible by law and ethical protocols?</a:t>
            </a:r>
          </a:p>
        </p:txBody>
      </p:sp>
    </p:spTree>
    <p:extLst>
      <p:ext uri="{BB962C8B-B14F-4D97-AF65-F5344CB8AC3E}">
        <p14:creationId xmlns:p14="http://schemas.microsoft.com/office/powerpoint/2010/main" val="33806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Share Methods and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Notebook, Scripts, Models, Protocols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84564" cy="4810125"/>
          </a:xfrm>
        </p:spPr>
        <p:txBody>
          <a:bodyPr anchor="ctr"/>
          <a:lstStyle/>
          <a:p>
            <a:pPr algn="ctr"/>
            <a:r>
              <a:rPr lang="en-US" sz="3200" dirty="0"/>
              <a:t>Do you share a complete description of your methods?</a:t>
            </a:r>
          </a:p>
        </p:txBody>
      </p:sp>
    </p:spTree>
    <p:extLst>
      <p:ext uri="{BB962C8B-B14F-4D97-AF65-F5344CB8AC3E}">
        <p14:creationId xmlns:p14="http://schemas.microsoft.com/office/powerpoint/2010/main" val="242525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Dublin Core, ISO 191**, Federal Geographic Data Committee (FGDC)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provide information about your study and each of its components in a standardized format?</a:t>
            </a:r>
          </a:p>
        </p:txBody>
      </p:sp>
    </p:spTree>
    <p:extLst>
      <p:ext uri="{BB962C8B-B14F-4D97-AF65-F5344CB8AC3E}">
        <p14:creationId xmlns:p14="http://schemas.microsoft.com/office/powerpoint/2010/main" val="43883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GitLabs</a:t>
            </a:r>
            <a:r>
              <a:rPr lang="en-US" dirty="0"/>
              <a:t>, OSF projects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60814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manage and track changes </a:t>
            </a:r>
            <a:br>
              <a:rPr lang="en-US" sz="3200" dirty="0"/>
            </a:br>
            <a:r>
              <a:rPr lang="en-US" sz="3200" dirty="0"/>
              <a:t>to your study design, data, and code?</a:t>
            </a:r>
          </a:p>
        </p:txBody>
      </p:sp>
    </p:spTree>
    <p:extLst>
      <p:ext uri="{BB962C8B-B14F-4D97-AF65-F5344CB8AC3E}">
        <p14:creationId xmlns:p14="http://schemas.microsoft.com/office/powerpoint/2010/main" val="167669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6A51-31A8-1CF7-DE07-EA363295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Compendium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3C649-A8E2-42C8-DF96-3DA7FE4517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HEGSRR Template, TIER Protocol, WORCS, o2r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10957-0133-B432-0905-E9626F4CB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72689" cy="4810125"/>
          </a:xfrm>
        </p:spPr>
        <p:txBody>
          <a:bodyPr anchor="ctr"/>
          <a:lstStyle/>
          <a:p>
            <a:pPr marL="137160" lvl="1" indent="0" algn="ctr">
              <a:buNone/>
            </a:pPr>
            <a:r>
              <a:rPr lang="en-US" sz="3200" dirty="0"/>
              <a:t>Do you collect </a:t>
            </a:r>
            <a:r>
              <a:rPr lang="en-US" sz="3200" i="1" dirty="0"/>
              <a:t>all</a:t>
            </a:r>
            <a:r>
              <a:rPr lang="en-US" sz="3200" dirty="0"/>
              <a:t> components of your study together </a:t>
            </a:r>
            <a:br>
              <a:rPr lang="en-US" sz="3200" dirty="0"/>
            </a:br>
            <a:r>
              <a:rPr lang="en-US" sz="3200" dirty="0"/>
              <a:t>in a directory organized with consistent structure</a:t>
            </a:r>
            <a:br>
              <a:rPr lang="en-US" sz="3200" dirty="0"/>
            </a:br>
            <a:r>
              <a:rPr lang="en-US" sz="3200" dirty="0"/>
              <a:t>and relative links?</a:t>
            </a:r>
          </a:p>
        </p:txBody>
      </p:sp>
    </p:spTree>
    <p:extLst>
      <p:ext uri="{BB962C8B-B14F-4D97-AF65-F5344CB8AC3E}">
        <p14:creationId xmlns:p14="http://schemas.microsoft.com/office/powerpoint/2010/main" val="133730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922ADB-ECB8-FD98-4A4D-845FCB41A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Digital Archive with DOI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540E-FB63-2CC6-9168-555E1C124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DOI: Digital Object Identifier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159BB-3739-7F96-4DD5-D0A88E3D4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2" y="1381125"/>
            <a:ext cx="11537063" cy="4810125"/>
          </a:xfrm>
        </p:spPr>
        <p:txBody>
          <a:bodyPr anchor="ctr"/>
          <a:lstStyle/>
          <a:p>
            <a:pPr algn="ctr"/>
            <a:r>
              <a:rPr lang="en-US" sz="3200" dirty="0"/>
              <a:t>Are all the components of your study digitally archived </a:t>
            </a:r>
            <a:br>
              <a:rPr lang="en-US" sz="3200" dirty="0"/>
            </a:br>
            <a:r>
              <a:rPr lang="en-US" sz="3200" dirty="0"/>
              <a:t>for long-term preservation, and labelled and linked with a persistent digital object identifier?</a:t>
            </a:r>
          </a:p>
        </p:txBody>
      </p:sp>
    </p:spTree>
    <p:extLst>
      <p:ext uri="{BB962C8B-B14F-4D97-AF65-F5344CB8AC3E}">
        <p14:creationId xmlns:p14="http://schemas.microsoft.com/office/powerpoint/2010/main" val="178478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Creative commons, BSD-3, GPU, MIT…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5763" y="1381125"/>
            <a:ext cx="11513312" cy="4810125"/>
          </a:xfrm>
        </p:spPr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license your research products to allow others to use, modify, and redistribute them?</a:t>
            </a:r>
          </a:p>
        </p:txBody>
      </p:sp>
    </p:spTree>
    <p:extLst>
      <p:ext uri="{BB962C8B-B14F-4D97-AF65-F5344CB8AC3E}">
        <p14:creationId xmlns:p14="http://schemas.microsoft.com/office/powerpoint/2010/main" val="215861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079C41-1433-5295-529A-3957D343C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5EC7-35E6-5F3C-D13D-6E68A452C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Python, R, 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GeoDA</a:t>
            </a:r>
            <a:r>
              <a:rPr lang="en-US" dirty="0"/>
              <a:t>, QGIS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7BEE8-B8AB-A36D-2771-78462CA74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91440" marR="0" lvl="0" indent="-9144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venir Next LT Pro Light" panose="020B0304020202020204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Do you use and cite research software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</a:br>
            <a:r>
              <a:rPr lang="en-US" sz="3200" dirty="0">
                <a:solidFill>
                  <a:prstClr val="black"/>
                </a:solidFill>
                <a:latin typeface="Avenir Next LT Pro Light"/>
              </a:rPr>
              <a:t>with (re)distributable source code?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9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venir Next LT Pro Dem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474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Rounded MT Bold</vt:lpstr>
      <vt:lpstr>Avenir Next LT Pro Demi</vt:lpstr>
      <vt:lpstr>Avenir Next LT Pro Light</vt:lpstr>
      <vt:lpstr>AvenirNextforSAS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Kedron</dc:creator>
  <cp:lastModifiedBy>Holler, Joseph</cp:lastModifiedBy>
  <cp:revision>229</cp:revision>
  <dcterms:created xsi:type="dcterms:W3CDTF">2023-07-10T06:52:36Z</dcterms:created>
  <dcterms:modified xsi:type="dcterms:W3CDTF">2023-09-04T21:28:28Z</dcterms:modified>
</cp:coreProperties>
</file>