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2592411-0EB0-467C-99A0-30984A99259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877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983C3-1616-4519-BB70-A37DA39609A9}"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192141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2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579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385493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831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26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69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1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296870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83C3-1616-4519-BB70-A37DA39609A9}"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92411-0EB0-467C-99A0-30984A99259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06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983C3-1616-4519-BB70-A37DA39609A9}"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333707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983C3-1616-4519-BB70-A37DA39609A9}"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592411-0EB0-467C-99A0-30984A99259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065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983C3-1616-4519-BB70-A37DA39609A9}"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592411-0EB0-467C-99A0-30984A99259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859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983C3-1616-4519-BB70-A37DA39609A9}"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6302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983C3-1616-4519-BB70-A37DA39609A9}"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92411-0EB0-467C-99A0-30984A99259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63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983C3-1616-4519-BB70-A37DA39609A9}"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92411-0EB0-467C-99A0-30984A99259F}" type="slidenum">
              <a:rPr lang="en-IN" smtClean="0"/>
              <a:t>‹#›</a:t>
            </a:fld>
            <a:endParaRPr lang="en-IN"/>
          </a:p>
        </p:txBody>
      </p:sp>
    </p:spTree>
    <p:extLst>
      <p:ext uri="{BB962C8B-B14F-4D97-AF65-F5344CB8AC3E}">
        <p14:creationId xmlns:p14="http://schemas.microsoft.com/office/powerpoint/2010/main" val="48475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4983C3-1616-4519-BB70-A37DA39609A9}" type="datetimeFigureOut">
              <a:rPr lang="en-IN" smtClean="0"/>
              <a:t>29-09-2023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592411-0EB0-467C-99A0-30984A99259F}" type="slidenum">
              <a:rPr lang="en-IN" smtClean="0"/>
              <a:t>‹#›</a:t>
            </a:fld>
            <a:endParaRPr lang="en-IN"/>
          </a:p>
        </p:txBody>
      </p:sp>
    </p:spTree>
    <p:extLst>
      <p:ext uri="{BB962C8B-B14F-4D97-AF65-F5344CB8AC3E}">
        <p14:creationId xmlns:p14="http://schemas.microsoft.com/office/powerpoint/2010/main" val="3712467"/>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5CE03A-E942-75C2-DD1A-CF12700890A9}"/>
              </a:ext>
            </a:extLst>
          </p:cNvPr>
          <p:cNvSpPr txBox="1"/>
          <p:nvPr/>
        </p:nvSpPr>
        <p:spPr>
          <a:xfrm>
            <a:off x="3860800" y="3429000"/>
            <a:ext cx="5299075" cy="774507"/>
          </a:xfrm>
          <a:prstGeom prst="rect">
            <a:avLst/>
          </a:prstGeom>
          <a:noFill/>
        </p:spPr>
        <p:txBody>
          <a:bodyPr wrap="square">
            <a:spAutoFit/>
          </a:bodyPr>
          <a:lstStyle/>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B7C3B448-FB74-47A6-0015-39F312E2A4FF}"/>
              </a:ext>
            </a:extLst>
          </p:cNvPr>
          <p:cNvSpPr txBox="1">
            <a:spLocks/>
          </p:cNvSpPr>
          <p:nvPr/>
        </p:nvSpPr>
        <p:spPr>
          <a:xfrm>
            <a:off x="2753616" y="3118615"/>
            <a:ext cx="7032625" cy="186848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latin typeface="Arabic Typesetting" panose="02000000000000000000" pitchFamily="2" charset="0"/>
                <a:ea typeface="Arabic Typesetting" panose="02000000000000000000" pitchFamily="2" charset="0"/>
              </a:rPr>
              <a:t>Air</a:t>
            </a:r>
            <a:r>
              <a:rPr lang="en-IN" sz="7200" dirty="0">
                <a:latin typeface="Arabic Typesetting" panose="02000000000000000000" pitchFamily="2" charset="0"/>
                <a:ea typeface="Arabic Typesetting" panose="02000000000000000000" pitchFamily="2" charset="0"/>
              </a:rPr>
              <a:t> </a:t>
            </a:r>
            <a:r>
              <a:rPr lang="en-IN" sz="7200" b="1" dirty="0">
                <a:latin typeface="Arabic Typesetting" panose="02000000000000000000" pitchFamily="2" charset="0"/>
                <a:ea typeface="Arabic Typesetting" panose="02000000000000000000" pitchFamily="2" charset="0"/>
              </a:rPr>
              <a:t>Quality</a:t>
            </a:r>
            <a:r>
              <a:rPr lang="en-IN" sz="7200" dirty="0">
                <a:latin typeface="Arabic Typesetting" panose="02000000000000000000" pitchFamily="2" charset="0"/>
                <a:ea typeface="Arabic Typesetting" panose="02000000000000000000" pitchFamily="2" charset="0"/>
              </a:rPr>
              <a:t> </a:t>
            </a:r>
            <a:r>
              <a:rPr lang="en-IN" sz="7200" b="1" dirty="0">
                <a:solidFill>
                  <a:schemeClr val="tx2"/>
                </a:solidFill>
                <a:latin typeface="Arabic Typesetting" panose="02000000000000000000" pitchFamily="2" charset="0"/>
                <a:ea typeface="Arabic Typesetting" panose="02000000000000000000" pitchFamily="2" charset="0"/>
              </a:rPr>
              <a:t>Monitoring</a:t>
            </a:r>
            <a:r>
              <a:rPr lang="en-IN" sz="7200" dirty="0">
                <a:latin typeface="Arabic Typesetting" panose="02000000000000000000" pitchFamily="2" charset="0"/>
                <a:ea typeface="Arabic Typesetting" panose="02000000000000000000" pitchFamily="2" charset="0"/>
              </a:rPr>
              <a:t> </a:t>
            </a:r>
            <a:br>
              <a:rPr lang="en-IN" sz="7200" dirty="0">
                <a:latin typeface="Arabic Typesetting" panose="02000000000000000000" pitchFamily="2" charset="0"/>
                <a:ea typeface="Arabic Typesetting" panose="02000000000000000000" pitchFamily="2" charset="0"/>
              </a:rPr>
            </a:br>
            <a:endParaRPr lang="en-IN" sz="7200" dirty="0">
              <a:latin typeface="Arabic Typesetting" panose="02000000000000000000" pitchFamily="2" charset="0"/>
              <a:ea typeface="Arabic Typesetting" panose="02000000000000000000" pitchFamily="2" charset="0"/>
            </a:endParaRPr>
          </a:p>
        </p:txBody>
      </p:sp>
    </p:spTree>
    <p:extLst>
      <p:ext uri="{BB962C8B-B14F-4D97-AF65-F5344CB8AC3E}">
        <p14:creationId xmlns:p14="http://schemas.microsoft.com/office/powerpoint/2010/main" val="326224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10CF6-72A1-C2D8-3A3E-AE2988193375}"/>
              </a:ext>
            </a:extLst>
          </p:cNvPr>
          <p:cNvSpPr txBox="1"/>
          <p:nvPr/>
        </p:nvSpPr>
        <p:spPr>
          <a:xfrm>
            <a:off x="755650" y="440372"/>
            <a:ext cx="10680700" cy="5570756"/>
          </a:xfrm>
          <a:prstGeom prst="rect">
            <a:avLst/>
          </a:prstGeom>
          <a:noFill/>
        </p:spPr>
        <p:txBody>
          <a:bodyPr wrap="square" anchor="ctr">
            <a:spAutoFit/>
          </a:bodyPr>
          <a:lstStyle/>
          <a:p>
            <a:pPr algn="justLow"/>
            <a:r>
              <a:rPr lang="en-IN" sz="4400" b="1" dirty="0">
                <a:solidFill>
                  <a:schemeClr val="bg2">
                    <a:lumMod val="10000"/>
                  </a:schemeClr>
                </a:solidFill>
                <a:latin typeface="Arabic Typesetting" panose="03020402040406030203" pitchFamily="66" charset="-78"/>
                <a:cs typeface="Arabic Typesetting" panose="03020402040406030203" pitchFamily="66" charset="-78"/>
              </a:rPr>
              <a:t>Limitation</a:t>
            </a:r>
          </a:p>
          <a:p>
            <a:pPr algn="justLow"/>
            <a:endParaRPr lang="en-IN" sz="2400" b="1" dirty="0">
              <a:solidFill>
                <a:schemeClr val="tx1">
                  <a:lumMod val="90000"/>
                  <a:lumOff val="10000"/>
                </a:schemeClr>
              </a:solidFill>
              <a:effectLst/>
              <a:latin typeface="Times New Roman" panose="02020603050405020304" pitchFamily="18" charset="0"/>
              <a:cs typeface="Times New Roman" panose="02020603050405020304" pitchFamily="18" charset="0"/>
            </a:endParaRPr>
          </a:p>
          <a:p>
            <a:pPr algn="justLow"/>
            <a:r>
              <a:rPr lang="en-IN" sz="2400" b="1" dirty="0">
                <a:solidFill>
                  <a:srgbClr val="666666"/>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system relies on data transmission from sensors to a central server or cloud platform. Connectivity issues, network congestion, or technical glitches can lead to data loss or delays in data reporting.</a:t>
            </a:r>
            <a:endParaRPr lang="en-IN" sz="2400" b="0" i="0" dirty="0">
              <a:effectLst/>
              <a:latin typeface="Times New Roman" panose="02020603050405020304" pitchFamily="18" charset="0"/>
              <a:cs typeface="Times New Roman" panose="02020603050405020304" pitchFamily="18" charset="0"/>
            </a:endParaRPr>
          </a:p>
          <a:p>
            <a:pPr algn="justLow"/>
            <a:endParaRPr lang="en-US" sz="2400" b="0" i="0" dirty="0">
              <a:effectLst/>
              <a:latin typeface="Times New Roman" panose="02020603050405020304" pitchFamily="18" charset="0"/>
              <a:cs typeface="Times New Roman" panose="02020603050405020304" pitchFamily="18" charset="0"/>
            </a:endParaRPr>
          </a:p>
          <a:p>
            <a:pPr algn="justLow"/>
            <a:r>
              <a:rPr lang="en-US" sz="2400" dirty="0">
                <a:latin typeface="Times New Roman" panose="02020603050405020304" pitchFamily="18" charset="0"/>
                <a:cs typeface="Times New Roman" panose="02020603050405020304" pitchFamily="18" charset="0"/>
              </a:rPr>
              <a:t>            </a:t>
            </a:r>
            <a:r>
              <a:rPr lang="en-US" sz="2400" b="0" i="0" dirty="0">
                <a:effectLst/>
                <a:latin typeface="Söhne"/>
              </a:rPr>
              <a:t>The number of monitoring stations and sensors deployed will determine the coverage of the system. Limited coverage can result in gaps in data and may not accurately represent the overall air quality of a region, especially in rural or remote areas.</a:t>
            </a:r>
          </a:p>
          <a:p>
            <a:pPr algn="justLow"/>
            <a:r>
              <a:rPr lang="en-US" sz="2400" dirty="0">
                <a:latin typeface="Söhne"/>
                <a:cs typeface="Times New Roman" panose="02020603050405020304" pitchFamily="18" charset="0"/>
              </a:rPr>
              <a:t>              </a:t>
            </a:r>
            <a:r>
              <a:rPr lang="en-US" sz="2400" b="0" i="0" dirty="0">
                <a:effectLst/>
                <a:latin typeface="Söhne"/>
              </a:rPr>
              <a:t>The accuracy of the sensors used in the system can vary. Low-quality sensors may provide inaccurate data, leading to incorrect conclusions about air quality. High-quality sensors can be costly, and even they may require regular calibration and maintenance.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54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1F87C-6F06-D73A-FFDC-B73659E71F79}"/>
              </a:ext>
            </a:extLst>
          </p:cNvPr>
          <p:cNvSpPr txBox="1"/>
          <p:nvPr/>
        </p:nvSpPr>
        <p:spPr>
          <a:xfrm>
            <a:off x="723900" y="863600"/>
            <a:ext cx="10744200" cy="4832092"/>
          </a:xfrm>
          <a:prstGeom prst="rect">
            <a:avLst/>
          </a:prstGeom>
          <a:noFill/>
        </p:spPr>
        <p:txBody>
          <a:bodyPr wrap="square">
            <a:spAutoFit/>
          </a:bodyPr>
          <a:lstStyle/>
          <a:p>
            <a:r>
              <a:rPr lang="en-IN" sz="4400" b="1" dirty="0">
                <a:solidFill>
                  <a:schemeClr val="bg2">
                    <a:lumMod val="10000"/>
                  </a:schemeClr>
                </a:solidFill>
                <a:latin typeface="Arabic Typesetting" panose="03020402040406030203" pitchFamily="66" charset="-78"/>
                <a:cs typeface="Arabic Typesetting" panose="03020402040406030203" pitchFamily="66" charset="-78"/>
              </a:rPr>
              <a:t>Application</a:t>
            </a:r>
          </a:p>
          <a:p>
            <a:r>
              <a:rPr lang="en-US" sz="2400" dirty="0">
                <a:solidFill>
                  <a:srgbClr val="374151"/>
                </a:solidFill>
                <a:latin typeface="Söhne"/>
              </a:rPr>
              <a:t>            </a:t>
            </a:r>
            <a:r>
              <a:rPr lang="en-US" sz="2400" b="1" dirty="0">
                <a:latin typeface="Times New Roman" panose="02020603050405020304" pitchFamily="18" charset="0"/>
                <a:cs typeface="Times New Roman" panose="02020603050405020304" pitchFamily="18" charset="0"/>
              </a:rPr>
              <a:t>Data Visualization:</a:t>
            </a:r>
            <a:r>
              <a:rPr lang="en-US" sz="2400" b="1" dirty="0">
                <a:solidFill>
                  <a:srgbClr val="374151"/>
                </a:solidFill>
                <a:latin typeface="Times New Roman" panose="02020603050405020304" pitchFamily="18" charset="0"/>
                <a:cs typeface="Times New Roman" panose="02020603050405020304" pitchFamily="18" charset="0"/>
              </a:rPr>
              <a:t> Display real-time air quality data using graphs, charts, and e </a:t>
            </a:r>
            <a:r>
              <a:rPr lang="en-US" sz="2400" b="1" i="0" dirty="0">
                <a:solidFill>
                  <a:srgbClr val="374151"/>
                </a:solidFill>
                <a:effectLst/>
                <a:latin typeface="Times New Roman" panose="02020603050405020304" pitchFamily="18" charset="0"/>
                <a:cs typeface="Times New Roman" panose="02020603050405020304" pitchFamily="18" charset="0"/>
              </a:rPr>
              <a:t>historical data and trends.</a:t>
            </a:r>
          </a:p>
          <a:p>
            <a:r>
              <a:rPr lang="en-US" sz="2400" b="1" dirty="0">
                <a:solidFill>
                  <a:srgbClr val="374151"/>
                </a:solidFill>
                <a:latin typeface="Times New Roman" panose="02020603050405020304" pitchFamily="18" charset="0"/>
                <a:cs typeface="Times New Roman" panose="02020603050405020304" pitchFamily="18" charset="0"/>
              </a:rPr>
              <a:t>             </a:t>
            </a:r>
            <a:r>
              <a:rPr lang="en-US" sz="2400" b="1" i="0" dirty="0">
                <a:effectLst/>
                <a:latin typeface="Söhne"/>
              </a:rPr>
              <a:t>Alerts and Notifications:</a:t>
            </a:r>
            <a:r>
              <a:rPr lang="en-US" sz="2400" b="1" i="0" dirty="0">
                <a:solidFill>
                  <a:srgbClr val="374151"/>
                </a:solidFill>
                <a:effectLst/>
                <a:latin typeface="Söhne"/>
              </a:rPr>
              <a:t> Implement an alert system to notify users when air quality levels exceed predefined thresholds. Notifications can be sent via email, SMS, or push notifications in the mobile app.</a:t>
            </a:r>
          </a:p>
          <a:p>
            <a:r>
              <a:rPr lang="en-US" sz="2400" b="1" dirty="0">
                <a:solidFill>
                  <a:srgbClr val="374151"/>
                </a:solidFill>
                <a:latin typeface="Söhne"/>
                <a:cs typeface="Times New Roman" panose="02020603050405020304" pitchFamily="18" charset="0"/>
              </a:rPr>
              <a:t>              </a:t>
            </a:r>
            <a:r>
              <a:rPr lang="en-US" sz="2400" b="1" i="0" dirty="0">
                <a:effectLst/>
                <a:latin typeface="Söhne"/>
              </a:rPr>
              <a:t>User Registration and Authentication:</a:t>
            </a:r>
            <a:r>
              <a:rPr lang="en-US" sz="2400" b="1" i="0" dirty="0">
                <a:solidFill>
                  <a:srgbClr val="374151"/>
                </a:solidFill>
                <a:effectLst/>
                <a:latin typeface="Söhne"/>
              </a:rPr>
              <a:t> Allow users to create accounts and log in to access personalized data and settings.</a:t>
            </a:r>
          </a:p>
          <a:p>
            <a:r>
              <a:rPr lang="en-US" sz="2400" b="1" dirty="0">
                <a:solidFill>
                  <a:srgbClr val="374151"/>
                </a:solidFill>
                <a:latin typeface="Söhne"/>
                <a:cs typeface="Times New Roman" panose="02020603050405020304" pitchFamily="18" charset="0"/>
              </a:rPr>
              <a:t>              </a:t>
            </a:r>
            <a:r>
              <a:rPr lang="en-US" sz="2400" b="1" i="0" dirty="0">
                <a:effectLst/>
                <a:latin typeface="Söhne"/>
              </a:rPr>
              <a:t>Geolocation:</a:t>
            </a:r>
            <a:r>
              <a:rPr lang="en-US" sz="2400" b="1" i="0" dirty="0">
                <a:solidFill>
                  <a:srgbClr val="374151"/>
                </a:solidFill>
                <a:effectLst/>
                <a:latin typeface="Söhne"/>
              </a:rPr>
              <a:t> Use geolocation services to determine the user's location automatically and provide air quality data specific to that location.</a:t>
            </a:r>
          </a:p>
          <a:p>
            <a:r>
              <a:rPr lang="en-US" sz="2400" b="1" dirty="0">
                <a:solidFill>
                  <a:srgbClr val="374151"/>
                </a:solidFill>
                <a:latin typeface="Söhne"/>
                <a:cs typeface="Times New Roman" panose="02020603050405020304" pitchFamily="18" charset="0"/>
              </a:rPr>
              <a:t>              </a:t>
            </a:r>
            <a:r>
              <a:rPr lang="en-US" sz="2400" b="1" i="0" dirty="0">
                <a:effectLst/>
                <a:latin typeface="Söhne"/>
              </a:rPr>
              <a:t>User-Friendly Interface:</a:t>
            </a:r>
            <a:r>
              <a:rPr lang="en-US" sz="2400" b="1" i="0" dirty="0">
                <a:solidFill>
                  <a:srgbClr val="374151"/>
                </a:solidFill>
                <a:effectLst/>
                <a:latin typeface="Söhne"/>
              </a:rPr>
              <a:t> Design a user-friendly and intuitive interface for the web and mobile applications.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76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84CA-2A28-EB3C-BBF8-CDC7A0DFC765}"/>
              </a:ext>
            </a:extLst>
          </p:cNvPr>
          <p:cNvSpPr txBox="1"/>
          <p:nvPr/>
        </p:nvSpPr>
        <p:spPr>
          <a:xfrm>
            <a:off x="761665" y="726957"/>
            <a:ext cx="10240879" cy="6986528"/>
          </a:xfrm>
          <a:prstGeom prst="rect">
            <a:avLst/>
          </a:prstGeom>
          <a:noFill/>
        </p:spPr>
        <p:txBody>
          <a:bodyPr wrap="square" anchor="ctr">
            <a:spAutoFit/>
          </a:bodyPr>
          <a:lstStyle/>
          <a:p>
            <a:r>
              <a:rPr lang="en-IN" sz="4400" b="1" dirty="0">
                <a:solidFill>
                  <a:schemeClr val="bg2">
                    <a:lumMod val="10000"/>
                  </a:schemeClr>
                </a:solidFill>
                <a:latin typeface="Arabic Typesetting" panose="03020402040406030203" pitchFamily="66" charset="-78"/>
                <a:cs typeface="Arabic Typesetting" panose="03020402040406030203" pitchFamily="66" charset="-78"/>
              </a:rPr>
              <a:t>Future</a:t>
            </a:r>
            <a:r>
              <a:rPr lang="en-IN" sz="4400" b="1" i="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4400" b="1" dirty="0">
                <a:solidFill>
                  <a:schemeClr val="bg2">
                    <a:lumMod val="10000"/>
                  </a:schemeClr>
                </a:solidFill>
                <a:latin typeface="Arabic Typesetting" panose="03020402040406030203" pitchFamily="66" charset="-78"/>
                <a:cs typeface="Arabic Typesetting" panose="03020402040406030203" pitchFamily="66" charset="-78"/>
              </a:rPr>
              <a:t>scope</a:t>
            </a:r>
          </a:p>
          <a:p>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Improved Sensor Technology:</a:t>
            </a:r>
          </a:p>
          <a:p>
            <a:pPr lvl="1"/>
            <a:r>
              <a:rPr lang="en-US" sz="2000" b="1" i="0" dirty="0">
                <a:solidFill>
                  <a:srgbClr val="374151"/>
                </a:solidFill>
                <a:effectLst/>
                <a:latin typeface="Times New Roman" panose="02020603050405020304" pitchFamily="18" charset="0"/>
                <a:cs typeface="Times New Roman" panose="02020603050405020304" pitchFamily="18" charset="0"/>
              </a:rPr>
              <a:t>          </a:t>
            </a:r>
            <a:r>
              <a:rPr lang="en-IN" sz="2000" b="1" i="0" dirty="0">
                <a:solidFill>
                  <a:srgbClr val="374151"/>
                </a:solidFill>
                <a:effectLst/>
                <a:latin typeface="Times New Roman" panose="02020603050405020304" pitchFamily="18" charset="0"/>
                <a:cs typeface="Times New Roman" panose="02020603050405020304" pitchFamily="18" charset="0"/>
              </a:rPr>
              <a:t>  </a:t>
            </a:r>
            <a:r>
              <a:rPr lang="en-US" sz="2000" b="1" i="0" dirty="0">
                <a:solidFill>
                  <a:srgbClr val="374151"/>
                </a:solidFill>
                <a:effectLst/>
                <a:latin typeface="Times New Roman" panose="02020603050405020304" pitchFamily="18" charset="0"/>
                <a:cs typeface="Times New Roman" panose="02020603050405020304" pitchFamily="18" charset="0"/>
              </a:rPr>
              <a:t>Invest in the development of more accurate and cost-effective sensors.</a:t>
            </a:r>
          </a:p>
          <a:p>
            <a:pPr lvl="1"/>
            <a:r>
              <a:rPr lang="en-US" sz="2000" b="1" i="0" dirty="0">
                <a:solidFill>
                  <a:srgbClr val="374151"/>
                </a:solidFill>
                <a:effectLst/>
                <a:latin typeface="Times New Roman" panose="02020603050405020304" pitchFamily="18" charset="0"/>
                <a:cs typeface="Times New Roman" panose="02020603050405020304" pitchFamily="18" charset="0"/>
              </a:rPr>
              <a:t>         </a:t>
            </a:r>
            <a:r>
              <a:rPr lang="en-IN" sz="2000" b="1" i="0" dirty="0">
                <a:solidFill>
                  <a:srgbClr val="374151"/>
                </a:solidFill>
                <a:effectLst/>
                <a:latin typeface="Times New Roman" panose="02020603050405020304" pitchFamily="18" charset="0"/>
                <a:cs typeface="Times New Roman" panose="02020603050405020304" pitchFamily="18" charset="0"/>
              </a:rPr>
              <a:t>  </a:t>
            </a:r>
            <a:r>
              <a:rPr lang="en-US" sz="2000" b="1" i="0" dirty="0">
                <a:solidFill>
                  <a:srgbClr val="374151"/>
                </a:solidFill>
                <a:effectLst/>
                <a:latin typeface="Times New Roman" panose="02020603050405020304" pitchFamily="18" charset="0"/>
                <a:cs typeface="Times New Roman" panose="02020603050405020304" pitchFamily="18" charset="0"/>
              </a:rPr>
              <a:t> Explore new sensor technologies like hyperspectral imaging for advanced pollutant detection.</a:t>
            </a:r>
          </a:p>
          <a:p>
            <a:pPr lvl="1"/>
            <a:r>
              <a:rPr lang="en-US" sz="2000" b="1" dirty="0">
                <a:solidFill>
                  <a:srgbClr val="374151"/>
                </a:solidFill>
                <a:latin typeface="Söhne"/>
              </a:rPr>
              <a:t> </a:t>
            </a:r>
            <a:r>
              <a:rPr lang="en-US" sz="2400" b="1" dirty="0">
                <a:latin typeface="Times New Roman" panose="02020603050405020304" pitchFamily="18" charset="0"/>
                <a:cs typeface="Times New Roman" panose="02020603050405020304" pitchFamily="18" charset="0"/>
              </a:rPr>
              <a:t>Data Fusion and AI:</a:t>
            </a:r>
          </a:p>
          <a:p>
            <a:pPr lvl="1"/>
            <a:r>
              <a:rPr lang="en-US" sz="2000" b="1" i="0" dirty="0">
                <a:solidFill>
                  <a:srgbClr val="374151"/>
                </a:solidFill>
                <a:effectLst/>
                <a:latin typeface="Times New Roman" panose="02020603050405020304" pitchFamily="18" charset="0"/>
                <a:cs typeface="Times New Roman" panose="02020603050405020304" pitchFamily="18" charset="0"/>
              </a:rPr>
              <a:t>          Implement machine learning algorithms to predict pollution trends.</a:t>
            </a:r>
          </a:p>
          <a:p>
            <a:pPr lvl="1"/>
            <a:r>
              <a:rPr lang="en-US" sz="2000" b="1" i="0" dirty="0">
                <a:solidFill>
                  <a:srgbClr val="374151"/>
                </a:solidFill>
                <a:effectLst/>
                <a:latin typeface="Times New Roman" panose="02020603050405020304" pitchFamily="18" charset="0"/>
                <a:cs typeface="Times New Roman" panose="02020603050405020304" pitchFamily="18" charset="0"/>
              </a:rPr>
              <a:t>          Combine air quality data with meteorological data for more accurate forecasts.</a:t>
            </a:r>
          </a:p>
          <a:p>
            <a:pPr lvl="1"/>
            <a:r>
              <a:rPr lang="en-US" sz="2000" b="1" dirty="0">
                <a:solidFill>
                  <a:srgbClr val="37415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Mobile Apps and Citizen Engagement:</a:t>
            </a:r>
          </a:p>
          <a:p>
            <a:pPr lvl="1"/>
            <a:r>
              <a:rPr lang="en-US" sz="2000" b="1" i="0" dirty="0">
                <a:solidFill>
                  <a:srgbClr val="374151"/>
                </a:solidFill>
                <a:effectLst/>
                <a:latin typeface="Söhne"/>
              </a:rPr>
              <a:t>           Develop mobile apps that provide real-time air quality information to individuals.</a:t>
            </a:r>
          </a:p>
          <a:p>
            <a:pPr lvl="1"/>
            <a:r>
              <a:rPr lang="en-US" sz="2000" b="1" i="0" dirty="0">
                <a:solidFill>
                  <a:srgbClr val="374151"/>
                </a:solidFill>
                <a:effectLst/>
                <a:latin typeface="Söhne"/>
              </a:rPr>
              <a:t>           Encourage citizen involvement through data reporting and crowdsourced information.</a:t>
            </a:r>
          </a:p>
          <a:p>
            <a:pPr lvl="1"/>
            <a:r>
              <a:rPr lang="en-US" sz="2400" b="1" dirty="0">
                <a:latin typeface="Times New Roman" panose="02020603050405020304" pitchFamily="18" charset="0"/>
                <a:cs typeface="Times New Roman" panose="02020603050405020304" pitchFamily="18" charset="0"/>
              </a:rPr>
              <a:t>Integration with Smart Cities:</a:t>
            </a:r>
          </a:p>
          <a:p>
            <a:pPr lvl="1"/>
            <a:r>
              <a:rPr lang="en-US" sz="2000" b="1" i="0" dirty="0">
                <a:solidFill>
                  <a:srgbClr val="374151"/>
                </a:solidFill>
                <a:effectLst/>
                <a:latin typeface="Söhne"/>
              </a:rPr>
              <a:t>           Integrate air pollution data with other smart city systems (traffic management, energy management) for holistic urban planning.</a:t>
            </a:r>
          </a:p>
          <a:p>
            <a:pPr lvl="1"/>
            <a:r>
              <a:rPr lang="en-US" sz="2000" b="1" i="0" dirty="0">
                <a:solidFill>
                  <a:srgbClr val="374151"/>
                </a:solidFill>
                <a:effectLst/>
                <a:latin typeface="Söhne"/>
              </a:rPr>
              <a:t>   </a:t>
            </a:r>
          </a:p>
          <a:p>
            <a:pPr lvl="1"/>
            <a:endParaRPr lang="en-US" sz="2000" b="1" i="0" dirty="0">
              <a:solidFill>
                <a:srgbClr val="374151"/>
              </a:solidFill>
              <a:effectLst/>
              <a:latin typeface="Söhne"/>
            </a:endParaRP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2400" b="0" i="0" dirty="0">
              <a:solidFill>
                <a:srgbClr val="374151"/>
              </a:solidFill>
              <a:effectLst/>
              <a:latin typeface="Söhne"/>
            </a:endParaRPr>
          </a:p>
          <a:p>
            <a:r>
              <a:rPr lang="en-I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254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B7DFB-3A59-CC9D-3854-F84C48885724}"/>
              </a:ext>
            </a:extLst>
          </p:cNvPr>
          <p:cNvSpPr txBox="1"/>
          <p:nvPr/>
        </p:nvSpPr>
        <p:spPr>
          <a:xfrm>
            <a:off x="781050" y="847597"/>
            <a:ext cx="10629900" cy="4031873"/>
          </a:xfrm>
          <a:prstGeom prst="rect">
            <a:avLst/>
          </a:prstGeom>
          <a:noFill/>
        </p:spPr>
        <p:txBody>
          <a:bodyPr wrap="square">
            <a:spAutoFit/>
          </a:bodyPr>
          <a:lstStyle/>
          <a:p>
            <a:pPr algn="l"/>
            <a:r>
              <a:rPr lang="en-US" sz="4400" b="1" i="0" dirty="0">
                <a:solidFill>
                  <a:schemeClr val="bg2">
                    <a:lumMod val="10000"/>
                  </a:schemeClr>
                </a:solidFill>
                <a:effectLst/>
                <a:latin typeface="Times New Roman" panose="02020603050405020304" pitchFamily="18" charset="0"/>
                <a:cs typeface="Times New Roman" panose="02020603050405020304" pitchFamily="18" charset="0"/>
              </a:rPr>
              <a:t>Conclusion</a:t>
            </a:r>
            <a:endParaRPr lang="en-IN" sz="4400" b="1" i="0" dirty="0">
              <a:solidFill>
                <a:schemeClr val="bg2">
                  <a:lumMod val="10000"/>
                </a:schemeClr>
              </a:solidFill>
              <a:effectLst/>
              <a:latin typeface="Times New Roman" panose="02020603050405020304" pitchFamily="18" charset="0"/>
              <a:cs typeface="Times New Roman" panose="02020603050405020304" pitchFamily="18" charset="0"/>
            </a:endParaRPr>
          </a:p>
          <a:p>
            <a:pPr algn="l"/>
            <a:endParaRPr lang="en-US" sz="4400" b="1" i="0" dirty="0">
              <a:solidFill>
                <a:schemeClr val="bg2">
                  <a:lumMod val="10000"/>
                </a:schemeClr>
              </a:solidFill>
              <a:effectLst/>
              <a:latin typeface="Times New Roman" panose="02020603050405020304" pitchFamily="18" charset="0"/>
              <a:cs typeface="Times New Roman" panose="02020603050405020304" pitchFamily="18" charset="0"/>
            </a:endParaRPr>
          </a:p>
          <a:p>
            <a:pPr algn="l"/>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rPr>
              <a:t> Recap of key findings and insights</a:t>
            </a:r>
            <a:r>
              <a:rPr lang="en-IN" sz="2800" dirty="0">
                <a:latin typeface="Times New Roman" panose="02020603050405020304" pitchFamily="18" charset="0"/>
              </a:rPr>
              <a:t>.</a:t>
            </a:r>
            <a:endParaRPr lang="en-US" sz="2800" dirty="0">
              <a:latin typeface="Times New Roman" panose="02020603050405020304" pitchFamily="18" charset="0"/>
            </a:endParaRPr>
          </a:p>
          <a:p>
            <a:pPr algn="l"/>
            <a:r>
              <a:rPr lang="en-US" sz="2800" dirty="0">
                <a:latin typeface="Times New Roman" panose="02020603050405020304" pitchFamily="18" charset="0"/>
              </a:rPr>
              <a:t>             </a:t>
            </a:r>
            <a:endParaRPr lang="en-IN" sz="2800" dirty="0">
              <a:latin typeface="Times New Roman" panose="02020603050405020304" pitchFamily="18" charset="0"/>
            </a:endParaRPr>
          </a:p>
          <a:p>
            <a:pPr algn="l"/>
            <a:r>
              <a:rPr lang="en-IN" sz="2800" dirty="0">
                <a:latin typeface="Times New Roman" panose="02020603050405020304" pitchFamily="18" charset="0"/>
              </a:rPr>
              <a:t>           </a:t>
            </a:r>
            <a:r>
              <a:rPr lang="en-US" sz="2800" dirty="0">
                <a:latin typeface="Times New Roman" panose="02020603050405020304" pitchFamily="18" charset="0"/>
              </a:rPr>
              <a:t>The significance of IoT-based air pollution monitoring systems</a:t>
            </a:r>
            <a:r>
              <a:rPr lang="en-IN" sz="2800" dirty="0">
                <a:latin typeface="Times New Roman" panose="02020603050405020304" pitchFamily="18" charset="0"/>
              </a:rPr>
              <a:t>.</a:t>
            </a:r>
            <a:endParaRPr lang="en-US" sz="2800" dirty="0">
              <a:latin typeface="Times New Roman" panose="02020603050405020304" pitchFamily="18" charset="0"/>
            </a:endParaRPr>
          </a:p>
          <a:p>
            <a:pPr algn="l"/>
            <a:r>
              <a:rPr lang="en-US" sz="2800" dirty="0">
                <a:latin typeface="Times New Roman" panose="02020603050405020304" pitchFamily="18" charset="0"/>
              </a:rPr>
              <a:t>             </a:t>
            </a:r>
            <a:endParaRPr lang="en-IN" sz="2800" dirty="0">
              <a:latin typeface="Times New Roman" panose="02020603050405020304" pitchFamily="18" charset="0"/>
            </a:endParaRPr>
          </a:p>
          <a:p>
            <a:pPr algn="l"/>
            <a:r>
              <a:rPr lang="en-IN" sz="2800" dirty="0">
                <a:latin typeface="Times New Roman" panose="02020603050405020304" pitchFamily="18" charset="0"/>
              </a:rPr>
              <a:t>           </a:t>
            </a:r>
            <a:r>
              <a:rPr lang="en-US" sz="2800" dirty="0">
                <a:latin typeface="Times New Roman" panose="02020603050405020304" pitchFamily="18" charset="0"/>
              </a:rPr>
              <a:t>The importance of continued research and development in this field</a:t>
            </a:r>
            <a:r>
              <a:rPr lang="en-IN" sz="2800" dirty="0">
                <a:latin typeface="Times New Roman" panose="02020603050405020304" pitchFamily="18" charset="0"/>
              </a:rPr>
              <a:t>.</a:t>
            </a:r>
            <a:endParaRPr lang="en-US" sz="2800" dirty="0">
              <a:latin typeface="Times New Roman" panose="02020603050405020304" pitchFamily="18" charset="0"/>
            </a:endParaRPr>
          </a:p>
        </p:txBody>
      </p:sp>
    </p:spTree>
    <p:extLst>
      <p:ext uri="{BB962C8B-B14F-4D97-AF65-F5344CB8AC3E}">
        <p14:creationId xmlns:p14="http://schemas.microsoft.com/office/powerpoint/2010/main" val="279762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82005-1344-9C73-8EC3-22CB3E4A6143}"/>
              </a:ext>
            </a:extLst>
          </p:cNvPr>
          <p:cNvSpPr txBox="1"/>
          <p:nvPr/>
        </p:nvSpPr>
        <p:spPr>
          <a:xfrm>
            <a:off x="2768600" y="2006600"/>
            <a:ext cx="6391275" cy="1566454"/>
          </a:xfrm>
          <a:prstGeom prst="rect">
            <a:avLst/>
          </a:prstGeom>
          <a:noFill/>
        </p:spPr>
        <p:txBody>
          <a:bodyPr wrap="square">
            <a:spAutoFit/>
          </a:bodyPr>
          <a:lstStyle/>
          <a:p>
            <a:pPr>
              <a:lnSpc>
                <a:spcPct val="107000"/>
              </a:lnSpc>
              <a:spcAft>
                <a:spcPts val="800"/>
              </a:spcAft>
            </a:pP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272261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808D24-3BCB-6962-F4D1-EB3ACB7B85D5}"/>
              </a:ext>
            </a:extLst>
          </p:cNvPr>
          <p:cNvSpPr txBox="1"/>
          <p:nvPr/>
        </p:nvSpPr>
        <p:spPr>
          <a:xfrm>
            <a:off x="1085880" y="1481710"/>
            <a:ext cx="10875817" cy="2781274"/>
          </a:xfrm>
          <a:prstGeom prst="rect">
            <a:avLst/>
          </a:prstGeom>
          <a:noFill/>
        </p:spPr>
        <p:txBody>
          <a:bodyPr wrap="square">
            <a:spAutoFit/>
          </a:bodyPr>
          <a:lstStyle/>
          <a:p>
            <a:pPr>
              <a:lnSpc>
                <a:spcPct val="107000"/>
              </a:lnSpc>
              <a:spcAft>
                <a:spcPts val="800"/>
              </a:spcAft>
            </a:pPr>
            <a:r>
              <a:rPr lang="en-IN" sz="4000" b="1" kern="100" dirty="0">
                <a:effectLst/>
                <a:latin typeface="Arabic Typesetting" panose="03020402040406030203" pitchFamily="66" charset="-78"/>
                <a:ea typeface="Calibri" panose="020F0502020204030204" pitchFamily="34" charset="0"/>
                <a:cs typeface="Arabic Typesetting" panose="03020402040406030203" pitchFamily="66" charset="-78"/>
              </a:rPr>
              <a:t>Aim and Objectives</a:t>
            </a:r>
          </a:p>
          <a:p>
            <a:pPr>
              <a:lnSpc>
                <a:spcPct val="107000"/>
              </a:lnSpc>
              <a:spcAft>
                <a:spcPts val="800"/>
              </a:spcAf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create a tool which will monitor the quality of air of our environment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Content of different gases present in air or area around us .</a:t>
            </a:r>
          </a:p>
          <a:p>
            <a:pPr marL="342900" indent="-342900">
              <a:lnSpc>
                <a:spcPct val="107000"/>
              </a:lnSpc>
              <a:spcAft>
                <a:spcPts val="800"/>
              </a:spcAft>
              <a:buFont typeface="Wingdings" panose="05000000000000000000" pitchFamily="2" charset="2"/>
              <a:buChar char="v"/>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Display the data on LCD.</a:t>
            </a:r>
          </a:p>
        </p:txBody>
      </p:sp>
    </p:spTree>
    <p:extLst>
      <p:ext uri="{BB962C8B-B14F-4D97-AF65-F5344CB8AC3E}">
        <p14:creationId xmlns:p14="http://schemas.microsoft.com/office/powerpoint/2010/main" val="182584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A23F-8D01-FFA2-72BA-3C040135E869}"/>
              </a:ext>
            </a:extLst>
          </p:cNvPr>
          <p:cNvSpPr>
            <a:spLocks noGrp="1"/>
          </p:cNvSpPr>
          <p:nvPr>
            <p:ph type="title" idx="4294967295"/>
          </p:nvPr>
        </p:nvSpPr>
        <p:spPr>
          <a:xfrm>
            <a:off x="0" y="982663"/>
            <a:ext cx="9601200" cy="1303337"/>
          </a:xfrm>
        </p:spPr>
        <p:txBody>
          <a:bodyPr>
            <a:normAutofit fontScale="90000"/>
          </a:bodyPr>
          <a:lstStyle/>
          <a:p>
            <a:pPr algn="l"/>
            <a:r>
              <a:rPr lang="en-US" sz="2400" b="1" spc="0" dirty="0">
                <a:effectLst/>
                <a:latin typeface="Times New Roman" panose="02020603050405020304" pitchFamily="18" charset="0"/>
                <a:ea typeface="Times New Roman" panose="02020603050405020304" pitchFamily="18" charset="0"/>
              </a:rPr>
              <a:t>       </a:t>
            </a:r>
            <a:r>
              <a:rPr lang="en-IN" sz="2400" b="1" spc="0" dirty="0">
                <a:effectLst/>
                <a:latin typeface="Times New Roman" panose="02020603050405020304" pitchFamily="18" charset="0"/>
                <a:ea typeface="Times New Roman" panose="02020603050405020304" pitchFamily="18" charset="0"/>
              </a:rPr>
              <a:t>       </a:t>
            </a:r>
            <a:r>
              <a:rPr lang="en-IN" sz="4900" b="1" spc="0" dirty="0">
                <a:effectLst/>
                <a:latin typeface="Arabic Typesetting" panose="03020402040406030203" pitchFamily="66" charset="-78"/>
                <a:ea typeface="Times New Roman" panose="02020603050405020304" pitchFamily="18" charset="0"/>
                <a:cs typeface="Arabic Typesetting" panose="03020402040406030203" pitchFamily="66" charset="-78"/>
              </a:rPr>
              <a:t>Introduction</a:t>
            </a:r>
            <a:r>
              <a:rPr lang="en-IN" b="1" spc="0" dirty="0">
                <a:effectLst/>
                <a:latin typeface="Arabic Typesetting" panose="03020402040406030203" pitchFamily="66" charset="-78"/>
                <a:ea typeface="Times New Roman" panose="02020603050405020304" pitchFamily="18" charset="0"/>
                <a:cs typeface="Arabic Typesetting" panose="03020402040406030203" pitchFamily="66" charset="-78"/>
              </a:rPr>
              <a:t> </a:t>
            </a:r>
            <a:br>
              <a:rPr lang="en-IN" sz="1800" spc="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B7FC112-6C79-BDE9-B05A-5A4190332FD5}"/>
              </a:ext>
            </a:extLst>
          </p:cNvPr>
          <p:cNvSpPr>
            <a:spLocks noGrp="1"/>
          </p:cNvSpPr>
          <p:nvPr>
            <p:ph idx="4294967295"/>
          </p:nvPr>
        </p:nvSpPr>
        <p:spPr>
          <a:xfrm>
            <a:off x="905263" y="1802425"/>
            <a:ext cx="10680700" cy="4572000"/>
          </a:xfrm>
        </p:spPr>
        <p:txBody>
          <a:bodyPr>
            <a:normAutofit/>
          </a:bodyPr>
          <a:lstStyle/>
          <a:p>
            <a:pPr>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Air pollution is the biggest problem of every nation,whether it</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 developed or developing.</a:t>
            </a:r>
          </a:p>
          <a:p>
            <a:pPr>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Health problems are growing 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faster rate especially in urban areas of </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developing countries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where industrialization and growing number of vehicles </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release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gaseous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pollutants.Harmful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effects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pollution include mild allergic reactions such as irritation 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throat,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eyes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nose as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well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some</a:t>
            </a:r>
            <a:r>
              <a:rPr lang="en-US" spc="2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serious problems</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like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bronchitis,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heart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pneumonia,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lung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aggravated asthma.According to a</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survey, Due to air pollution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50,000 to 100,000 premature deaths per year occur in the U.S.</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alone whereas in EU number reaches to 300,000 and over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3,000,000</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worldwide. </a:t>
            </a:r>
          </a:p>
          <a:p>
            <a:pPr marL="0" indent="0">
              <a:buNone/>
            </a:pPr>
            <a:endParaRPr lang="en-US"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341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CCBCD-2BBF-9018-DA0F-3C5A336ADCD5}"/>
              </a:ext>
            </a:extLst>
          </p:cNvPr>
          <p:cNvSpPr txBox="1"/>
          <p:nvPr/>
        </p:nvSpPr>
        <p:spPr>
          <a:xfrm>
            <a:off x="845128" y="1524000"/>
            <a:ext cx="10695709" cy="3662541"/>
          </a:xfrm>
          <a:prstGeom prst="rect">
            <a:avLst/>
          </a:prstGeom>
          <a:noFill/>
        </p:spPr>
        <p:txBody>
          <a:bodyPr wrap="square">
            <a:spAutoFit/>
          </a:bodyPr>
          <a:lstStyle/>
          <a:p>
            <a:pPr marL="285750" indent="-285750">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contrast</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this, indoor air quality degraded during this same period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because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factors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reduced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ventilation,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energy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conservation</a:t>
            </a:r>
            <a:r>
              <a:rPr lang="en-US" sz="2400" spc="2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introduction</a:t>
            </a:r>
            <a:r>
              <a:rPr lang="en-US" sz="2400" spc="2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new</a:t>
            </a:r>
            <a:r>
              <a:rPr lang="en-US" sz="2400" spc="2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sources</a:t>
            </a:r>
            <a:r>
              <a:rPr lang="en-US" sz="2400" spc="2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new</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materials that cause indoor pollution</a:t>
            </a:r>
            <a:r>
              <a:rPr lang="en-IN" sz="2400" dirty="0">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v"/>
            </a:pPr>
            <a:endParaRPr lang="en-IN"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design of buildings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lower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power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consumption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resulted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decrease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ventilation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further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decreases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quality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inside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building. This increases the need for indoor air quality (IAQ)</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 Due to this fact and use of new building materials,</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IAQ</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often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reaches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unacceptable levels.</a:t>
            </a:r>
            <a:endParaRPr lang="en-IN" sz="2400" dirty="0">
              <a:effectLst/>
              <a:latin typeface="Times New Roman" panose="02020603050405020304" pitchFamily="18" charset="0"/>
              <a:ea typeface="Times New Roman" panose="02020603050405020304" pitchFamily="18" charset="0"/>
            </a:endParaRPr>
          </a:p>
          <a:p>
            <a:br>
              <a:rPr lang="en-US" sz="2000" dirty="0">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136677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DCC28E-8BAC-1764-4766-D7DD68C30A54}"/>
              </a:ext>
            </a:extLst>
          </p:cNvPr>
          <p:cNvSpPr txBox="1"/>
          <p:nvPr/>
        </p:nvSpPr>
        <p:spPr>
          <a:xfrm>
            <a:off x="595745" y="365464"/>
            <a:ext cx="11000509" cy="6832640"/>
          </a:xfrm>
          <a:prstGeom prst="rect">
            <a:avLst/>
          </a:prstGeom>
          <a:noFill/>
        </p:spPr>
        <p:txBody>
          <a:bodyPr wrap="square">
            <a:spAutoFit/>
          </a:bodyPr>
          <a:lstStyle/>
          <a:p>
            <a:r>
              <a:rPr lang="en-IN" sz="4400" b="1" i="0" dirty="0">
                <a:effectLst/>
                <a:latin typeface="Arabic Typesetting" panose="03020402040406030203" pitchFamily="66" charset="-78"/>
                <a:cs typeface="Arabic Typesetting" panose="03020402040406030203" pitchFamily="66" charset="-78"/>
              </a:rPr>
              <a:t>    </a:t>
            </a:r>
          </a:p>
          <a:p>
            <a:r>
              <a:rPr lang="en-IN" sz="4400" b="1" dirty="0">
                <a:latin typeface="Arabic Typesetting" panose="03020402040406030203" pitchFamily="66" charset="-78"/>
                <a:cs typeface="Arabic Typesetting" panose="03020402040406030203" pitchFamily="66" charset="-78"/>
              </a:rPr>
              <a:t>    </a:t>
            </a:r>
            <a:r>
              <a:rPr lang="en-IN" sz="4400" b="1" i="0" dirty="0">
                <a:effectLst/>
                <a:latin typeface="Arabic Typesetting" panose="03020402040406030203" pitchFamily="66" charset="-78"/>
                <a:cs typeface="Arabic Typesetting" panose="03020402040406030203" pitchFamily="66" charset="-78"/>
              </a:rPr>
              <a:t>Problem Statement</a:t>
            </a:r>
          </a:p>
          <a:p>
            <a:r>
              <a:rPr lang="en-IN" b="1" dirty="0">
                <a:solidFill>
                  <a:srgbClr val="374151"/>
                </a:solidFill>
                <a:latin typeface="Söhne"/>
              </a:rPr>
              <a:t>          </a:t>
            </a:r>
            <a:endParaRPr lang="en-IN" sz="2000" b="1" dirty="0">
              <a:solidFill>
                <a:srgbClr val="37415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IN" sz="2400" b="0" i="0" dirty="0">
                <a:solidFill>
                  <a:srgbClr val="37415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rPr>
              <a:t>Air pollution is a growing concern in urban and industrialized areas, leading to adverse health effects and environmental degradation</a:t>
            </a:r>
            <a:r>
              <a:rPr lang="en-IN" sz="2400" dirty="0">
                <a:latin typeface="Times New Roman" panose="02020603050405020304" pitchFamily="18" charset="0"/>
              </a:rPr>
              <a:t>.</a:t>
            </a:r>
          </a:p>
          <a:p>
            <a:pPr lvl="1"/>
            <a:endParaRPr lang="en-IN" sz="2400" dirty="0">
              <a:latin typeface="Times New Roman" panose="02020603050405020304" pitchFamily="18" charset="0"/>
            </a:endParaRPr>
          </a:p>
          <a:p>
            <a:pPr marL="800100" lvl="1" indent="-342900">
              <a:buFont typeface="Wingdings" panose="05000000000000000000" pitchFamily="2" charset="2"/>
              <a:buChar char="v"/>
            </a:pPr>
            <a:r>
              <a:rPr lang="en-IN" sz="2400" dirty="0">
                <a:latin typeface="Times New Roman" panose="02020603050405020304" pitchFamily="18" charset="0"/>
              </a:rPr>
              <a:t>          </a:t>
            </a:r>
            <a:r>
              <a:rPr lang="en-US" sz="2400" dirty="0">
                <a:latin typeface="Times New Roman" panose="02020603050405020304" pitchFamily="18" charset="0"/>
              </a:rPr>
              <a:t>Monitoring air quality in real-time is essential for mitigating these issues, but traditional monitoring methods often lack precision and timeliness.</a:t>
            </a:r>
            <a:endParaRPr lang="en-IN" sz="2400" dirty="0">
              <a:latin typeface="Times New Roman" panose="02020603050405020304" pitchFamily="18" charset="0"/>
            </a:endParaRPr>
          </a:p>
          <a:p>
            <a:pPr lvl="1"/>
            <a:endParaRPr lang="en-IN" sz="2400" dirty="0">
              <a:latin typeface="Times New Roman" panose="02020603050405020304" pitchFamily="18" charset="0"/>
            </a:endParaRPr>
          </a:p>
          <a:p>
            <a:pPr marL="800100" lvl="1" indent="-342900">
              <a:buFont typeface="Wingdings" panose="05000000000000000000" pitchFamily="2" charset="2"/>
              <a:buChar char="v"/>
            </a:pPr>
            <a:r>
              <a:rPr lang="en-IN" sz="2400" dirty="0">
                <a:latin typeface="Times New Roman" panose="02020603050405020304" pitchFamily="18" charset="0"/>
              </a:rPr>
              <a:t>           </a:t>
            </a:r>
            <a:r>
              <a:rPr lang="en-US" sz="2400" dirty="0">
                <a:latin typeface="Times New Roman" panose="02020603050405020304" pitchFamily="18" charset="0"/>
              </a:rPr>
              <a:t>The objective of this project is to design and implement an IoT-based Air Pollution Monitoring System</a:t>
            </a:r>
            <a:r>
              <a:rPr lang="en-IN" sz="2400" dirty="0">
                <a:latin typeface="Times New Roman" panose="02020603050405020304" pitchFamily="18" charset="0"/>
              </a:rPr>
              <a:t>.</a:t>
            </a:r>
          </a:p>
          <a:p>
            <a:pPr lvl="1"/>
            <a:endParaRPr lang="en-IN" sz="2400" dirty="0">
              <a:latin typeface="Times New Roman" panose="02020603050405020304" pitchFamily="18" charset="0"/>
            </a:endParaRPr>
          </a:p>
          <a:p>
            <a:pPr lvl="1"/>
            <a:r>
              <a:rPr lang="en-IN" sz="2400" dirty="0">
                <a:latin typeface="Times New Roman" panose="02020603050405020304" pitchFamily="18" charset="0"/>
              </a:rPr>
              <a:t>     1 . Measure Multiple Air Pollution.                 2. Real-Time Data Collection</a:t>
            </a:r>
          </a:p>
          <a:p>
            <a:pPr lvl="3"/>
            <a:r>
              <a:rPr lang="en-IN" sz="2400" dirty="0">
                <a:latin typeface="Times New Roman" panose="02020603050405020304" pitchFamily="18" charset="0"/>
              </a:rPr>
              <a:t>                        </a:t>
            </a:r>
          </a:p>
          <a:p>
            <a:pPr lvl="3"/>
            <a:r>
              <a:rPr lang="en-IN" sz="2400" dirty="0">
                <a:solidFill>
                  <a:srgbClr val="374151"/>
                </a:solidFill>
                <a:latin typeface="Söhne"/>
              </a:rPr>
              <a:t>                    </a:t>
            </a:r>
          </a:p>
          <a:p>
            <a:pPr lvl="3"/>
            <a:r>
              <a:rPr lang="en-IN" sz="2400" dirty="0">
                <a:solidFill>
                  <a:srgbClr val="374151"/>
                </a:solidFill>
                <a:latin typeface="Söhne"/>
              </a:rPr>
              <a:t>                  </a:t>
            </a:r>
          </a:p>
          <a:p>
            <a:pPr lvl="3"/>
            <a:r>
              <a:rPr lang="en-IN" sz="2000" b="1" dirty="0">
                <a:latin typeface="Times New Roman" panose="02020603050405020304" pitchFamily="18" charset="0"/>
                <a:cs typeface="Times New Roman" panose="02020603050405020304" pitchFamily="18" charset="0"/>
              </a:rPr>
              <a:t>         </a:t>
            </a:r>
            <a:endParaRPr lang="en-IN"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47D64-A8EC-5EB4-20A1-586B4157D576}"/>
              </a:ext>
            </a:extLst>
          </p:cNvPr>
          <p:cNvSpPr txBox="1"/>
          <p:nvPr/>
        </p:nvSpPr>
        <p:spPr>
          <a:xfrm>
            <a:off x="786939" y="804282"/>
            <a:ext cx="8413173" cy="769441"/>
          </a:xfrm>
          <a:prstGeom prst="rect">
            <a:avLst/>
          </a:prstGeom>
          <a:noFill/>
        </p:spPr>
        <p:txBody>
          <a:bodyPr wrap="square">
            <a:spAutoFit/>
          </a:bodyPr>
          <a:lstStyle/>
          <a:p>
            <a:r>
              <a:rPr lang="en-IN" sz="4400" b="1" dirty="0">
                <a:latin typeface="Arabic Typesetting" panose="03020402040406030203" pitchFamily="66" charset="-78"/>
                <a:cs typeface="Arabic Typesetting" panose="03020402040406030203" pitchFamily="66" charset="-78"/>
              </a:rPr>
              <a:t>P</a:t>
            </a:r>
            <a:r>
              <a:rPr lang="en-IN" sz="4400" b="1" i="0" dirty="0">
                <a:effectLst/>
                <a:latin typeface="Arabic Typesetting" panose="03020402040406030203" pitchFamily="66" charset="-78"/>
                <a:cs typeface="Arabic Typesetting" panose="03020402040406030203" pitchFamily="66" charset="-78"/>
              </a:rPr>
              <a:t>roposed</a:t>
            </a:r>
            <a:r>
              <a:rPr lang="en-IN" sz="2400" b="1" i="0" dirty="0">
                <a:solidFill>
                  <a:srgbClr val="666666"/>
                </a:solidFill>
                <a:effectLst/>
                <a:latin typeface="Times New Roman" panose="02020603050405020304" pitchFamily="18" charset="0"/>
                <a:cs typeface="Times New Roman" panose="02020603050405020304" pitchFamily="18" charset="0"/>
              </a:rPr>
              <a:t>  </a:t>
            </a:r>
            <a:r>
              <a:rPr lang="en-IN" sz="4400" b="1" i="0" dirty="0">
                <a:effectLst/>
                <a:latin typeface="Arabic Typesetting" panose="03020402040406030203" pitchFamily="66" charset="-78"/>
                <a:cs typeface="Arabic Typesetting" panose="03020402040406030203" pitchFamily="66" charset="-78"/>
              </a:rPr>
              <a:t>Block </a:t>
            </a:r>
            <a:r>
              <a:rPr lang="en-IN" sz="4400" b="1" dirty="0">
                <a:latin typeface="Arabic Typesetting" panose="03020402040406030203" pitchFamily="66" charset="-78"/>
                <a:cs typeface="Arabic Typesetting" panose="03020402040406030203" pitchFamily="66" charset="-78"/>
              </a:rPr>
              <a:t>D</a:t>
            </a:r>
            <a:r>
              <a:rPr lang="en-IN" sz="4400" b="1" i="0" dirty="0">
                <a:effectLst/>
                <a:latin typeface="Arabic Typesetting" panose="03020402040406030203" pitchFamily="66" charset="-78"/>
                <a:cs typeface="Arabic Typesetting" panose="03020402040406030203" pitchFamily="66" charset="-78"/>
              </a:rPr>
              <a:t>iagram</a:t>
            </a:r>
            <a:endParaRPr lang="en-IN" sz="4400" b="1" dirty="0">
              <a:latin typeface="Arabic Typesetting" panose="03020402040406030203" pitchFamily="66" charset="-78"/>
              <a:cs typeface="Arabic Typesetting" panose="03020402040406030203" pitchFamily="66" charset="-78"/>
            </a:endParaRPr>
          </a:p>
        </p:txBody>
      </p:sp>
      <p:sp>
        <p:nvSpPr>
          <p:cNvPr id="6" name="Rectangle 5">
            <a:extLst>
              <a:ext uri="{FF2B5EF4-FFF2-40B4-BE49-F238E27FC236}">
                <a16:creationId xmlns:a16="http://schemas.microsoft.com/office/drawing/2014/main" id="{D739146D-0666-5CEF-3D2A-6B8DDF66CA49}"/>
              </a:ext>
            </a:extLst>
          </p:cNvPr>
          <p:cNvSpPr/>
          <p:nvPr/>
        </p:nvSpPr>
        <p:spPr>
          <a:xfrm>
            <a:off x="755072" y="1676400"/>
            <a:ext cx="3061855" cy="1094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Air Pollution </a:t>
            </a:r>
          </a:p>
          <a:p>
            <a:r>
              <a:rPr lang="en-IN" dirty="0"/>
              <a:t>  Monitoring System</a:t>
            </a:r>
          </a:p>
        </p:txBody>
      </p:sp>
      <p:sp>
        <p:nvSpPr>
          <p:cNvPr id="7" name="Arrow: Right 6">
            <a:extLst>
              <a:ext uri="{FF2B5EF4-FFF2-40B4-BE49-F238E27FC236}">
                <a16:creationId xmlns:a16="http://schemas.microsoft.com/office/drawing/2014/main" id="{E9C60E10-D332-F19E-036F-45FB2FA5D64B}"/>
              </a:ext>
            </a:extLst>
          </p:cNvPr>
          <p:cNvSpPr/>
          <p:nvPr/>
        </p:nvSpPr>
        <p:spPr>
          <a:xfrm flipV="1">
            <a:off x="3699163" y="2029692"/>
            <a:ext cx="512618" cy="1939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0407629-D73D-8B97-DA18-4EA15F9CF12B}"/>
              </a:ext>
            </a:extLst>
          </p:cNvPr>
          <p:cNvSpPr/>
          <p:nvPr/>
        </p:nvSpPr>
        <p:spPr>
          <a:xfrm>
            <a:off x="4211781" y="1767686"/>
            <a:ext cx="1884219" cy="911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Air Quality </a:t>
            </a:r>
          </a:p>
          <a:p>
            <a:pPr algn="ctr"/>
            <a:r>
              <a:rPr lang="en-IN" dirty="0"/>
              <a:t>Sensors</a:t>
            </a:r>
          </a:p>
        </p:txBody>
      </p:sp>
      <p:sp>
        <p:nvSpPr>
          <p:cNvPr id="11" name="Arrow: Right 10">
            <a:extLst>
              <a:ext uri="{FF2B5EF4-FFF2-40B4-BE49-F238E27FC236}">
                <a16:creationId xmlns:a16="http://schemas.microsoft.com/office/drawing/2014/main" id="{CE85244B-F708-337A-8966-EB5CA6DC8F97}"/>
              </a:ext>
            </a:extLst>
          </p:cNvPr>
          <p:cNvSpPr/>
          <p:nvPr/>
        </p:nvSpPr>
        <p:spPr>
          <a:xfrm flipV="1">
            <a:off x="6096000" y="2029693"/>
            <a:ext cx="264624" cy="1939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212B50D-F601-B995-D6E2-169CD1BC7731}"/>
              </a:ext>
            </a:extLst>
          </p:cNvPr>
          <p:cNvSpPr/>
          <p:nvPr/>
        </p:nvSpPr>
        <p:spPr>
          <a:xfrm>
            <a:off x="6360623" y="1767686"/>
            <a:ext cx="1439485" cy="911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Processing</a:t>
            </a:r>
          </a:p>
          <a:p>
            <a:pPr algn="ctr"/>
            <a:r>
              <a:rPr lang="en-IN" dirty="0"/>
              <a:t>unit</a:t>
            </a:r>
          </a:p>
        </p:txBody>
      </p:sp>
      <p:sp>
        <p:nvSpPr>
          <p:cNvPr id="15" name="Arrow: Right 14">
            <a:extLst>
              <a:ext uri="{FF2B5EF4-FFF2-40B4-BE49-F238E27FC236}">
                <a16:creationId xmlns:a16="http://schemas.microsoft.com/office/drawing/2014/main" id="{DBE34546-2D9D-4ECD-1FE9-74C9037B2ACB}"/>
              </a:ext>
            </a:extLst>
          </p:cNvPr>
          <p:cNvSpPr/>
          <p:nvPr/>
        </p:nvSpPr>
        <p:spPr>
          <a:xfrm>
            <a:off x="7800108" y="2029692"/>
            <a:ext cx="444735" cy="1939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EFDDC63-D6AD-5CFD-19B6-1F9F5C7349A1}"/>
              </a:ext>
            </a:extLst>
          </p:cNvPr>
          <p:cNvSpPr/>
          <p:nvPr/>
        </p:nvSpPr>
        <p:spPr>
          <a:xfrm>
            <a:off x="8244842" y="1767687"/>
            <a:ext cx="1910540" cy="911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Microcontroller(</a:t>
            </a:r>
            <a:r>
              <a:rPr lang="en-IN" dirty="0" err="1"/>
              <a:t>e.g</a:t>
            </a:r>
            <a:r>
              <a:rPr lang="en-IN" dirty="0"/>
              <a:t> Arduino,Raspberry Pi)</a:t>
            </a:r>
          </a:p>
        </p:txBody>
      </p:sp>
      <p:sp>
        <p:nvSpPr>
          <p:cNvPr id="19" name="Arrow: Left-Up 18">
            <a:extLst>
              <a:ext uri="{FF2B5EF4-FFF2-40B4-BE49-F238E27FC236}">
                <a16:creationId xmlns:a16="http://schemas.microsoft.com/office/drawing/2014/main" id="{CFD28E4E-FF34-3F4D-A950-E6F48B2D2AB5}"/>
              </a:ext>
            </a:extLst>
          </p:cNvPr>
          <p:cNvSpPr/>
          <p:nvPr/>
        </p:nvSpPr>
        <p:spPr>
          <a:xfrm>
            <a:off x="9947564" y="2679623"/>
            <a:ext cx="207818" cy="911936"/>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EB65D7CF-E1EB-D3C2-F6C0-AB47DAC887A1}"/>
              </a:ext>
            </a:extLst>
          </p:cNvPr>
          <p:cNvSpPr/>
          <p:nvPr/>
        </p:nvSpPr>
        <p:spPr>
          <a:xfrm>
            <a:off x="8244843" y="3034144"/>
            <a:ext cx="1702722" cy="1144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IoT  Module</a:t>
            </a:r>
          </a:p>
          <a:p>
            <a:pPr algn="ctr"/>
            <a:r>
              <a:rPr lang="en-IN" dirty="0"/>
              <a:t>(e.g ESP8266,4G/5G Module</a:t>
            </a:r>
          </a:p>
        </p:txBody>
      </p:sp>
      <p:sp>
        <p:nvSpPr>
          <p:cNvPr id="21" name="Arrow: Left 20">
            <a:extLst>
              <a:ext uri="{FF2B5EF4-FFF2-40B4-BE49-F238E27FC236}">
                <a16:creationId xmlns:a16="http://schemas.microsoft.com/office/drawing/2014/main" id="{51CAC6F6-209A-CB5B-44D3-1B7B07FBE61F}"/>
              </a:ext>
            </a:extLst>
          </p:cNvPr>
          <p:cNvSpPr/>
          <p:nvPr/>
        </p:nvSpPr>
        <p:spPr>
          <a:xfrm>
            <a:off x="7938655" y="3429000"/>
            <a:ext cx="306186" cy="16255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4CE5CFB-44CB-8F6A-E652-F7154CA017BE}"/>
              </a:ext>
            </a:extLst>
          </p:cNvPr>
          <p:cNvSpPr/>
          <p:nvPr/>
        </p:nvSpPr>
        <p:spPr>
          <a:xfrm flipH="1">
            <a:off x="6499166" y="3034144"/>
            <a:ext cx="1439486" cy="1207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Wireless Communication(e.g WiFi,Cellular)</a:t>
            </a:r>
          </a:p>
        </p:txBody>
      </p:sp>
      <p:sp>
        <p:nvSpPr>
          <p:cNvPr id="24" name="Arrow: Left 23">
            <a:extLst>
              <a:ext uri="{FF2B5EF4-FFF2-40B4-BE49-F238E27FC236}">
                <a16:creationId xmlns:a16="http://schemas.microsoft.com/office/drawing/2014/main" id="{3DA4DE7D-0197-BF60-0DB5-68ED36422177}"/>
              </a:ext>
            </a:extLst>
          </p:cNvPr>
          <p:cNvSpPr/>
          <p:nvPr/>
        </p:nvSpPr>
        <p:spPr>
          <a:xfrm>
            <a:off x="6096000" y="3606261"/>
            <a:ext cx="403166" cy="19396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FDF57784-6511-98DC-908A-2D805B9741AC}"/>
              </a:ext>
            </a:extLst>
          </p:cNvPr>
          <p:cNvSpPr/>
          <p:nvPr/>
        </p:nvSpPr>
        <p:spPr>
          <a:xfrm flipH="1">
            <a:off x="4656514" y="3168226"/>
            <a:ext cx="1375986" cy="1207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Cloud Server</a:t>
            </a:r>
          </a:p>
          <a:p>
            <a:pPr algn="ctr"/>
            <a:r>
              <a:rPr lang="en-IN" dirty="0"/>
              <a:t>(e.g AWS,Azure,Google)</a:t>
            </a:r>
          </a:p>
        </p:txBody>
      </p:sp>
      <p:sp>
        <p:nvSpPr>
          <p:cNvPr id="26" name="Arrow: Left 25">
            <a:extLst>
              <a:ext uri="{FF2B5EF4-FFF2-40B4-BE49-F238E27FC236}">
                <a16:creationId xmlns:a16="http://schemas.microsoft.com/office/drawing/2014/main" id="{3307A653-D5FC-678D-FB44-FECBAB92FFD2}"/>
              </a:ext>
            </a:extLst>
          </p:cNvPr>
          <p:cNvSpPr/>
          <p:nvPr/>
        </p:nvSpPr>
        <p:spPr>
          <a:xfrm>
            <a:off x="4211781" y="3591559"/>
            <a:ext cx="444733" cy="20866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4A212EEB-919C-E170-3F56-5359681BB53A}"/>
              </a:ext>
            </a:extLst>
          </p:cNvPr>
          <p:cNvSpPr/>
          <p:nvPr/>
        </p:nvSpPr>
        <p:spPr>
          <a:xfrm>
            <a:off x="2327562" y="3135590"/>
            <a:ext cx="1884219" cy="1207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Web/Moblie App </a:t>
            </a:r>
          </a:p>
          <a:p>
            <a:pPr algn="ctr"/>
            <a:r>
              <a:rPr lang="en-IN" dirty="0"/>
              <a:t>Dashboard</a:t>
            </a:r>
          </a:p>
        </p:txBody>
      </p:sp>
    </p:spTree>
    <p:extLst>
      <p:ext uri="{BB962C8B-B14F-4D97-AF65-F5344CB8AC3E}">
        <p14:creationId xmlns:p14="http://schemas.microsoft.com/office/powerpoint/2010/main" val="360818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891074-DF01-2C05-81DD-22B54F726996}"/>
              </a:ext>
            </a:extLst>
          </p:cNvPr>
          <p:cNvSpPr txBox="1"/>
          <p:nvPr/>
        </p:nvSpPr>
        <p:spPr>
          <a:xfrm>
            <a:off x="918633" y="802775"/>
            <a:ext cx="10718800" cy="5570756"/>
          </a:xfrm>
          <a:prstGeom prst="rect">
            <a:avLst/>
          </a:prstGeom>
          <a:noFill/>
        </p:spPr>
        <p:txBody>
          <a:bodyPr wrap="square">
            <a:spAutoFit/>
          </a:bodyPr>
          <a:lstStyle/>
          <a:p>
            <a:r>
              <a:rPr lang="en-IN" sz="4400" b="1" dirty="0">
                <a:latin typeface="Arabic Typesetting" panose="03020402040406030203" pitchFamily="66" charset="-78"/>
                <a:cs typeface="Arabic Typesetting" panose="03020402040406030203" pitchFamily="66" charset="-78"/>
              </a:rPr>
              <a:t>Principle of Working</a:t>
            </a:r>
          </a:p>
          <a:p>
            <a:r>
              <a:rPr lang="en-IN" sz="2400" b="1"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Sensor Data Acquisition</a:t>
            </a:r>
            <a:r>
              <a:rPr lang="en-US" sz="2400" b="1" i="0" dirty="0">
                <a:effectLst/>
                <a:latin typeface="Söhne"/>
              </a:rPr>
              <a:t>:</a:t>
            </a:r>
            <a:r>
              <a:rPr lang="en-US" sz="2400" b="0" i="0" dirty="0">
                <a:solidFill>
                  <a:srgbClr val="374151"/>
                </a:solidFill>
                <a:effectLst/>
                <a:latin typeface="Söhne"/>
              </a:rPr>
              <a:t> </a:t>
            </a:r>
            <a:r>
              <a:rPr lang="en-US" sz="2000" b="0" i="0" dirty="0">
                <a:solidFill>
                  <a:srgbClr val="374151"/>
                </a:solidFill>
                <a:effectLst/>
                <a:latin typeface="Times New Roman" panose="02020603050405020304" pitchFamily="18" charset="0"/>
                <a:cs typeface="Times New Roman" panose="02020603050405020304" pitchFamily="18" charset="0"/>
              </a:rPr>
              <a:t>The air quality sensors continuously monitor the air quality</a:t>
            </a:r>
            <a:r>
              <a:rPr lang="en-IN" sz="2000" b="0" i="0" dirty="0">
                <a:solidFill>
                  <a:srgbClr val="374151"/>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parameters in the environment where they are deployed. They measure pollutant concentrations, temperature, humidity, and other relevant data</a:t>
            </a:r>
            <a:r>
              <a:rPr lang="en-US" sz="2400" b="0" i="0" dirty="0">
                <a:solidFill>
                  <a:srgbClr val="374151"/>
                </a:solidFill>
                <a:effectLst/>
                <a:latin typeface="Söhne"/>
              </a:rPr>
              <a:t>.</a:t>
            </a:r>
            <a:r>
              <a:rPr lang="en-IN" sz="24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Data Processing</a:t>
            </a:r>
            <a:r>
              <a:rPr lang="en-US" sz="2400" b="1" i="0" dirty="0">
                <a:effectLst/>
                <a:latin typeface="Söhne"/>
              </a:rPr>
              <a:t>:</a:t>
            </a:r>
            <a:r>
              <a:rPr lang="en-US" sz="2400" b="0" i="0" dirty="0">
                <a:solidFill>
                  <a:srgbClr val="374151"/>
                </a:solidFill>
                <a:effectLst/>
                <a:latin typeface="Söhne"/>
              </a:rPr>
              <a:t> </a:t>
            </a:r>
            <a:r>
              <a:rPr lang="en-US" sz="2000" b="0" i="0" dirty="0">
                <a:solidFill>
                  <a:srgbClr val="374151"/>
                </a:solidFill>
                <a:effectLst/>
                <a:latin typeface="Times New Roman" panose="02020603050405020304" pitchFamily="18" charset="0"/>
                <a:cs typeface="Times New Roman" panose="02020603050405020304" pitchFamily="18" charset="0"/>
              </a:rPr>
              <a:t>The microcontroller or SBC processes the data from the sensors, including calibration and error correction if necessary. It then formats the data for transmission and stores it temporarily if needed.</a:t>
            </a:r>
            <a:r>
              <a:rPr lang="en-IN"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a:t>
            </a:r>
            <a:r>
              <a:rPr lang="en-US" sz="2000" b="1" i="0" dirty="0">
                <a:effectLst/>
                <a:latin typeface="Söhne"/>
              </a:rPr>
              <a:t>Data Transmission:</a:t>
            </a:r>
            <a:r>
              <a:rPr lang="en-US" sz="2000" b="0" i="0" dirty="0">
                <a:solidFill>
                  <a:srgbClr val="374151"/>
                </a:solidFill>
                <a:effectLst/>
                <a:latin typeface="Söhne"/>
              </a:rPr>
              <a:t> The processed data is transmitted to the cloud server using the internet connection. This can be done periodically (e.g., every minute) or in real-time, depending on the system's requirements and the available bandwidth.</a:t>
            </a:r>
          </a:p>
          <a:p>
            <a:r>
              <a:rPr lang="en-US" sz="2000" dirty="0">
                <a:solidFill>
                  <a:srgbClr val="374151"/>
                </a:solidFill>
                <a:latin typeface="Söhne"/>
                <a:cs typeface="Times New Roman" panose="02020603050405020304" pitchFamily="18" charset="0"/>
              </a:rPr>
              <a:t>            </a:t>
            </a:r>
            <a:r>
              <a:rPr lang="en-US" sz="2000" b="1" i="0" dirty="0">
                <a:effectLst/>
                <a:latin typeface="Söhne"/>
              </a:rPr>
              <a:t>Data Storage:</a:t>
            </a:r>
            <a:r>
              <a:rPr lang="en-US" sz="2000" b="0" i="0" dirty="0">
                <a:solidFill>
                  <a:srgbClr val="374151"/>
                </a:solidFill>
                <a:effectLst/>
                <a:latin typeface="Söhne"/>
              </a:rPr>
              <a:t> The cloud server receives and stores the data in a database. The data can be organized based on location, time, or other relevant parameters.</a:t>
            </a:r>
          </a:p>
          <a:p>
            <a:r>
              <a:rPr lang="en-US" sz="2000" dirty="0">
                <a:solidFill>
                  <a:srgbClr val="374151"/>
                </a:solidFill>
                <a:latin typeface="Söhne"/>
                <a:cs typeface="Times New Roman" panose="02020603050405020304" pitchFamily="18" charset="0"/>
              </a:rPr>
              <a:t>            </a:t>
            </a:r>
            <a:r>
              <a:rPr lang="en-US" sz="2000" b="1" i="0" dirty="0">
                <a:effectLst/>
                <a:latin typeface="Söhne"/>
              </a:rPr>
              <a:t>Data Analysis:</a:t>
            </a:r>
            <a:r>
              <a:rPr lang="en-US" sz="2000" b="0" i="0" dirty="0">
                <a:solidFill>
                  <a:srgbClr val="374151"/>
                </a:solidFill>
                <a:effectLst/>
                <a:latin typeface="Söhne"/>
              </a:rPr>
              <a:t> The collected data can be analyzed in real-time or periodically to generate insights into air quality trends, pollution sources, and health risks. Machine learning algorithms can be applied to predict air quality changes and identify patterns.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71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5D93445-B224-64B2-5626-6AA2AF082BB1}"/>
              </a:ext>
            </a:extLst>
          </p:cNvPr>
          <p:cNvSpPr/>
          <p:nvPr/>
        </p:nvSpPr>
        <p:spPr>
          <a:xfrm>
            <a:off x="5156200" y="711200"/>
            <a:ext cx="1397000" cy="5283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3" name="Arrow: Down 2">
            <a:extLst>
              <a:ext uri="{FF2B5EF4-FFF2-40B4-BE49-F238E27FC236}">
                <a16:creationId xmlns:a16="http://schemas.microsoft.com/office/drawing/2014/main" id="{E38FB159-DC08-E817-AF9A-4542C6442177}"/>
              </a:ext>
            </a:extLst>
          </p:cNvPr>
          <p:cNvSpPr/>
          <p:nvPr/>
        </p:nvSpPr>
        <p:spPr>
          <a:xfrm>
            <a:off x="5854700" y="1193800"/>
            <a:ext cx="45719" cy="457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72FA425-421B-489E-1A8E-DA8B01E2A309}"/>
              </a:ext>
            </a:extLst>
          </p:cNvPr>
          <p:cNvSpPr/>
          <p:nvPr/>
        </p:nvSpPr>
        <p:spPr>
          <a:xfrm>
            <a:off x="5801357" y="1216659"/>
            <a:ext cx="60962" cy="170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3163D52-AF24-D747-0B1A-EF8DA9C7980F}"/>
              </a:ext>
            </a:extLst>
          </p:cNvPr>
          <p:cNvSpPr/>
          <p:nvPr/>
        </p:nvSpPr>
        <p:spPr>
          <a:xfrm>
            <a:off x="5067300" y="1386840"/>
            <a:ext cx="1605281" cy="5816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7" name="Arrow: Down 6">
            <a:extLst>
              <a:ext uri="{FF2B5EF4-FFF2-40B4-BE49-F238E27FC236}">
                <a16:creationId xmlns:a16="http://schemas.microsoft.com/office/drawing/2014/main" id="{CA0308A1-C3D6-7259-AE1E-D95C0563607B}"/>
              </a:ext>
            </a:extLst>
          </p:cNvPr>
          <p:cNvSpPr/>
          <p:nvPr/>
        </p:nvSpPr>
        <p:spPr>
          <a:xfrm>
            <a:off x="5801356" y="1968505"/>
            <a:ext cx="116843" cy="2158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eparation 7">
            <a:extLst>
              <a:ext uri="{FF2B5EF4-FFF2-40B4-BE49-F238E27FC236}">
                <a16:creationId xmlns:a16="http://schemas.microsoft.com/office/drawing/2014/main" id="{AC57F9C3-277C-78B5-C1CA-179954FFE12E}"/>
              </a:ext>
            </a:extLst>
          </p:cNvPr>
          <p:cNvSpPr/>
          <p:nvPr/>
        </p:nvSpPr>
        <p:spPr>
          <a:xfrm>
            <a:off x="4838700" y="2184399"/>
            <a:ext cx="2209800" cy="58166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[User Interface]</a:t>
            </a:r>
            <a:endParaRPr lang="en-IN" dirty="0"/>
          </a:p>
        </p:txBody>
      </p:sp>
      <p:sp>
        <p:nvSpPr>
          <p:cNvPr id="9" name="Arrow: Down 8">
            <a:extLst>
              <a:ext uri="{FF2B5EF4-FFF2-40B4-BE49-F238E27FC236}">
                <a16:creationId xmlns:a16="http://schemas.microsoft.com/office/drawing/2014/main" id="{4EEBA614-21D4-A037-055A-3087F630D7CE}"/>
              </a:ext>
            </a:extLst>
          </p:cNvPr>
          <p:cNvSpPr/>
          <p:nvPr/>
        </p:nvSpPr>
        <p:spPr>
          <a:xfrm>
            <a:off x="5854700" y="2766064"/>
            <a:ext cx="116843" cy="2158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ED8EF6D-FAA6-4A2E-0469-3B83429CD029}"/>
              </a:ext>
            </a:extLst>
          </p:cNvPr>
          <p:cNvSpPr/>
          <p:nvPr/>
        </p:nvSpPr>
        <p:spPr>
          <a:xfrm>
            <a:off x="5067300" y="2981958"/>
            <a:ext cx="1765300" cy="5816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[Sensor Data]</a:t>
            </a:r>
            <a:endParaRPr lang="en-IN"/>
          </a:p>
        </p:txBody>
      </p:sp>
      <p:sp>
        <p:nvSpPr>
          <p:cNvPr id="12" name="TextBox 11">
            <a:extLst>
              <a:ext uri="{FF2B5EF4-FFF2-40B4-BE49-F238E27FC236}">
                <a16:creationId xmlns:a16="http://schemas.microsoft.com/office/drawing/2014/main" id="{07DF69E5-8492-3393-2121-869C4658295E}"/>
              </a:ext>
            </a:extLst>
          </p:cNvPr>
          <p:cNvSpPr txBox="1"/>
          <p:nvPr/>
        </p:nvSpPr>
        <p:spPr>
          <a:xfrm>
            <a:off x="1141552" y="940113"/>
            <a:ext cx="7851495" cy="769441"/>
          </a:xfrm>
          <a:prstGeom prst="rect">
            <a:avLst/>
          </a:prstGeom>
        </p:spPr>
        <p:txBody>
          <a:bodyPr wrap="square">
            <a:spAutoFit/>
          </a:bodyPr>
          <a:lstStyle/>
          <a:p>
            <a:r>
              <a:rPr lang="en-IN" sz="4400" b="1" dirty="0">
                <a:latin typeface="Arabic Typesetting" panose="03020402040406030203" pitchFamily="66" charset="-78"/>
                <a:cs typeface="Arabic Typesetting" panose="03020402040406030203" pitchFamily="66" charset="-78"/>
              </a:rPr>
              <a:t> Flow chat</a:t>
            </a:r>
          </a:p>
        </p:txBody>
      </p:sp>
      <p:sp>
        <p:nvSpPr>
          <p:cNvPr id="13" name="Arrow: Down 12">
            <a:extLst>
              <a:ext uri="{FF2B5EF4-FFF2-40B4-BE49-F238E27FC236}">
                <a16:creationId xmlns:a16="http://schemas.microsoft.com/office/drawing/2014/main" id="{93DB3350-8022-BB5A-0289-5E546D04F99D}"/>
              </a:ext>
            </a:extLst>
          </p:cNvPr>
          <p:cNvSpPr/>
          <p:nvPr/>
        </p:nvSpPr>
        <p:spPr>
          <a:xfrm>
            <a:off x="5801356" y="3563622"/>
            <a:ext cx="111765" cy="188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Preparation 13">
            <a:extLst>
              <a:ext uri="{FF2B5EF4-FFF2-40B4-BE49-F238E27FC236}">
                <a16:creationId xmlns:a16="http://schemas.microsoft.com/office/drawing/2014/main" id="{5B6B61B2-7277-1DD4-0B28-772C69C5DAF9}"/>
              </a:ext>
            </a:extLst>
          </p:cNvPr>
          <p:cNvSpPr/>
          <p:nvPr/>
        </p:nvSpPr>
        <p:spPr>
          <a:xfrm>
            <a:off x="4838700" y="3751690"/>
            <a:ext cx="2413000" cy="581664"/>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[Data Processing]</a:t>
            </a:r>
            <a:endParaRPr lang="en-IN"/>
          </a:p>
        </p:txBody>
      </p:sp>
      <p:sp>
        <p:nvSpPr>
          <p:cNvPr id="15" name="Arrow: Down 14">
            <a:extLst>
              <a:ext uri="{FF2B5EF4-FFF2-40B4-BE49-F238E27FC236}">
                <a16:creationId xmlns:a16="http://schemas.microsoft.com/office/drawing/2014/main" id="{51FDE8D4-5215-7169-13EC-D4218D2D2DDE}"/>
              </a:ext>
            </a:extLst>
          </p:cNvPr>
          <p:cNvSpPr/>
          <p:nvPr/>
        </p:nvSpPr>
        <p:spPr>
          <a:xfrm>
            <a:off x="5862319" y="4333354"/>
            <a:ext cx="233681" cy="188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D059744A-7C9A-91E9-EFCE-2E0ADE53E6B4}"/>
              </a:ext>
            </a:extLst>
          </p:cNvPr>
          <p:cNvSpPr/>
          <p:nvPr/>
        </p:nvSpPr>
        <p:spPr>
          <a:xfrm>
            <a:off x="3822700" y="4521421"/>
            <a:ext cx="4203700" cy="5816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[Environmental Data] --&gt; [Air Quality Index]</a:t>
            </a:r>
            <a:endParaRPr lang="en-IN"/>
          </a:p>
        </p:txBody>
      </p:sp>
      <p:sp>
        <p:nvSpPr>
          <p:cNvPr id="17" name="Arrow: Down 16">
            <a:extLst>
              <a:ext uri="{FF2B5EF4-FFF2-40B4-BE49-F238E27FC236}">
                <a16:creationId xmlns:a16="http://schemas.microsoft.com/office/drawing/2014/main" id="{629D3EFA-80DA-D550-CE24-28F3631E3D5C}"/>
              </a:ext>
            </a:extLst>
          </p:cNvPr>
          <p:cNvSpPr/>
          <p:nvPr/>
        </p:nvSpPr>
        <p:spPr>
          <a:xfrm flipH="1">
            <a:off x="5932169" y="5052397"/>
            <a:ext cx="124456" cy="188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eparation 17">
            <a:extLst>
              <a:ext uri="{FF2B5EF4-FFF2-40B4-BE49-F238E27FC236}">
                <a16:creationId xmlns:a16="http://schemas.microsoft.com/office/drawing/2014/main" id="{E7253158-04D7-2E21-DC83-C09C11DDE011}"/>
              </a:ext>
            </a:extLst>
          </p:cNvPr>
          <p:cNvSpPr/>
          <p:nvPr/>
        </p:nvSpPr>
        <p:spPr>
          <a:xfrm>
            <a:off x="4838700" y="5240464"/>
            <a:ext cx="2288544" cy="58166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[Data Storage]</a:t>
            </a:r>
            <a:endParaRPr lang="en-IN"/>
          </a:p>
        </p:txBody>
      </p:sp>
      <p:sp>
        <p:nvSpPr>
          <p:cNvPr id="19" name="Arrow: Curved Up 18">
            <a:extLst>
              <a:ext uri="{FF2B5EF4-FFF2-40B4-BE49-F238E27FC236}">
                <a16:creationId xmlns:a16="http://schemas.microsoft.com/office/drawing/2014/main" id="{2B1AE668-49B1-1B92-79B4-BCCD6EC7A67A}"/>
              </a:ext>
            </a:extLst>
          </p:cNvPr>
          <p:cNvSpPr/>
          <p:nvPr/>
        </p:nvSpPr>
        <p:spPr>
          <a:xfrm>
            <a:off x="6553200" y="5836042"/>
            <a:ext cx="2857503" cy="50533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Oval 19">
            <a:extLst>
              <a:ext uri="{FF2B5EF4-FFF2-40B4-BE49-F238E27FC236}">
                <a16:creationId xmlns:a16="http://schemas.microsoft.com/office/drawing/2014/main" id="{738AD206-3392-2452-3118-67B131256AD1}"/>
              </a:ext>
            </a:extLst>
          </p:cNvPr>
          <p:cNvSpPr/>
          <p:nvPr/>
        </p:nvSpPr>
        <p:spPr>
          <a:xfrm>
            <a:off x="8470900" y="5240464"/>
            <a:ext cx="2032000" cy="5816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[Data Visualization]</a:t>
            </a:r>
            <a:endParaRPr lang="en-IN"/>
          </a:p>
        </p:txBody>
      </p:sp>
      <p:sp>
        <p:nvSpPr>
          <p:cNvPr id="21" name="Arrow: Up 20">
            <a:extLst>
              <a:ext uri="{FF2B5EF4-FFF2-40B4-BE49-F238E27FC236}">
                <a16:creationId xmlns:a16="http://schemas.microsoft.com/office/drawing/2014/main" id="{E811FEFC-2854-B42C-A264-128017BAB538}"/>
              </a:ext>
            </a:extLst>
          </p:cNvPr>
          <p:cNvSpPr/>
          <p:nvPr/>
        </p:nvSpPr>
        <p:spPr>
          <a:xfrm>
            <a:off x="9486900" y="5052397"/>
            <a:ext cx="124456" cy="18806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Preparation 21">
            <a:extLst>
              <a:ext uri="{FF2B5EF4-FFF2-40B4-BE49-F238E27FC236}">
                <a16:creationId xmlns:a16="http://schemas.microsoft.com/office/drawing/2014/main" id="{5B5CDD4A-BF26-2281-FCE4-F91D8DE4722F}"/>
              </a:ext>
            </a:extLst>
          </p:cNvPr>
          <p:cNvSpPr/>
          <p:nvPr/>
        </p:nvSpPr>
        <p:spPr>
          <a:xfrm>
            <a:off x="8369300" y="4191000"/>
            <a:ext cx="1905000" cy="861397"/>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FFFFFF"/>
                </a:solidFill>
                <a:effectLst/>
                <a:latin typeface="Söhne Mono"/>
              </a:rPr>
              <a:t>[</a:t>
            </a:r>
            <a:r>
              <a:rPr lang="en-IN" dirty="0">
                <a:solidFill>
                  <a:srgbClr val="FFFFFF"/>
                </a:solidFill>
                <a:latin typeface="Söhne Mono"/>
              </a:rPr>
              <a:t>Alert Genrateion</a:t>
            </a:r>
            <a:r>
              <a:rPr lang="en-IN" b="0" i="0" dirty="0">
                <a:solidFill>
                  <a:srgbClr val="FFFFFF"/>
                </a:solidFill>
                <a:effectLst/>
                <a:latin typeface="Söhne Mono"/>
              </a:rPr>
              <a:t>]</a:t>
            </a:r>
            <a:endParaRPr lang="en-IN" dirty="0"/>
          </a:p>
        </p:txBody>
      </p:sp>
      <p:sp>
        <p:nvSpPr>
          <p:cNvPr id="23" name="Arrow: Up 22">
            <a:extLst>
              <a:ext uri="{FF2B5EF4-FFF2-40B4-BE49-F238E27FC236}">
                <a16:creationId xmlns:a16="http://schemas.microsoft.com/office/drawing/2014/main" id="{6027B7A1-978D-6C77-6175-D53ED22EA166}"/>
              </a:ext>
            </a:extLst>
          </p:cNvPr>
          <p:cNvSpPr/>
          <p:nvPr/>
        </p:nvSpPr>
        <p:spPr>
          <a:xfrm>
            <a:off x="9145587" y="4038600"/>
            <a:ext cx="265116" cy="152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7344239-DCB3-6EA0-CA96-023E5EC10AD2}"/>
              </a:ext>
            </a:extLst>
          </p:cNvPr>
          <p:cNvSpPr/>
          <p:nvPr/>
        </p:nvSpPr>
        <p:spPr>
          <a:xfrm>
            <a:off x="8369300" y="3177203"/>
            <a:ext cx="1790699" cy="8613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[Alert Generation]</a:t>
            </a:r>
            <a:endParaRPr lang="en-IN"/>
          </a:p>
        </p:txBody>
      </p:sp>
      <p:sp>
        <p:nvSpPr>
          <p:cNvPr id="25" name="Arrow: Up 24">
            <a:extLst>
              <a:ext uri="{FF2B5EF4-FFF2-40B4-BE49-F238E27FC236}">
                <a16:creationId xmlns:a16="http://schemas.microsoft.com/office/drawing/2014/main" id="{64EBC076-7829-B9F7-A3D1-DE715FE6D546}"/>
              </a:ext>
            </a:extLst>
          </p:cNvPr>
          <p:cNvSpPr/>
          <p:nvPr/>
        </p:nvSpPr>
        <p:spPr>
          <a:xfrm>
            <a:off x="9145587" y="2981958"/>
            <a:ext cx="265116" cy="19524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Preparation 25">
            <a:extLst>
              <a:ext uri="{FF2B5EF4-FFF2-40B4-BE49-F238E27FC236}">
                <a16:creationId xmlns:a16="http://schemas.microsoft.com/office/drawing/2014/main" id="{3F8F2317-3194-95F6-BA1B-A567B2292B72}"/>
              </a:ext>
            </a:extLst>
          </p:cNvPr>
          <p:cNvSpPr/>
          <p:nvPr/>
        </p:nvSpPr>
        <p:spPr>
          <a:xfrm>
            <a:off x="8064500" y="2400293"/>
            <a:ext cx="2438400" cy="581665"/>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solidFill>
                  <a:srgbClr val="FFFFFF"/>
                </a:solidFill>
                <a:effectLst/>
                <a:latin typeface="Söhne Mono"/>
              </a:rPr>
              <a:t>[User Notifications]</a:t>
            </a:r>
            <a:endParaRPr lang="en-IN"/>
          </a:p>
        </p:txBody>
      </p:sp>
      <p:sp>
        <p:nvSpPr>
          <p:cNvPr id="27" name="Arrow: Up 26">
            <a:extLst>
              <a:ext uri="{FF2B5EF4-FFF2-40B4-BE49-F238E27FC236}">
                <a16:creationId xmlns:a16="http://schemas.microsoft.com/office/drawing/2014/main" id="{077F0D17-07CC-BE6E-76C6-BAD2F57198C7}"/>
              </a:ext>
            </a:extLst>
          </p:cNvPr>
          <p:cNvSpPr/>
          <p:nvPr/>
        </p:nvSpPr>
        <p:spPr>
          <a:xfrm>
            <a:off x="9154157" y="2184398"/>
            <a:ext cx="116843" cy="21589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901A5A4-7E0E-2358-C679-D33D8F2AD754}"/>
              </a:ext>
            </a:extLst>
          </p:cNvPr>
          <p:cNvSpPr/>
          <p:nvPr/>
        </p:nvSpPr>
        <p:spPr>
          <a:xfrm>
            <a:off x="8572501" y="1616648"/>
            <a:ext cx="1470656" cy="56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Tree>
    <p:extLst>
      <p:ext uri="{BB962C8B-B14F-4D97-AF65-F5344CB8AC3E}">
        <p14:creationId xmlns:p14="http://schemas.microsoft.com/office/powerpoint/2010/main" val="129841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2E012-021F-732E-EEB2-DFB5C69C27F8}"/>
              </a:ext>
            </a:extLst>
          </p:cNvPr>
          <p:cNvSpPr txBox="1"/>
          <p:nvPr/>
        </p:nvSpPr>
        <p:spPr>
          <a:xfrm>
            <a:off x="1176001" y="674400"/>
            <a:ext cx="10273429" cy="5509200"/>
          </a:xfrm>
          <a:prstGeom prst="rect">
            <a:avLst/>
          </a:prstGeom>
          <a:noFill/>
        </p:spPr>
        <p:txBody>
          <a:bodyPr wrap="square">
            <a:spAutoFit/>
          </a:bodyPr>
          <a:lstStyle/>
          <a:p>
            <a:r>
              <a:rPr lang="en-IN" sz="4400" b="1" i="0" dirty="0">
                <a:solidFill>
                  <a:schemeClr val="bg2">
                    <a:lumMod val="10000"/>
                  </a:schemeClr>
                </a:solidFill>
                <a:effectLst/>
                <a:latin typeface="Arabic Typesetting" panose="03020402040406030203" pitchFamily="66" charset="-78"/>
                <a:cs typeface="Arabic Typesetting" panose="03020402040406030203" pitchFamily="66" charset="-78"/>
              </a:rPr>
              <a:t>Advantages</a:t>
            </a:r>
          </a:p>
          <a:p>
            <a:r>
              <a:rPr lang="en-IN" sz="2400" b="1" dirty="0">
                <a:solidFill>
                  <a:srgbClr val="666666"/>
                </a:solidFill>
                <a:latin typeface="Times New Roman" panose="02020603050405020304" pitchFamily="18" charset="0"/>
                <a:cs typeface="Times New Roman" panose="02020603050405020304" pitchFamily="18" charset="0"/>
              </a:rPr>
              <a:t>            </a:t>
            </a:r>
          </a:p>
          <a:p>
            <a:r>
              <a:rPr lang="en-IN" sz="2400" b="1" dirty="0">
                <a:solidFill>
                  <a:srgbClr val="666666"/>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rPr>
              <a:t>Provides instant access to air quality data, allowing for quick response to pollution events</a:t>
            </a:r>
            <a:r>
              <a:rPr lang="en-IN" sz="2400" dirty="0">
                <a:latin typeface="Times New Roman" panose="02020603050405020304" pitchFamily="18" charset="0"/>
              </a:rPr>
              <a:t>.</a:t>
            </a:r>
          </a:p>
          <a:p>
            <a:endParaRPr lang="en-IN" sz="2400" dirty="0">
              <a:latin typeface="Times New Roman" panose="02020603050405020304" pitchFamily="18" charset="0"/>
            </a:endParaRPr>
          </a:p>
          <a:p>
            <a:r>
              <a:rPr lang="en-US" sz="2400" dirty="0">
                <a:latin typeface="Times New Roman" panose="02020603050405020304" pitchFamily="18" charset="0"/>
              </a:rPr>
              <a:t>  </a:t>
            </a:r>
            <a:r>
              <a:rPr lang="en-IN" sz="2400" dirty="0">
                <a:latin typeface="Times New Roman" panose="02020603050405020304" pitchFamily="18" charset="0"/>
              </a:rPr>
              <a:t>            </a:t>
            </a:r>
            <a:r>
              <a:rPr lang="en-US" sz="2400" dirty="0">
                <a:latin typeface="Times New Roman" panose="02020603050405020304" pitchFamily="18" charset="0"/>
              </a:rPr>
              <a:t>Enables timely warnings to the public, authorities, and relevanagencies during </a:t>
            </a:r>
            <a:r>
              <a:rPr lang="en-IN" sz="2400" dirty="0">
                <a:latin typeface="Times New Roman" panose="02020603050405020304" pitchFamily="18" charset="0"/>
              </a:rPr>
              <a:t> </a:t>
            </a:r>
            <a:r>
              <a:rPr lang="en-US" sz="2400" dirty="0">
                <a:latin typeface="Times New Roman" panose="02020603050405020304" pitchFamily="18" charset="0"/>
              </a:rPr>
              <a:t>pollution</a:t>
            </a:r>
            <a:r>
              <a:rPr lang="en-IN" sz="2400" dirty="0">
                <a:latin typeface="Times New Roman" panose="02020603050405020304" pitchFamily="18" charset="0"/>
              </a:rPr>
              <a:t> </a:t>
            </a:r>
            <a:r>
              <a:rPr lang="en-US" sz="2400" dirty="0">
                <a:latin typeface="Times New Roman" panose="02020603050405020304" pitchFamily="18" charset="0"/>
              </a:rPr>
              <a:t>spikes</a:t>
            </a:r>
            <a:endParaRPr lang="en-IN" sz="2400" dirty="0">
              <a:latin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endParaRPr>
          </a:p>
          <a:p>
            <a:r>
              <a:rPr lang="en-IN" sz="2400" dirty="0">
                <a:latin typeface="Times New Roman" panose="02020603050405020304" pitchFamily="18" charset="0"/>
              </a:rPr>
              <a:t>               </a:t>
            </a:r>
            <a:r>
              <a:rPr lang="en-US" sz="2400" dirty="0">
                <a:latin typeface="Times New Roman" panose="02020603050405020304" pitchFamily="18" charset="0"/>
              </a:rPr>
              <a:t>High-quality sensors ensure accurate measurements, contributing to reliable data for decision-making</a:t>
            </a:r>
            <a:endParaRPr lang="en-IN" sz="2400" dirty="0">
              <a:latin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endParaRPr>
          </a:p>
          <a:p>
            <a:r>
              <a:rPr lang="en-IN" sz="2400" dirty="0">
                <a:latin typeface="Times New Roman" panose="02020603050405020304" pitchFamily="18" charset="0"/>
              </a:rPr>
              <a:t>               </a:t>
            </a:r>
            <a:r>
              <a:rPr lang="en-US" sz="2400" dirty="0">
                <a:latin typeface="Times New Roman" panose="02020603050405020304" pitchFamily="18" charset="0"/>
              </a:rPr>
              <a:t>Raises public awareness about air pollution and its health implications.</a:t>
            </a:r>
          </a:p>
          <a:p>
            <a:pPr algn="l"/>
            <a:r>
              <a:rPr lang="en-US" sz="2400" dirty="0">
                <a:latin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6F82852-DE2F-FA7F-ED0C-E269EFD8E929}"/>
              </a:ext>
            </a:extLst>
          </p:cNvPr>
          <p:cNvSpPr txBox="1"/>
          <p:nvPr/>
        </p:nvSpPr>
        <p:spPr>
          <a:xfrm>
            <a:off x="5188939" y="2516434"/>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963778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227</TotalTime>
  <Words>1285</Words>
  <Application>Microsoft Office PowerPoint</Application>
  <PresentationFormat>Widescreen</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PowerPoint Presentation</vt:lpstr>
      <vt:lpstr>PowerPoint Presentation</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Air Pollution Monitoring System</dc:title>
  <dc:creator>Nandhini Venkatesan</dc:creator>
  <cp:lastModifiedBy>pavithra yayathi</cp:lastModifiedBy>
  <cp:revision>15</cp:revision>
  <dcterms:created xsi:type="dcterms:W3CDTF">2023-09-28T13:09:19Z</dcterms:created>
  <dcterms:modified xsi:type="dcterms:W3CDTF">2023-09-29T00:46:00Z</dcterms:modified>
</cp:coreProperties>
</file>