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61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1803968052380549E-2"/>
          <c:y val="0.30176007410838351"/>
          <c:w val="0.56407416814833633"/>
          <c:h val="0.487864366218928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Sheet1!$B$3:$B$5</c:f>
              <c:strCache>
                <c:ptCount val="1"/>
                <c:pt idx="0">
                  <c:v>1 - Sum of Current Employee Rating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Sheet1!$B$6:$B$16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12</c:v>
                </c:pt>
                <c:pt idx="3">
                  <c:v>9</c:v>
                </c:pt>
                <c:pt idx="4">
                  <c:v>7</c:v>
                </c:pt>
                <c:pt idx="5">
                  <c:v>11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AF-4B77-B7BF-CF4A6ED00047}"/>
            </c:ext>
          </c:extLst>
        </c:ser>
        <c:ser>
          <c:idx val="1"/>
          <c:order val="1"/>
          <c:tx>
            <c:strRef>
              <c:f>Sheet1!$C$3:$C$5</c:f>
              <c:strCache>
                <c:ptCount val="1"/>
                <c:pt idx="0">
                  <c:v>1 - Count of FirstName2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Sheet1!$C$6:$C$16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12</c:v>
                </c:pt>
                <c:pt idx="3">
                  <c:v>9</c:v>
                </c:pt>
                <c:pt idx="4">
                  <c:v>7</c:v>
                </c:pt>
                <c:pt idx="5">
                  <c:v>11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AF-4B77-B7BF-CF4A6ED00047}"/>
            </c:ext>
          </c:extLst>
        </c:ser>
        <c:ser>
          <c:idx val="2"/>
          <c:order val="2"/>
          <c:tx>
            <c:strRef>
              <c:f>Sheet1!$D$3:$D$5</c:f>
              <c:strCache>
                <c:ptCount val="1"/>
                <c:pt idx="0">
                  <c:v>2 - Sum of Current Employee Rating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Sheet1!$D$6:$D$16</c:f>
              <c:numCache>
                <c:formatCode>General</c:formatCode>
                <c:ptCount val="10"/>
                <c:pt idx="0">
                  <c:v>40</c:v>
                </c:pt>
                <c:pt idx="1">
                  <c:v>52</c:v>
                </c:pt>
                <c:pt idx="2">
                  <c:v>24</c:v>
                </c:pt>
                <c:pt idx="3">
                  <c:v>36</c:v>
                </c:pt>
                <c:pt idx="4">
                  <c:v>34</c:v>
                </c:pt>
                <c:pt idx="5">
                  <c:v>30</c:v>
                </c:pt>
                <c:pt idx="6">
                  <c:v>46</c:v>
                </c:pt>
                <c:pt idx="7">
                  <c:v>32</c:v>
                </c:pt>
                <c:pt idx="8">
                  <c:v>42</c:v>
                </c:pt>
                <c:pt idx="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AF-4B77-B7BF-CF4A6ED00047}"/>
            </c:ext>
          </c:extLst>
        </c:ser>
        <c:ser>
          <c:idx val="3"/>
          <c:order val="3"/>
          <c:tx>
            <c:strRef>
              <c:f>Sheet1!$E$3:$E$5</c:f>
              <c:strCache>
                <c:ptCount val="1"/>
                <c:pt idx="0">
                  <c:v>2 - Count of FirstName2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Sheet1!$E$6:$E$16</c:f>
              <c:numCache>
                <c:formatCode>General</c:formatCode>
                <c:ptCount val="10"/>
                <c:pt idx="0">
                  <c:v>20</c:v>
                </c:pt>
                <c:pt idx="1">
                  <c:v>26</c:v>
                </c:pt>
                <c:pt idx="2">
                  <c:v>12</c:v>
                </c:pt>
                <c:pt idx="3">
                  <c:v>18</c:v>
                </c:pt>
                <c:pt idx="4">
                  <c:v>17</c:v>
                </c:pt>
                <c:pt idx="5">
                  <c:v>15</c:v>
                </c:pt>
                <c:pt idx="6">
                  <c:v>23</c:v>
                </c:pt>
                <c:pt idx="7">
                  <c:v>16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AF-4B77-B7BF-CF4A6ED00047}"/>
            </c:ext>
          </c:extLst>
        </c:ser>
        <c:ser>
          <c:idx val="4"/>
          <c:order val="4"/>
          <c:tx>
            <c:strRef>
              <c:f>Sheet1!$F$3:$F$5</c:f>
              <c:strCache>
                <c:ptCount val="1"/>
                <c:pt idx="0">
                  <c:v>3 - Sum of Current Employee Rating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Sheet1!$F$6:$F$16</c:f>
              <c:numCache>
                <c:formatCode>General</c:formatCode>
                <c:ptCount val="10"/>
                <c:pt idx="0">
                  <c:v>153</c:v>
                </c:pt>
                <c:pt idx="1">
                  <c:v>159</c:v>
                </c:pt>
                <c:pt idx="2">
                  <c:v>156</c:v>
                </c:pt>
                <c:pt idx="3">
                  <c:v>180</c:v>
                </c:pt>
                <c:pt idx="4">
                  <c:v>168</c:v>
                </c:pt>
                <c:pt idx="5">
                  <c:v>168</c:v>
                </c:pt>
                <c:pt idx="6">
                  <c:v>147</c:v>
                </c:pt>
                <c:pt idx="7">
                  <c:v>132</c:v>
                </c:pt>
                <c:pt idx="8">
                  <c:v>156</c:v>
                </c:pt>
                <c:pt idx="9">
                  <c:v>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AF-4B77-B7BF-CF4A6ED00047}"/>
            </c:ext>
          </c:extLst>
        </c:ser>
        <c:ser>
          <c:idx val="5"/>
          <c:order val="5"/>
          <c:tx>
            <c:strRef>
              <c:f>Sheet1!$G$3:$G$5</c:f>
              <c:strCache>
                <c:ptCount val="1"/>
                <c:pt idx="0">
                  <c:v>3 - Count of FirstName2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Sheet1!$G$6:$G$16</c:f>
              <c:numCache>
                <c:formatCode>General</c:formatCode>
                <c:ptCount val="10"/>
                <c:pt idx="0">
                  <c:v>51</c:v>
                </c:pt>
                <c:pt idx="1">
                  <c:v>53</c:v>
                </c:pt>
                <c:pt idx="2">
                  <c:v>52</c:v>
                </c:pt>
                <c:pt idx="3">
                  <c:v>60</c:v>
                </c:pt>
                <c:pt idx="4">
                  <c:v>56</c:v>
                </c:pt>
                <c:pt idx="5">
                  <c:v>56</c:v>
                </c:pt>
                <c:pt idx="6">
                  <c:v>49</c:v>
                </c:pt>
                <c:pt idx="7">
                  <c:v>44</c:v>
                </c:pt>
                <c:pt idx="8">
                  <c:v>52</c:v>
                </c:pt>
                <c:pt idx="9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BAF-4B77-B7BF-CF4A6ED00047}"/>
            </c:ext>
          </c:extLst>
        </c:ser>
        <c:ser>
          <c:idx val="6"/>
          <c:order val="6"/>
          <c:tx>
            <c:strRef>
              <c:f>Sheet1!$H$3:$H$5</c:f>
              <c:strCache>
                <c:ptCount val="1"/>
                <c:pt idx="0">
                  <c:v>4 - Sum of Current Employee Rating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Sheet1!$H$6:$H$16</c:f>
              <c:numCache>
                <c:formatCode>General</c:formatCode>
                <c:ptCount val="10"/>
                <c:pt idx="0">
                  <c:v>44</c:v>
                </c:pt>
                <c:pt idx="1">
                  <c:v>68</c:v>
                </c:pt>
                <c:pt idx="2">
                  <c:v>48</c:v>
                </c:pt>
                <c:pt idx="3">
                  <c:v>40</c:v>
                </c:pt>
                <c:pt idx="4">
                  <c:v>56</c:v>
                </c:pt>
                <c:pt idx="5">
                  <c:v>64</c:v>
                </c:pt>
                <c:pt idx="6">
                  <c:v>64</c:v>
                </c:pt>
                <c:pt idx="7">
                  <c:v>52</c:v>
                </c:pt>
                <c:pt idx="8">
                  <c:v>48</c:v>
                </c:pt>
                <c:pt idx="9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BAF-4B77-B7BF-CF4A6ED00047}"/>
            </c:ext>
          </c:extLst>
        </c:ser>
        <c:ser>
          <c:idx val="7"/>
          <c:order val="7"/>
          <c:tx>
            <c:strRef>
              <c:f>Sheet1!$I$3:$I$5</c:f>
              <c:strCache>
                <c:ptCount val="1"/>
                <c:pt idx="0">
                  <c:v>4 - Count of FirstName2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Sheet1!$I$6:$I$16</c:f>
              <c:numCache>
                <c:formatCode>General</c:formatCode>
                <c:ptCount val="10"/>
                <c:pt idx="0">
                  <c:v>11</c:v>
                </c:pt>
                <c:pt idx="1">
                  <c:v>17</c:v>
                </c:pt>
                <c:pt idx="2">
                  <c:v>12</c:v>
                </c:pt>
                <c:pt idx="3">
                  <c:v>10</c:v>
                </c:pt>
                <c:pt idx="4">
                  <c:v>14</c:v>
                </c:pt>
                <c:pt idx="5">
                  <c:v>16</c:v>
                </c:pt>
                <c:pt idx="6">
                  <c:v>16</c:v>
                </c:pt>
                <c:pt idx="7">
                  <c:v>13</c:v>
                </c:pt>
                <c:pt idx="8">
                  <c:v>12</c:v>
                </c:pt>
                <c:pt idx="9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BAF-4B77-B7BF-CF4A6ED00047}"/>
            </c:ext>
          </c:extLst>
        </c:ser>
        <c:ser>
          <c:idx val="8"/>
          <c:order val="8"/>
          <c:tx>
            <c:strRef>
              <c:f>Sheet1!$J$3:$J$5</c:f>
              <c:strCache>
                <c:ptCount val="1"/>
                <c:pt idx="0">
                  <c:v>5 - Sum of Current Employee Rating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Sheet1!$J$6:$J$16</c:f>
              <c:numCache>
                <c:formatCode>General</c:formatCode>
                <c:ptCount val="10"/>
                <c:pt idx="0">
                  <c:v>80</c:v>
                </c:pt>
                <c:pt idx="1">
                  <c:v>50</c:v>
                </c:pt>
                <c:pt idx="2">
                  <c:v>55</c:v>
                </c:pt>
                <c:pt idx="3">
                  <c:v>45</c:v>
                </c:pt>
                <c:pt idx="4">
                  <c:v>30</c:v>
                </c:pt>
                <c:pt idx="5">
                  <c:v>35</c:v>
                </c:pt>
                <c:pt idx="6">
                  <c:v>50</c:v>
                </c:pt>
                <c:pt idx="7">
                  <c:v>65</c:v>
                </c:pt>
                <c:pt idx="8">
                  <c:v>20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AF-4B77-B7BF-CF4A6ED00047}"/>
            </c:ext>
          </c:extLst>
        </c:ser>
        <c:ser>
          <c:idx val="9"/>
          <c:order val="9"/>
          <c:tx>
            <c:strRef>
              <c:f>Sheet1!$K$3:$K$5</c:f>
              <c:strCache>
                <c:ptCount val="1"/>
                <c:pt idx="0">
                  <c:v>5 - Count of FirstName2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Sheet1!$K$6:$K$16</c:f>
              <c:numCache>
                <c:formatCode>General</c:formatCode>
                <c:ptCount val="10"/>
                <c:pt idx="0">
                  <c:v>16</c:v>
                </c:pt>
                <c:pt idx="1">
                  <c:v>10</c:v>
                </c:pt>
                <c:pt idx="2">
                  <c:v>11</c:v>
                </c:pt>
                <c:pt idx="3">
                  <c:v>9</c:v>
                </c:pt>
                <c:pt idx="4">
                  <c:v>6</c:v>
                </c:pt>
                <c:pt idx="5">
                  <c:v>7</c:v>
                </c:pt>
                <c:pt idx="6">
                  <c:v>10</c:v>
                </c:pt>
                <c:pt idx="7">
                  <c:v>13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BAF-4B77-B7BF-CF4A6ED000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6241344"/>
        <c:axId val="526247104"/>
      </c:barChart>
      <c:catAx>
        <c:axId val="52624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247104"/>
        <c:crosses val="autoZero"/>
        <c:auto val="1"/>
        <c:lblAlgn val="ctr"/>
        <c:lblOffset val="100"/>
        <c:noMultiLvlLbl val="0"/>
      </c:catAx>
      <c:valAx>
        <c:axId val="52624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24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559410246170785"/>
          <c:y val="0.21892089883160709"/>
          <c:w val="0.26793369556805535"/>
          <c:h val="0.682561429734356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21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: HELEN ESTHER G</a:t>
            </a:r>
          </a:p>
          <a:p>
            <a:r>
              <a:rPr lang="en-US" sz="2400" dirty="0"/>
              <a:t>REGISTER NO : 122203812, asunm1621122203812</a:t>
            </a:r>
          </a:p>
          <a:p>
            <a:r>
              <a:rPr lang="en-US" sz="2400" dirty="0"/>
              <a:t>DEPARTMENT : B.COM[COPORATE SECRETARYSHIP]</a:t>
            </a:r>
          </a:p>
          <a:p>
            <a:r>
              <a:rPr lang="en-US" sz="2400" dirty="0"/>
              <a:t>COLLEGE : 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Shri </a:t>
            </a:r>
            <a:r>
              <a:rPr lang="en-US" sz="2400" i="0" dirty="0" err="1">
                <a:effectLst/>
                <a:latin typeface="Arial" panose="020B0604020202020204" pitchFamily="34" charset="0"/>
              </a:rPr>
              <a:t>Shankarlal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latin typeface="Arial" panose="020B0604020202020204" pitchFamily="34" charset="0"/>
              </a:rPr>
              <a:t>Sundarbai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latin typeface="Arial" panose="020B0604020202020204" pitchFamily="34" charset="0"/>
              </a:rPr>
              <a:t>Shasun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 Jain </a:t>
            </a:r>
            <a:br>
              <a:rPr lang="en-US" sz="2400" i="0" dirty="0">
                <a:effectLst/>
                <a:latin typeface="Arial" panose="020B0604020202020204" pitchFamily="34" charset="0"/>
              </a:rPr>
            </a:br>
            <a:r>
              <a:rPr lang="en-US" sz="2400" i="0" dirty="0">
                <a:effectLst/>
                <a:latin typeface="Arial" panose="020B0604020202020204" pitchFamily="34" charset="0"/>
              </a:rPr>
              <a:t>                                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CE9ED97-C4AB-B6F4-7D64-CD07E217E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00" y="1182231"/>
            <a:ext cx="10682288" cy="3385542"/>
          </a:xfrm>
        </p:spPr>
        <p:txBody>
          <a:bodyPr/>
          <a:lstStyle/>
          <a:p>
            <a:r>
              <a:rPr lang="en-IN" sz="4400" dirty="0"/>
              <a:t>Data collection - </a:t>
            </a:r>
            <a:r>
              <a:rPr lang="en-IN" sz="4400" dirty="0" err="1"/>
              <a:t>edunet</a:t>
            </a:r>
            <a:br>
              <a:rPr lang="en-IN" sz="4400" dirty="0"/>
            </a:br>
            <a:r>
              <a:rPr lang="en-IN" sz="4400" dirty="0"/>
              <a:t>Data cleaning - blank</a:t>
            </a:r>
            <a:br>
              <a:rPr lang="en-IN" sz="4400" dirty="0"/>
            </a:br>
            <a:r>
              <a:rPr lang="en-IN" sz="4400" dirty="0"/>
              <a:t>Technique - pivot table</a:t>
            </a:r>
            <a:br>
              <a:rPr lang="en-IN" sz="4400" dirty="0"/>
            </a:br>
            <a:r>
              <a:rPr lang="en-IN" sz="4400" dirty="0"/>
              <a:t>Results - graph</a:t>
            </a:r>
            <a:br>
              <a:rPr lang="en-IN" sz="4400" dirty="0"/>
            </a:br>
            <a:endParaRPr lang="en-IN" sz="4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580556-0B07-79DD-4DFD-1EF1870CC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018" y="1284604"/>
            <a:ext cx="9268207" cy="420179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58A7C8B-C076-9749-3CDA-DAD6D069F3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4917121"/>
              </p:ext>
            </p:extLst>
          </p:nvPr>
        </p:nvGraphicFramePr>
        <p:xfrm>
          <a:off x="1447800" y="1507489"/>
          <a:ext cx="6938963" cy="3902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C7BEF-F09B-A6CA-A741-162A70516209}"/>
              </a:ext>
            </a:extLst>
          </p:cNvPr>
          <p:cNvSpPr txBox="1"/>
          <p:nvPr/>
        </p:nvSpPr>
        <p:spPr>
          <a:xfrm>
            <a:off x="381000" y="1371600"/>
            <a:ext cx="839438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Employee Performance Analysis (EPA) is a critical component of modern HR management, enabling organizations to optimize workforce performance, drive business success, and unlock employee potential.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B0A21-39E8-48C3-2CC9-E7B41940015D}"/>
              </a:ext>
            </a:extLst>
          </p:cNvPr>
          <p:cNvSpPr txBox="1"/>
          <p:nvPr/>
        </p:nvSpPr>
        <p:spPr>
          <a:xfrm>
            <a:off x="676275" y="1524000"/>
            <a:ext cx="71723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Develop an effective employee performance analysis system to measure and evaluate individual and team performance, identify areas for improvement, and inform data-driven decisions for talent development, retention, and business growth.</a:t>
            </a:r>
            <a:endParaRPr lang="en-IN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AEB63-84F0-CF6E-D875-122AA0C77ACD}"/>
              </a:ext>
            </a:extLst>
          </p:cNvPr>
          <p:cNvSpPr txBox="1"/>
          <p:nvPr/>
        </p:nvSpPr>
        <p:spPr>
          <a:xfrm>
            <a:off x="548640" y="1507807"/>
            <a:ext cx="5943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Project Title</a:t>
            </a:r>
            <a:r>
              <a:rPr lang="en-US" b="1" dirty="0"/>
              <a:t>: </a:t>
            </a:r>
            <a:r>
              <a:rPr lang="en-US" dirty="0"/>
              <a:t>Employee Performance Analysis and Development.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                                                              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23B5B2-32F1-4F89-412F-1CAC240C10E0}"/>
              </a:ext>
            </a:extLst>
          </p:cNvPr>
          <p:cNvSpPr txBox="1"/>
          <p:nvPr/>
        </p:nvSpPr>
        <p:spPr>
          <a:xfrm>
            <a:off x="548640" y="2300169"/>
            <a:ext cx="86010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Project Objective</a:t>
            </a:r>
            <a:r>
              <a:rPr lang="en-US" dirty="0"/>
              <a:t>:</a:t>
            </a:r>
          </a:p>
          <a:p>
            <a:r>
              <a:rPr lang="en-US" dirty="0"/>
              <a:t>Develop a comprehensive employee performance analysis system to:</a:t>
            </a:r>
          </a:p>
          <a:p>
            <a:r>
              <a:rPr lang="en-US" dirty="0"/>
              <a:t>1.Evaluate individual and team performance</a:t>
            </a:r>
          </a:p>
          <a:p>
            <a:r>
              <a:rPr lang="en-US" dirty="0"/>
              <a:t>2.Identify areas for improvement</a:t>
            </a:r>
          </a:p>
          <a:p>
            <a:r>
              <a:rPr lang="en-US" dirty="0"/>
              <a:t>3.Inform data-driven decisions for talent development, retention, and business growth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9CBAD8-9386-36C0-8B28-BDC66EDCF21A}"/>
              </a:ext>
            </a:extLst>
          </p:cNvPr>
          <p:cNvSpPr txBox="1"/>
          <p:nvPr/>
        </p:nvSpPr>
        <p:spPr>
          <a:xfrm>
            <a:off x="572135" y="3997048"/>
            <a:ext cx="59563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Scope:</a:t>
            </a:r>
          </a:p>
          <a:p>
            <a:pPr marL="342900" indent="-342900">
              <a:buAutoNum type="arabicPeriod"/>
            </a:pPr>
            <a:r>
              <a:rPr lang="en-US" dirty="0"/>
              <a:t>Data collection and integration from HR systems (e.g., payroll, training, performance reviews)</a:t>
            </a:r>
          </a:p>
          <a:p>
            <a:pPr marL="342900" indent="-342900">
              <a:buAutoNum type="arabicPeriod"/>
            </a:pPr>
            <a:r>
              <a:rPr lang="en-US" dirty="0"/>
              <a:t>2. Development of performance metrics and KPIs</a:t>
            </a:r>
          </a:p>
          <a:p>
            <a:pPr marL="342900" indent="-342900">
              <a:buAutoNum type="arabicPeriod"/>
            </a:pPr>
            <a:r>
              <a:rPr lang="en-US" dirty="0"/>
              <a:t>3. Design and implementation of analytics tools (e.g., dashboards, reports)</a:t>
            </a:r>
          </a:p>
          <a:p>
            <a:pPr marL="342900" indent="-342900">
              <a:buAutoNum type="arabicPeriod"/>
            </a:pPr>
            <a:r>
              <a:rPr lang="en-US" dirty="0"/>
              <a:t>4. Analysis of performance trends and gaps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228601"/>
            <a:ext cx="4990147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47B37B-6FD0-B6DF-6BF3-768566968A1B}"/>
              </a:ext>
            </a:extLst>
          </p:cNvPr>
          <p:cNvSpPr txBox="1"/>
          <p:nvPr/>
        </p:nvSpPr>
        <p:spPr>
          <a:xfrm>
            <a:off x="594360" y="1369457"/>
            <a:ext cx="7162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Primary End-Users</a:t>
            </a:r>
            <a:r>
              <a:rPr lang="en-US" dirty="0"/>
              <a:t>:</a:t>
            </a:r>
          </a:p>
          <a:p>
            <a:r>
              <a:rPr lang="en-US" dirty="0"/>
              <a:t>1. HR Managers: Utilize performance data for talent management, succession planning, and compliance.</a:t>
            </a:r>
          </a:p>
          <a:p>
            <a:r>
              <a:rPr lang="en-US" dirty="0"/>
              <a:t>2. Department Managers: Review team performance, identify areas for improvement, and develop strategies.</a:t>
            </a:r>
          </a:p>
          <a:p>
            <a:r>
              <a:rPr lang="en-US" dirty="0"/>
              <a:t>3. Team Leads/Supervisors: Monitor employee progress, provide feedback, and coach team members.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A9562F-CA46-2A09-8705-2C080817A816}"/>
              </a:ext>
            </a:extLst>
          </p:cNvPr>
          <p:cNvSpPr txBox="1"/>
          <p:nvPr/>
        </p:nvSpPr>
        <p:spPr>
          <a:xfrm>
            <a:off x="594360" y="3443288"/>
            <a:ext cx="7924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Secondary End-Users</a:t>
            </a:r>
            <a:r>
              <a:rPr lang="en-US" dirty="0"/>
              <a:t>:</a:t>
            </a:r>
          </a:p>
          <a:p>
            <a:r>
              <a:rPr lang="en-US" dirty="0"/>
              <a:t>1. Executives/ Senior Leadership: Receive high-level performance insights for strategic decision-making. </a:t>
            </a:r>
          </a:p>
          <a:p>
            <a:r>
              <a:rPr lang="en-US" dirty="0"/>
              <a:t>2. Training and Development Teams: Design training programs based on performance gaps.</a:t>
            </a:r>
          </a:p>
          <a:p>
            <a:r>
              <a:rPr lang="en-US" dirty="0"/>
              <a:t>3. Employee Development Specialists: Create personalized development plans.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F9AE3F-0437-F75C-B035-F7FCA7D92349}"/>
              </a:ext>
            </a:extLst>
          </p:cNvPr>
          <p:cNvSpPr txBox="1"/>
          <p:nvPr/>
        </p:nvSpPr>
        <p:spPr>
          <a:xfrm>
            <a:off x="609600" y="5286792"/>
            <a:ext cx="76199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Indirect End-Users:</a:t>
            </a:r>
          </a:p>
          <a:p>
            <a:r>
              <a:rPr lang="en-US" dirty="0"/>
              <a:t>1. Employees: Benefit from performance-based feedback, coaching, and development opportunities.</a:t>
            </a:r>
          </a:p>
          <a:p>
            <a:r>
              <a:rPr lang="en-US" dirty="0"/>
              <a:t>2. Organizational Development Teams: Use performance data for organizational design and process improvements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1" y="385444"/>
            <a:ext cx="914400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lang="en-IN" sz="3600" dirty="0"/>
              <a:t> </a:t>
            </a:r>
            <a:endParaRPr sz="12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06F0DF-381B-FF4B-7DBA-8725AE50B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2" y="1676400"/>
            <a:ext cx="9753598" cy="2708434"/>
          </a:xfrm>
        </p:spPr>
        <p:txBody>
          <a:bodyPr/>
          <a:lstStyle/>
          <a:p>
            <a:r>
              <a:rPr lang="en-IN" sz="4400" dirty="0"/>
              <a:t>Filtering - missing values</a:t>
            </a:r>
          </a:p>
          <a:p>
            <a:r>
              <a:rPr lang="en-IN" sz="4400" dirty="0"/>
              <a:t>conditional </a:t>
            </a:r>
            <a:r>
              <a:rPr lang="en-IN" sz="4400" dirty="0" err="1"/>
              <a:t>formating</a:t>
            </a:r>
            <a:r>
              <a:rPr lang="en-IN" sz="4400" dirty="0"/>
              <a:t> – blank values</a:t>
            </a:r>
          </a:p>
          <a:p>
            <a:r>
              <a:rPr lang="en-IN" sz="4400" dirty="0"/>
              <a:t>Pivot table</a:t>
            </a:r>
          </a:p>
          <a:p>
            <a:r>
              <a:rPr lang="en-IN" sz="4400" dirty="0"/>
              <a:t>chart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C226A-0A5B-EBF6-A9A2-5C371B19A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862870"/>
          </a:xfrm>
        </p:spPr>
        <p:txBody>
          <a:bodyPr/>
          <a:lstStyle/>
          <a:p>
            <a:r>
              <a:rPr lang="en-IN" sz="2800" dirty="0"/>
              <a:t>Employee dataset – </a:t>
            </a:r>
            <a:r>
              <a:rPr lang="en-IN" sz="2800" dirty="0" err="1"/>
              <a:t>edunet</a:t>
            </a:r>
            <a:endParaRPr lang="en-IN" sz="2800" dirty="0"/>
          </a:p>
          <a:p>
            <a:r>
              <a:rPr lang="en-IN" sz="2800" dirty="0"/>
              <a:t>26 Features </a:t>
            </a:r>
          </a:p>
          <a:p>
            <a:r>
              <a:rPr lang="en-IN" sz="2800" dirty="0"/>
              <a:t>Features - “9” features </a:t>
            </a:r>
          </a:p>
          <a:p>
            <a:r>
              <a:rPr lang="en-IN" sz="2800" dirty="0"/>
              <a:t>Employee ID </a:t>
            </a:r>
            <a:br>
              <a:rPr lang="en-IN" sz="2800" dirty="0"/>
            </a:br>
            <a:r>
              <a:rPr lang="en-IN" sz="2800" dirty="0"/>
              <a:t>Gender - Male , Female</a:t>
            </a:r>
            <a:br>
              <a:rPr lang="en-IN" sz="2800" dirty="0"/>
            </a:br>
            <a:r>
              <a:rPr lang="en-IN" sz="2800" dirty="0"/>
              <a:t>Performance</a:t>
            </a:r>
            <a:br>
              <a:rPr lang="en-IN" sz="2800" dirty="0"/>
            </a:br>
            <a:r>
              <a:rPr lang="en-IN" sz="2800" dirty="0"/>
              <a:t>First Name</a:t>
            </a:r>
            <a:br>
              <a:rPr lang="en-IN" sz="2800" dirty="0"/>
            </a:br>
            <a:r>
              <a:rPr lang="en-IN" sz="2800" dirty="0"/>
              <a:t>Business Unit</a:t>
            </a:r>
          </a:p>
          <a:p>
            <a:r>
              <a:rPr lang="en-IN" sz="2800" dirty="0"/>
              <a:t>Employee Type</a:t>
            </a:r>
          </a:p>
          <a:p>
            <a:r>
              <a:rPr lang="en-IN" sz="2800" dirty="0"/>
              <a:t>Current Employee Rating - Numerical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914400" y="14478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6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487</Words>
  <Application>Microsoft Office PowerPoint</Application>
  <PresentationFormat>Widescreen</PresentationFormat>
  <Paragraphs>77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 </vt:lpstr>
      <vt:lpstr>Dataset Description</vt:lpstr>
      <vt:lpstr>THE "WOW" IN OUR SOLUTION</vt:lpstr>
      <vt:lpstr>Data collection - edunet Data cleaning - blank Technique - pivot table Results - graph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nazren sam</cp:lastModifiedBy>
  <cp:revision>13</cp:revision>
  <dcterms:created xsi:type="dcterms:W3CDTF">2024-03-29T15:07:22Z</dcterms:created>
  <dcterms:modified xsi:type="dcterms:W3CDTF">2024-09-30T16:54:56Z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