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81" r:id="rId5"/>
    <p:sldId id="2145704658" r:id="rId6"/>
    <p:sldId id="2145704605" r:id="rId7"/>
    <p:sldId id="2145704660" r:id="rId8"/>
    <p:sldId id="2145704668" r:id="rId9"/>
    <p:sldId id="2145704672" r:id="rId10"/>
    <p:sldId id="2145704673" r:id="rId11"/>
    <p:sldId id="2145704674" r:id="rId12"/>
    <p:sldId id="2145704675" r:id="rId13"/>
    <p:sldId id="2145704676" r:id="rId14"/>
    <p:sldId id="2145704677" r:id="rId15"/>
    <p:sldId id="2145704678" r:id="rId16"/>
    <p:sldId id="2145704679" r:id="rId17"/>
  </p:sldIdLst>
  <p:sldSz cx="12192000" cy="6858000"/>
  <p:notesSz cx="6797675" cy="9926638"/>
  <p:custDataLst>
    <p:tags r:id="rId20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4D6ACBD-D381-46A9-B7A9-B727CCAD17FA}">
          <p14:sldIdLst>
            <p14:sldId id="281"/>
            <p14:sldId id="2145704658"/>
            <p14:sldId id="2145704605"/>
            <p14:sldId id="2145704660"/>
            <p14:sldId id="2145704668"/>
            <p14:sldId id="2145704672"/>
            <p14:sldId id="2145704673"/>
            <p14:sldId id="2145704674"/>
            <p14:sldId id="2145704675"/>
            <p14:sldId id="2145704676"/>
            <p14:sldId id="2145704677"/>
            <p14:sldId id="2145704678"/>
            <p14:sldId id="2145704679"/>
          </p14:sldIdLst>
        </p14:section>
        <p14:section name="Section sans titre" id="{3C71A975-D4A4-4345-8A03-2E95F1C5231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pos="3789" userDrawn="1">
          <p15:clr>
            <a:srgbClr val="A4A3A4"/>
          </p15:clr>
        </p15:guide>
        <p15:guide id="4" pos="7526" userDrawn="1">
          <p15:clr>
            <a:srgbClr val="A4A3A4"/>
          </p15:clr>
        </p15:guide>
        <p15:guide id="5" pos="153" userDrawn="1">
          <p15:clr>
            <a:srgbClr val="A4A3A4"/>
          </p15:clr>
        </p15:guide>
        <p15:guide id="6" pos="39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Deversin" initials="AD" lastIdx="1" clrIdx="0">
    <p:extLst>
      <p:ext uri="{19B8F6BF-5375-455C-9EA6-DF929625EA0E}">
        <p15:presenceInfo xmlns:p15="http://schemas.microsoft.com/office/powerpoint/2012/main" userId="Alain Deversin" providerId="None"/>
      </p:ext>
    </p:extLst>
  </p:cmAuthor>
  <p:cmAuthor id="2" name="Vincent Dufour" initials="VD" lastIdx="22" clrIdx="1">
    <p:extLst>
      <p:ext uri="{19B8F6BF-5375-455C-9EA6-DF929625EA0E}">
        <p15:presenceInfo xmlns:p15="http://schemas.microsoft.com/office/powerpoint/2012/main" userId="S::Vincent.Dufour@deutschebahn.com::afa25209-40be-4545-9af1-d0a40a4184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DB4"/>
    <a:srgbClr val="A9D18E"/>
    <a:srgbClr val="EDA08C"/>
    <a:srgbClr val="8BCBF8"/>
    <a:srgbClr val="F88BB3"/>
    <a:srgbClr val="D31E7F"/>
    <a:srgbClr val="000066"/>
    <a:srgbClr val="8CB90F"/>
    <a:srgbClr val="22A1D4"/>
    <a:srgbClr val="082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E34AA-6C34-4721-8B4E-A3E8F6215DFB}" v="93" dt="2024-01-31T16:45:04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799"/>
        <p:guide orient="horz" pos="4065"/>
        <p:guide pos="3789"/>
        <p:guide pos="7526"/>
        <p:guide pos="153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‹N°›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‹N°›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8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44329" cy="36000"/>
          </a:xfrm>
        </p:spPr>
        <p:txBody>
          <a:bodyPr/>
          <a:lstStyle>
            <a:lvl1pPr>
              <a:defRPr sz="123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44329" cy="36000"/>
          </a:xfrm>
        </p:spPr>
        <p:txBody>
          <a:bodyPr/>
          <a:lstStyle>
            <a:lvl1pPr marL="0" indent="0" algn="ctr">
              <a:buNone/>
              <a:defRPr sz="123">
                <a:solidFill>
                  <a:schemeClr val="bg1"/>
                </a:solidFill>
              </a:defRPr>
            </a:lvl1pPr>
            <a:lvl2pPr marL="56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1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7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0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478" b="1" u="none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478" b="0" u="none"/>
              <a:t>Für</a:t>
            </a:r>
            <a:r>
              <a:rPr lang="de-DE" sz="1478" b="0" u="none" baseline="0"/>
              <a:t> externe Präsentationen bitte immer eine Titelfolie mit der Ressort-Farbe verwenden.</a:t>
            </a:r>
            <a:endParaRPr lang="de-DE" sz="1478" b="0" u="none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3810" y="1412720"/>
            <a:ext cx="576277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3896" y="1412720"/>
            <a:ext cx="576277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43810" y="1412720"/>
            <a:ext cx="5762770" cy="489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183895" y="141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183895" y="393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243808" y="141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243808" y="393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6183895" y="1412720"/>
            <a:ext cx="5762770" cy="489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43808" y="141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243808" y="393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183895" y="141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183895" y="3932720"/>
            <a:ext cx="576277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12190476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0476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12192000" cy="1044023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sz="1478" b="1"/>
              <a:t>Hinweis:</a:t>
            </a:r>
          </a:p>
          <a:p>
            <a:pPr lvl="0" algn="l"/>
            <a:r>
              <a:rPr lang="de-DE" sz="1478" b="0"/>
              <a:t>Bei Bedarf kann eine farbige oder transparente </a:t>
            </a:r>
            <a:r>
              <a:rPr lang="de-DE" sz="1478" b="0" err="1"/>
              <a:t>Textbox</a:t>
            </a:r>
            <a:r>
              <a:rPr lang="de-DE" sz="1478" b="0"/>
              <a:t> über den Menüpunkt „Einfügen-Elemente-Standard“ eingefügt werden.</a:t>
            </a:r>
          </a:p>
          <a:p>
            <a:pPr lvl="0" algn="l"/>
            <a:r>
              <a:rPr lang="de-DE" sz="1478" b="0"/>
              <a:t>Sollten Sie eine </a:t>
            </a:r>
            <a:r>
              <a:rPr lang="de-DE" sz="1478" b="0" err="1"/>
              <a:t>Textbox</a:t>
            </a:r>
            <a:r>
              <a:rPr lang="de-DE" sz="1478" b="0"/>
              <a:t> einsetzen, müssen Sie, wenn Sie ein bereits eingefügtes Bild austauschen, anschließend das neue Bild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0476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12192000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463" b="1">
                <a:solidFill>
                  <a:schemeClr val="bg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8578771" y="4284000"/>
            <a:ext cx="3103684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sz="1478" b="1"/>
              <a:t>Hinweis:</a:t>
            </a:r>
          </a:p>
          <a:p>
            <a:pPr lvl="0" algn="l"/>
            <a:r>
              <a:rPr lang="de-DE" sz="1478" b="0"/>
              <a:t>Wenn Sie ein bereits eingefügtes Bild austauschen, müssen Sie das neue Bild anschließend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12192000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sz="1478" b="1"/>
              <a:t>Hinweis:</a:t>
            </a:r>
          </a:p>
          <a:p>
            <a:pPr lvl="0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3809" y="1370797"/>
            <a:ext cx="11702857" cy="863600"/>
          </a:xfrm>
          <a:noFill/>
        </p:spPr>
        <p:txBody>
          <a:bodyPr lIns="0" tIns="0" rIns="0" bIns="0" anchor="t" anchorCtr="0"/>
          <a:lstStyle>
            <a:lvl1pPr algn="l">
              <a:defRPr sz="2955" b="1">
                <a:solidFill>
                  <a:schemeClr val="bg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2190476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955" b="1">
                <a:solidFill>
                  <a:schemeClr val="bg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sz="1478" b="1"/>
              <a:t>Hinweis:</a:t>
            </a:r>
          </a:p>
          <a:p>
            <a:pPr lvl="0" algn="l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2190476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955" b="1">
                <a:solidFill>
                  <a:schemeClr val="tx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sz="1478" b="1"/>
              <a:t>Hinweis:</a:t>
            </a:r>
          </a:p>
          <a:p>
            <a:pPr lvl="0" algn="l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3"/>
            <a:ext cx="12192000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12192000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sz="1478" b="1"/>
              <a:t>Hinweis:</a:t>
            </a:r>
          </a:p>
          <a:p>
            <a:pPr lvl="0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6185" y="4481796"/>
            <a:ext cx="11699630" cy="863600"/>
          </a:xfrm>
          <a:noFill/>
        </p:spPr>
        <p:txBody>
          <a:bodyPr lIns="0" tIns="0" rIns="0" bIns="0" anchor="t" anchorCtr="0"/>
          <a:lstStyle>
            <a:lvl1pPr algn="l">
              <a:defRPr sz="2955" b="1">
                <a:solidFill>
                  <a:schemeClr val="bg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8"/>
            <a:ext cx="12192000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1970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12192000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sz="1478" b="1"/>
              <a:t>Hinweis:</a:t>
            </a:r>
          </a:p>
          <a:p>
            <a:pPr lvl="0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6185" y="3402000"/>
            <a:ext cx="11699630" cy="863600"/>
          </a:xfrm>
          <a:noFill/>
        </p:spPr>
        <p:txBody>
          <a:bodyPr lIns="0" tIns="0" rIns="0" bIns="0" anchor="t" anchorCtr="0"/>
          <a:lstStyle>
            <a:lvl1pPr algn="l">
              <a:defRPr sz="2955" b="1">
                <a:solidFill>
                  <a:schemeClr val="bg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12192000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sz="1478" b="1"/>
              <a:t>Hinweis:</a:t>
            </a:r>
          </a:p>
          <a:p>
            <a:pPr lvl="0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3809" y="4481796"/>
            <a:ext cx="11702857" cy="863600"/>
          </a:xfrm>
          <a:noFill/>
        </p:spPr>
        <p:txBody>
          <a:bodyPr lIns="0" tIns="0" rIns="0" bIns="0" anchor="t" anchorCtr="0"/>
          <a:lstStyle>
            <a:lvl1pPr algn="l">
              <a:defRPr sz="2955" b="1">
                <a:solidFill>
                  <a:schemeClr val="tx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12192000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970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8019" y="-510191"/>
            <a:ext cx="12190476" cy="589155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494" tIns="66494" rIns="66494" bIns="66494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sz="1478" b="1"/>
              <a:t>Hinweis:</a:t>
            </a:r>
          </a:p>
          <a:p>
            <a:pPr lvl="0"/>
            <a:r>
              <a:rPr lang="de-DE" sz="1478" b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3809" y="1370797"/>
            <a:ext cx="11702857" cy="863600"/>
          </a:xfrm>
          <a:noFill/>
        </p:spPr>
        <p:txBody>
          <a:bodyPr lIns="0" tIns="0" rIns="0" bIns="0" anchor="t" anchorCtr="0"/>
          <a:lstStyle>
            <a:lvl1pPr algn="l">
              <a:defRPr sz="2955" b="1">
                <a:solidFill>
                  <a:schemeClr val="tx1"/>
                </a:solidFill>
              </a:defRPr>
            </a:lvl1pPr>
            <a:lvl2pPr marL="1955" indent="0">
              <a:buNone/>
              <a:defRPr sz="2463" b="1">
                <a:solidFill>
                  <a:schemeClr val="bg1"/>
                </a:solidFill>
              </a:defRPr>
            </a:lvl2pPr>
            <a:lvl3pPr marL="0" indent="0">
              <a:buNone/>
              <a:defRPr sz="2463" b="1">
                <a:solidFill>
                  <a:schemeClr val="bg1"/>
                </a:solidFill>
              </a:defRPr>
            </a:lvl3pPr>
            <a:lvl4pPr marL="0" indent="0">
              <a:buNone/>
              <a:defRPr sz="2463" b="1">
                <a:solidFill>
                  <a:schemeClr val="bg1"/>
                </a:solidFill>
              </a:defRPr>
            </a:lvl4pPr>
            <a:lvl5pPr marL="1955" indent="0">
              <a:buNone/>
              <a:defRPr sz="246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Schlussformel durch Klicken bearbeiten</a:t>
            </a:r>
            <a:br>
              <a:rPr lang="de-DE"/>
            </a:br>
            <a:r>
              <a:rPr lang="en-US"/>
              <a:t>Click to ad complimentary close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1600200"/>
            <a:ext cx="11240873" cy="276490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pic>
        <p:nvPicPr>
          <p:cNvPr id="8" name="DBLOGO_FIX">
            <a:extLst>
              <a:ext uri="{FF2B5EF4-FFF2-40B4-BE49-F238E27FC236}">
                <a16:creationId xmlns:a16="http://schemas.microsoft.com/office/drawing/2014/main" id="{AA49C202-A02A-4B01-B936-D0FA74FB8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771" y="511987"/>
            <a:ext cx="1220486" cy="854506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8611"/>
            <a:ext cx="11240873" cy="380709"/>
          </a:xfrm>
        </p:spPr>
        <p:txBody>
          <a:bodyPr/>
          <a:lstStyle>
            <a:lvl1pPr marL="0" indent="0">
              <a:buNone/>
              <a:defRPr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/>
              <a:t>Datum | Ort</a:t>
            </a:r>
          </a:p>
        </p:txBody>
      </p:sp>
      <p:sp>
        <p:nvSpPr>
          <p:cNvPr id="11" name="PULS_FIX">
            <a:extLst>
              <a:ext uri="{FF2B5EF4-FFF2-40B4-BE49-F238E27FC236}">
                <a16:creationId xmlns:a16="http://schemas.microsoft.com/office/drawing/2014/main" id="{AC45A34D-75DC-4BA7-88F8-5CBA85EE7F5A}"/>
              </a:ext>
            </a:extLst>
          </p:cNvPr>
          <p:cNvSpPr/>
          <p:nvPr userDrawn="1"/>
        </p:nvSpPr>
        <p:spPr>
          <a:xfrm>
            <a:off x="579652" y="546761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1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3810" y="1270775"/>
            <a:ext cx="576277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3896" y="1270775"/>
            <a:ext cx="576277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43810" y="1270775"/>
            <a:ext cx="5762770" cy="518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6183895" y="1270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183895" y="3934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243808" y="1270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243808" y="3934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6183895" y="1270775"/>
            <a:ext cx="5762770" cy="518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243808" y="1270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243808" y="3934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183895" y="1270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183895" y="3934775"/>
            <a:ext cx="5762770" cy="252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12190476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658" tIns="88658" rIns="88658" bIns="8865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7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3809" y="1412720"/>
            <a:ext cx="11702857" cy="489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29B8004B-5E84-4C6E-9F1D-6D2F2D528A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584394660"/>
              </p:ext>
            </p:extLst>
          </p:nvPr>
        </p:nvGraphicFramePr>
        <p:xfrm>
          <a:off x="1957" y="1588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29" imgW="530" imgH="528" progId="TCLayout.ActiveDocument.1">
                  <p:embed/>
                </p:oleObj>
              </mc:Choice>
              <mc:Fallback>
                <p:oleObj name="Diapositive think-cell" r:id="rId29" imgW="530" imgH="528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29B8004B-5E84-4C6E-9F1D-6D2F2D528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57" y="1588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A7F81A3-8479-41D2-8D06-F8F8987067F6}"/>
              </a:ext>
            </a:extLst>
          </p:cNvPr>
          <p:cNvSpPr/>
          <p:nvPr userDrawn="1">
            <p:custDataLst>
              <p:tags r:id="rId28"/>
            </p:custDataLst>
          </p:nvPr>
        </p:nvSpPr>
        <p:spPr bwMode="auto">
          <a:xfrm>
            <a:off x="1" y="0"/>
            <a:ext cx="195479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12599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955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09" y="403200"/>
            <a:ext cx="11702857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09" y="1270775"/>
            <a:ext cx="11702857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0608" y="6692904"/>
            <a:ext cx="8490185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108"/>
            </a:lvl1pPr>
          </a:lstStyle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243810" y="6692904"/>
            <a:ext cx="354632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108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‹N°›</a:t>
            </a:fld>
            <a:endParaRPr lang="de-DE"/>
          </a:p>
        </p:txBody>
      </p:sp>
      <p:pic>
        <p:nvPicPr>
          <p:cNvPr id="8" name="Logo_Farbe" descr="DB_rgb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24" y="188553"/>
            <a:ext cx="66102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  <p:sldLayoutId id="2147483782" r:id="rId2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55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5pPr>
      <a:lvl6pPr marL="562996"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6pPr>
      <a:lvl7pPr marL="1125992"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7pPr>
      <a:lvl8pPr marL="1688988"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8pPr>
      <a:lvl9pPr marL="2251984" algn="l" rtl="0" eaLnBrk="0" fontAlgn="base" hangingPunct="0">
        <a:spcBef>
          <a:spcPct val="0"/>
        </a:spcBef>
        <a:spcAft>
          <a:spcPct val="0"/>
        </a:spcAft>
        <a:defRPr sz="2463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97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221652" indent="-221652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970">
          <a:solidFill>
            <a:schemeClr val="tx1"/>
          </a:solidFill>
          <a:latin typeface="DB Office" panose="020B0604020202020204" pitchFamily="34" charset="0"/>
        </a:defRPr>
      </a:lvl2pPr>
      <a:lvl3pPr marL="441796" indent="-221652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DB Office" panose="020B0604020202020204" pitchFamily="34" charset="0"/>
        </a:defRPr>
      </a:lvl3pPr>
      <a:lvl4pPr marL="664956" indent="-221652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970">
          <a:solidFill>
            <a:schemeClr val="tx1"/>
          </a:solidFill>
          <a:latin typeface="DB Office" panose="020B0604020202020204" pitchFamily="34" charset="0"/>
        </a:defRPr>
      </a:lvl4pPr>
      <a:lvl5pPr marL="886608" indent="-221652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DB Office" panose="020B0604020202020204" pitchFamily="34" charset="0"/>
        </a:defRPr>
      </a:lvl5pPr>
      <a:lvl6pPr marL="1460272" indent="-224808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+mn-lt"/>
        </a:defRPr>
      </a:lvl6pPr>
      <a:lvl7pPr marL="2023268" indent="-224808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+mn-lt"/>
        </a:defRPr>
      </a:lvl7pPr>
      <a:lvl8pPr marL="2586264" indent="-224808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+mn-lt"/>
        </a:defRPr>
      </a:lvl8pPr>
      <a:lvl9pPr marL="3149260" indent="-224808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97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1pPr>
      <a:lvl2pPr marL="562996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2pPr>
      <a:lvl3pPr marL="1125992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3pPr>
      <a:lvl4pPr marL="1688988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4pPr>
      <a:lvl5pPr marL="2251984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5pPr>
      <a:lvl6pPr marL="2814980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6pPr>
      <a:lvl7pPr marL="3377976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7pPr>
      <a:lvl8pPr marL="3940973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8pPr>
      <a:lvl9pPr marL="4503969" algn="l" defTabSz="1125992" rtl="0" eaLnBrk="1" latinLnBrk="0" hangingPunct="1">
        <a:defRPr sz="2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61589-0BB8-45F0-BBA2-0071AC683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RH Intranet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2AA9A6-C763-437C-9E06-2BBABCA0E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29.12.2023 | </a:t>
            </a:r>
            <a:r>
              <a:rPr lang="de-DE" dirty="0" err="1"/>
              <a:t>Aubervilliers</a:t>
            </a:r>
            <a:endParaRPr lang="de-D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E389DF-6573-F8D0-31AF-96DA47EC63A4}"/>
              </a:ext>
            </a:extLst>
          </p:cNvPr>
          <p:cNvSpPr txBox="1"/>
          <p:nvPr/>
        </p:nvSpPr>
        <p:spPr>
          <a:xfrm>
            <a:off x="8702211" y="1600200"/>
            <a:ext cx="20856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2400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7872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Paie, absences, notes de frais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10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359570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8" y="1744017"/>
            <a:ext cx="995439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Lien vers email Paie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Note congés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Note arrêts de travail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Procédure déplacements professionnels</a:t>
            </a:r>
          </a:p>
          <a:p>
            <a:pPr algn="l">
              <a:buClr>
                <a:srgbClr val="FF0000"/>
              </a:buClr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Note CET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1490133"/>
            <a:ext cx="10230425" cy="3572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942204" y="1379622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426567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Nos Systèmes d’information RH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11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359570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6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8" y="1744017"/>
            <a:ext cx="995439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Intro / Qu’est-ce que c’est un Système d’info : notre stratégie par rapport aux système d’</a:t>
            </a:r>
            <a:r>
              <a:rPr lang="fr-FR" dirty="0" err="1"/>
              <a:t>infoLien</a:t>
            </a:r>
            <a:r>
              <a:rPr lang="fr-FR" dirty="0"/>
              <a:t> vers </a:t>
            </a:r>
            <a:r>
              <a:rPr lang="fr-FR" dirty="0" err="1"/>
              <a:t>Workday</a:t>
            </a: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Tutos </a:t>
            </a:r>
            <a:r>
              <a:rPr lang="fr-FR" dirty="0" err="1"/>
              <a:t>Workday</a:t>
            </a: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Tutos </a:t>
            </a:r>
            <a:r>
              <a:rPr lang="fr-FR" dirty="0" err="1"/>
              <a:t>Kernix</a:t>
            </a: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Notilus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1490133"/>
            <a:ext cx="10230425" cy="3572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942204" y="1379622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290913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Espace Managers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12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359570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8" y="1744017"/>
            <a:ext cx="995439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Contact HRBP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Campagnes RH (</a:t>
            </a:r>
            <a:r>
              <a:rPr lang="fr-FR" dirty="0" err="1"/>
              <a:t>mPM</a:t>
            </a:r>
            <a:r>
              <a:rPr lang="fr-FR" dirty="0"/>
              <a:t>, EP, TT, socle/optionnel, Salary round,…)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Tutos Managers EP, tutos Managers </a:t>
            </a:r>
            <a:r>
              <a:rPr lang="fr-FR" dirty="0" err="1"/>
              <a:t>mPM</a:t>
            </a:r>
            <a:r>
              <a:rPr lang="fr-FR" dirty="0"/>
              <a:t>, tutos Managers classification,…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Demande de recrutement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1490133"/>
            <a:ext cx="10230425" cy="3572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942204" y="1379622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10344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une question? Consulter notre FAQ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13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359570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7</a:t>
            </a:r>
          </a:p>
        </p:txBody>
      </p:sp>
      <p:pic>
        <p:nvPicPr>
          <p:cNvPr id="10" name="Graphique 9" descr="Informations avec un remplissage uni">
            <a:extLst>
              <a:ext uri="{FF2B5EF4-FFF2-40B4-BE49-F238E27FC236}">
                <a16:creationId xmlns:a16="http://schemas.microsoft.com/office/drawing/2014/main" id="{EE092313-1D43-0F3A-8FAE-95151DD5B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0667" y="2244430"/>
            <a:ext cx="1184570" cy="1184570"/>
          </a:xfrm>
          <a:prstGeom prst="rect">
            <a:avLst/>
          </a:prstGeom>
        </p:spPr>
      </p:pic>
      <p:pic>
        <p:nvPicPr>
          <p:cNvPr id="14" name="Graphique 13" descr="Pensée avec un remplissage uni">
            <a:extLst>
              <a:ext uri="{FF2B5EF4-FFF2-40B4-BE49-F238E27FC236}">
                <a16:creationId xmlns:a16="http://schemas.microsoft.com/office/drawing/2014/main" id="{FAF47136-CFDB-E9B2-141D-FA7B04153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0200" y="2869366"/>
            <a:ext cx="2040467" cy="20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C1460-AF11-DDFC-B1FA-D1CEE667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F41358-F739-5DAF-2897-692C21D97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de-DE"/>
              <a:t>DBC FR– Confidentiel - A ne pas diffuser</a:t>
            </a:r>
            <a:endParaRPr lang="de-DE" alt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76F25D-D5CB-4D3B-F81D-BF2BC398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</a:t>
            </a:fld>
            <a:endParaRPr lang="de-D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E71F58-962F-8E15-E6DD-0F06F17A6F2B}"/>
              </a:ext>
            </a:extLst>
          </p:cNvPr>
          <p:cNvSpPr txBox="1"/>
          <p:nvPr/>
        </p:nvSpPr>
        <p:spPr>
          <a:xfrm>
            <a:off x="883577" y="1195200"/>
            <a:ext cx="100994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555555"/>
                </a:solidFill>
                <a:effectLst/>
                <a:latin typeface="Inter"/>
              </a:rPr>
              <a:t>Le </a:t>
            </a:r>
            <a:r>
              <a:rPr lang="fr-FR" b="1" i="0" dirty="0">
                <a:solidFill>
                  <a:srgbClr val="7030A0"/>
                </a:solidFill>
                <a:effectLst/>
                <a:latin typeface="Inter"/>
              </a:rPr>
              <a:t>portail RH </a:t>
            </a:r>
            <a:r>
              <a:rPr lang="fr-FR" dirty="0">
                <a:solidFill>
                  <a:srgbClr val="555555"/>
                </a:solidFill>
                <a:latin typeface="Inter"/>
              </a:rPr>
              <a:t>doit être</a:t>
            </a:r>
            <a:r>
              <a:rPr lang="fr-FR" b="0" i="0" dirty="0">
                <a:solidFill>
                  <a:srgbClr val="555555"/>
                </a:solidFill>
                <a:effectLst/>
                <a:latin typeface="Inter"/>
              </a:rPr>
              <a:t> le point de rencontre numérique entre la Direction des Ressources Humaines et l’ensemble des collaborateurs.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555555"/>
                </a:solidFill>
                <a:effectLst/>
                <a:latin typeface="Inter"/>
              </a:rPr>
              <a:t>Point d'accès unique, il permet aux salariés d’avoir </a:t>
            </a:r>
            <a:r>
              <a:rPr lang="fr-FR" dirty="0">
                <a:solidFill>
                  <a:srgbClr val="555555"/>
                </a:solidFill>
                <a:latin typeface="Inter"/>
              </a:rPr>
              <a:t>un accès rapide, facile et </a:t>
            </a:r>
            <a:r>
              <a:rPr lang="fr-FR" dirty="0" err="1">
                <a:solidFill>
                  <a:srgbClr val="555555"/>
                </a:solidFill>
                <a:latin typeface="Inter"/>
              </a:rPr>
              <a:t>permnent</a:t>
            </a:r>
            <a:r>
              <a:rPr lang="fr-FR" dirty="0">
                <a:solidFill>
                  <a:srgbClr val="555555"/>
                </a:solidFill>
                <a:latin typeface="Inter"/>
              </a:rPr>
              <a:t> aux i</a:t>
            </a:r>
            <a:r>
              <a:rPr lang="fr-FR" b="0" i="0" dirty="0">
                <a:solidFill>
                  <a:srgbClr val="555555"/>
                </a:solidFill>
                <a:effectLst/>
                <a:latin typeface="Inter"/>
              </a:rPr>
              <a:t>nformations RH. </a:t>
            </a:r>
            <a:r>
              <a:rPr lang="fr-FR" dirty="0">
                <a:solidFill>
                  <a:srgbClr val="555555"/>
                </a:solidFill>
                <a:latin typeface="Inter"/>
              </a:rPr>
              <a:t>Il véhicule également l’image de la DRH dans l’entreprise.</a:t>
            </a:r>
            <a:endParaRPr lang="fr-FR" b="0" i="0" dirty="0">
              <a:solidFill>
                <a:srgbClr val="555555"/>
              </a:solidFill>
              <a:effectLst/>
              <a:latin typeface="Inte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0" i="0" dirty="0">
                <a:solidFill>
                  <a:srgbClr val="555555"/>
                </a:solidFill>
                <a:effectLst/>
                <a:latin typeface="Inter"/>
              </a:rPr>
              <a:t>L’ensembl</a:t>
            </a:r>
            <a:r>
              <a:rPr lang="fr-FR" dirty="0">
                <a:solidFill>
                  <a:srgbClr val="555555"/>
                </a:solidFill>
                <a:latin typeface="Inter"/>
              </a:rPr>
              <a:t>e des procédures, règles, communications, et tout contenu RH habituellement disponible doit être mis en ligne et régulièrement mis à jour sur ce portail.</a:t>
            </a:r>
          </a:p>
          <a:p>
            <a:pPr algn="just"/>
            <a:endParaRPr lang="fr-FR" dirty="0">
              <a:solidFill>
                <a:srgbClr val="555555"/>
              </a:solidFill>
              <a:latin typeface="Inter"/>
            </a:endParaRPr>
          </a:p>
          <a:p>
            <a:pPr algn="just"/>
            <a:r>
              <a:rPr lang="fr-FR" dirty="0">
                <a:solidFill>
                  <a:srgbClr val="555555"/>
                </a:solidFill>
                <a:latin typeface="Inter"/>
              </a:rPr>
              <a:t>Il doit pouvoir être géré administrativement par l’équipe RH.</a:t>
            </a:r>
          </a:p>
          <a:p>
            <a:pPr algn="just"/>
            <a:r>
              <a:rPr lang="fr-FR" dirty="0">
                <a:solidFill>
                  <a:srgbClr val="555555"/>
                </a:solidFill>
                <a:latin typeface="Inter"/>
              </a:rPr>
              <a:t>Il doit être dynamique, c’est-à-dire mis à jour à chaque modification/évolution du contenu des documents</a:t>
            </a:r>
          </a:p>
          <a:p>
            <a:pPr algn="just"/>
            <a:endParaRPr lang="fr-FR" dirty="0">
              <a:solidFill>
                <a:srgbClr val="555555"/>
              </a:solidFill>
              <a:latin typeface="Inter"/>
            </a:endParaRPr>
          </a:p>
          <a:p>
            <a:pPr algn="just"/>
            <a:r>
              <a:rPr lang="fr-FR" u="sng" dirty="0" err="1">
                <a:solidFill>
                  <a:srgbClr val="555555"/>
                </a:solidFill>
                <a:latin typeface="Inter"/>
              </a:rPr>
              <a:t>Todo</a:t>
            </a:r>
            <a:r>
              <a:rPr lang="fr-FR" u="sng" dirty="0">
                <a:solidFill>
                  <a:srgbClr val="555555"/>
                </a:solidFill>
                <a:latin typeface="Inter"/>
              </a:rPr>
              <a:t> :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555555"/>
                </a:solidFill>
                <a:latin typeface="Inter"/>
              </a:rPr>
              <a:t>Chaque Chef de pôle valide/modifie/complète sa page et définit les contenus associés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555555"/>
                </a:solidFill>
                <a:latin typeface="Inter"/>
              </a:rPr>
              <a:t>Vincent/David organisent un meeting avec Mélodie pour lui présenter le projet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555555"/>
                </a:solidFill>
                <a:latin typeface="Inter"/>
              </a:rPr>
              <a:t>Mélodie créé les accès administrateurs et forme les utilisateurs si nécessaire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555555"/>
                </a:solidFill>
                <a:latin typeface="Inter"/>
              </a:rPr>
              <a:t>Chaque chef de pôle est responsable de la mise en ligne et de la mise à jour des informations concernant son pôle.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555555"/>
                </a:solidFill>
                <a:latin typeface="Inter"/>
              </a:rPr>
              <a:t>Une revue des rubriques et des contenus est planifiée trimestriellement pour vérifier la validité des informations</a:t>
            </a:r>
          </a:p>
          <a:p>
            <a:pPr algn="just"/>
            <a:endParaRPr lang="fr-FR" dirty="0">
              <a:solidFill>
                <a:srgbClr val="555555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4329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actuelle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93C29B-D9F0-56CC-EC13-9948585875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4" t="17428" r="1639" b="5879"/>
          <a:stretch/>
        </p:blipFill>
        <p:spPr>
          <a:xfrm>
            <a:off x="818707" y="1030814"/>
            <a:ext cx="9788196" cy="4389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9EC855-B9B3-E3CD-974D-035643FB70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22" t="36342" r="66697" b="26922"/>
          <a:stretch/>
        </p:blipFill>
        <p:spPr>
          <a:xfrm>
            <a:off x="818707" y="4293210"/>
            <a:ext cx="3107488" cy="21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4</a:t>
            </a:fld>
            <a:endParaRPr lang="de-D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93C29B-D9F0-56CC-EC13-9948585875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4" t="17428" r="1639" b="5879"/>
          <a:stretch/>
        </p:blipFill>
        <p:spPr>
          <a:xfrm>
            <a:off x="818707" y="1030814"/>
            <a:ext cx="9788196" cy="4389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8D1A52-DC4B-438A-F9AA-732A18C023A6}"/>
              </a:ext>
            </a:extLst>
          </p:cNvPr>
          <p:cNvSpPr/>
          <p:nvPr/>
        </p:nvSpPr>
        <p:spPr bwMode="auto">
          <a:xfrm>
            <a:off x="818707" y="1400503"/>
            <a:ext cx="6722524" cy="2790497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4989F-CD5D-7899-B939-84D09A9B710C}"/>
              </a:ext>
            </a:extLst>
          </p:cNvPr>
          <p:cNvSpPr/>
          <p:nvPr/>
        </p:nvSpPr>
        <p:spPr bwMode="auto">
          <a:xfrm>
            <a:off x="818707" y="4275879"/>
            <a:ext cx="6722524" cy="19301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C85BE-D877-D6DB-6C50-56AD6F758CF4}"/>
              </a:ext>
            </a:extLst>
          </p:cNvPr>
          <p:cNvSpPr/>
          <p:nvPr/>
        </p:nvSpPr>
        <p:spPr bwMode="auto">
          <a:xfrm>
            <a:off x="1439333" y="1659467"/>
            <a:ext cx="5444067" cy="1057842"/>
          </a:xfrm>
          <a:prstGeom prst="rect">
            <a:avLst/>
          </a:prstGeom>
          <a:solidFill>
            <a:srgbClr val="962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7DADE9-0EBB-B6F2-1EC5-320ADB7C695D}"/>
              </a:ext>
            </a:extLst>
          </p:cNvPr>
          <p:cNvSpPr txBox="1"/>
          <p:nvPr/>
        </p:nvSpPr>
        <p:spPr>
          <a:xfrm>
            <a:off x="2588605" y="2058906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Photo d’ensemble de l’équipe !</a:t>
            </a:r>
          </a:p>
        </p:txBody>
      </p:sp>
      <p:pic>
        <p:nvPicPr>
          <p:cNvPr id="15" name="Graphique 14" descr="Groupe contour">
            <a:extLst>
              <a:ext uri="{FF2B5EF4-FFF2-40B4-BE49-F238E27FC236}">
                <a16:creationId xmlns:a16="http://schemas.microsoft.com/office/drawing/2014/main" id="{889BCEF2-4BF6-EE65-2DEA-347814AAA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9038" y="1731188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20B2FEA-E002-3D75-AD0E-02E31AE2F85C}"/>
              </a:ext>
            </a:extLst>
          </p:cNvPr>
          <p:cNvSpPr txBox="1"/>
          <p:nvPr/>
        </p:nvSpPr>
        <p:spPr>
          <a:xfrm>
            <a:off x="990600" y="2794000"/>
            <a:ext cx="6400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200" u="sng" dirty="0">
                <a:solidFill>
                  <a:srgbClr val="FFFFFF"/>
                </a:solidFill>
              </a:rPr>
              <a:t>Le Mot du DRH :</a:t>
            </a:r>
          </a:p>
          <a:p>
            <a:pPr algn="l"/>
            <a:endParaRPr lang="fr-FR" sz="1200" u="sng" dirty="0">
              <a:solidFill>
                <a:srgbClr val="FFFFFF"/>
              </a:solidFill>
            </a:endParaRPr>
          </a:p>
          <a:p>
            <a:pPr algn="l"/>
            <a:r>
              <a:rPr lang="fr-FR" sz="1200" dirty="0">
                <a:solidFill>
                  <a:srgbClr val="FFFFFF"/>
                </a:solidFill>
              </a:rPr>
              <a:t>Bienvenue sur la page RH de notre intranet.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FFFFFF"/>
                </a:solidFill>
              </a:rPr>
              <a:t>Vous trouverez ici…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FFFFFF"/>
                </a:solidFill>
              </a:rPr>
              <a:t>Toute l’équipe est à vos côtés pour…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FFFFFF"/>
                </a:solidFill>
              </a:rPr>
              <a:t>Ensemble, nous…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0426FAE-44FE-2ABB-4821-DB142075E1EB}"/>
              </a:ext>
            </a:extLst>
          </p:cNvPr>
          <p:cNvSpPr txBox="1"/>
          <p:nvPr/>
        </p:nvSpPr>
        <p:spPr>
          <a:xfrm>
            <a:off x="818707" y="3978687"/>
            <a:ext cx="6722524" cy="23237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lang="fr-FR" dirty="0"/>
          </a:p>
          <a:p>
            <a:pPr algn="l"/>
            <a:r>
              <a:rPr lang="fr-FR" sz="900" dirty="0"/>
              <a:t>	L’équipe RH : des professionnels à vos côtés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Vous venez de nous rejoindre? C’est par ici !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Se former, se développer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Recruter un nouveau collaborateur, coopter, postuler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Paie, absences, notes de frais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Nos systèmes d’information RH</a:t>
            </a:r>
          </a:p>
          <a:p>
            <a:pPr algn="l"/>
            <a:endParaRPr lang="fr-FR" sz="900" dirty="0"/>
          </a:p>
          <a:p>
            <a:pPr algn="l"/>
            <a:r>
              <a:rPr lang="fr-FR" sz="900" dirty="0"/>
              <a:t>	Espace Managers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fr-FR" sz="900" dirty="0"/>
          </a:p>
          <a:p>
            <a:pPr algn="l"/>
            <a:r>
              <a:rPr lang="fr-FR" sz="900" dirty="0"/>
              <a:t>	Une question ? Consultez notre FAQ et vos contacts clés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F30359-D7E8-B870-30B0-CB77E3B458EE}"/>
              </a:ext>
            </a:extLst>
          </p:cNvPr>
          <p:cNvSpPr/>
          <p:nvPr/>
        </p:nvSpPr>
        <p:spPr bwMode="auto">
          <a:xfrm>
            <a:off x="1244766" y="4149013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6EC17AA-23B3-D0D5-67AC-C4BE3122AE83}"/>
              </a:ext>
            </a:extLst>
          </p:cNvPr>
          <p:cNvSpPr/>
          <p:nvPr/>
        </p:nvSpPr>
        <p:spPr bwMode="auto">
          <a:xfrm>
            <a:off x="1236295" y="4419945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2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596F6E2-7529-6AB0-5258-250475EE46D4}"/>
              </a:ext>
            </a:extLst>
          </p:cNvPr>
          <p:cNvSpPr/>
          <p:nvPr/>
        </p:nvSpPr>
        <p:spPr bwMode="auto">
          <a:xfrm>
            <a:off x="1236295" y="4690877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3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54193E3-1BBC-F6C9-5235-FCAA7161A800}"/>
              </a:ext>
            </a:extLst>
          </p:cNvPr>
          <p:cNvSpPr/>
          <p:nvPr/>
        </p:nvSpPr>
        <p:spPr bwMode="auto">
          <a:xfrm>
            <a:off x="1244766" y="4961809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4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46DBC5-AA99-733C-1E0A-6DE4956C6D28}"/>
              </a:ext>
            </a:extLst>
          </p:cNvPr>
          <p:cNvSpPr/>
          <p:nvPr/>
        </p:nvSpPr>
        <p:spPr bwMode="auto">
          <a:xfrm>
            <a:off x="1244766" y="5240973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5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D651B9A-5438-801B-6739-EA8EBC60F2A1}"/>
              </a:ext>
            </a:extLst>
          </p:cNvPr>
          <p:cNvSpPr/>
          <p:nvPr/>
        </p:nvSpPr>
        <p:spPr bwMode="auto">
          <a:xfrm>
            <a:off x="1244766" y="5511139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6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8457B79-2D05-810A-41EC-D4ABAD843BB5}"/>
              </a:ext>
            </a:extLst>
          </p:cNvPr>
          <p:cNvSpPr/>
          <p:nvPr/>
        </p:nvSpPr>
        <p:spPr bwMode="auto">
          <a:xfrm>
            <a:off x="1244766" y="5794226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7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546851-4CE1-1EB1-A199-0C3A1A2B611E}"/>
              </a:ext>
            </a:extLst>
          </p:cNvPr>
          <p:cNvSpPr/>
          <p:nvPr/>
        </p:nvSpPr>
        <p:spPr bwMode="auto">
          <a:xfrm>
            <a:off x="1244766" y="6063338"/>
            <a:ext cx="253839" cy="25373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8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5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L’équipe RH : Le Pôle Paie et gestion administrative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D1A52-DC4B-438A-F9AA-732A18C023A6}"/>
              </a:ext>
            </a:extLst>
          </p:cNvPr>
          <p:cNvSpPr/>
          <p:nvPr/>
        </p:nvSpPr>
        <p:spPr bwMode="auto">
          <a:xfrm>
            <a:off x="885930" y="1843452"/>
            <a:ext cx="8985693" cy="3171095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3079237"/>
            <a:ext cx="8427911" cy="1762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rgbClr val="FFFFFF"/>
                </a:solidFill>
                <a:cs typeface="Times New Roman" panose="02020603050405020304" pitchFamily="18" charset="0"/>
              </a:rPr>
              <a:t>Une équipe en charge du calcul et du versement des salaires, des déclarations administratives légales, d’éléments de gestion RH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5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L’équipe répond à vos demandes d’attestation et autres demandes de documents administratifs…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5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 Pôle Paie, c’est aussi, la prise en charge de vos notes de frais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5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5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06A27-EE63-5A82-F485-401EDE801C96}"/>
              </a:ext>
            </a:extLst>
          </p:cNvPr>
          <p:cNvSpPr/>
          <p:nvPr/>
        </p:nvSpPr>
        <p:spPr bwMode="auto">
          <a:xfrm>
            <a:off x="1164822" y="2032004"/>
            <a:ext cx="740178" cy="942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Photo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Resp. Pole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24F028-B7FA-75A6-D7C5-C071BCBA3EF3}"/>
              </a:ext>
            </a:extLst>
          </p:cNvPr>
          <p:cNvSpPr/>
          <p:nvPr/>
        </p:nvSpPr>
        <p:spPr bwMode="auto">
          <a:xfrm>
            <a:off x="6333067" y="2150533"/>
            <a:ext cx="3259666" cy="5926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Coordonnées (mail + tél)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47C459-98FA-EDFE-E769-B725E2345409}"/>
              </a:ext>
            </a:extLst>
          </p:cNvPr>
          <p:cNvSpPr txBox="1"/>
          <p:nvPr/>
        </p:nvSpPr>
        <p:spPr>
          <a:xfrm rot="1278846">
            <a:off x="9546815" y="950549"/>
            <a:ext cx="2651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>
                <a:solidFill>
                  <a:srgbClr val="FF0000"/>
                </a:solidFill>
              </a:rPr>
              <a:t>Draft : Ex. pages rubrique 1</a:t>
            </a:r>
          </a:p>
        </p:txBody>
      </p:sp>
    </p:spTree>
    <p:extLst>
      <p:ext uri="{BB962C8B-B14F-4D97-AF65-F5344CB8AC3E}">
        <p14:creationId xmlns:p14="http://schemas.microsoft.com/office/powerpoint/2010/main" val="13184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L’équipe RH : des professionnels à vos côtés</a:t>
            </a:r>
            <a:br>
              <a:rPr lang="fr-FR" sz="2800" dirty="0"/>
            </a:br>
            <a:r>
              <a:rPr lang="fr-FR" sz="2800" dirty="0"/>
              <a:t>	Contrôle de gestion social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D1A52-DC4B-438A-F9AA-732A18C023A6}"/>
              </a:ext>
            </a:extLst>
          </p:cNvPr>
          <p:cNvSpPr/>
          <p:nvPr/>
        </p:nvSpPr>
        <p:spPr bwMode="auto">
          <a:xfrm>
            <a:off x="885930" y="1843452"/>
            <a:ext cx="8985693" cy="3171095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3079237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06A27-EE63-5A82-F485-401EDE801C96}"/>
              </a:ext>
            </a:extLst>
          </p:cNvPr>
          <p:cNvSpPr/>
          <p:nvPr/>
        </p:nvSpPr>
        <p:spPr bwMode="auto">
          <a:xfrm>
            <a:off x="1164822" y="2032004"/>
            <a:ext cx="740178" cy="942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Photo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CGS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24F028-B7FA-75A6-D7C5-C071BCBA3EF3}"/>
              </a:ext>
            </a:extLst>
          </p:cNvPr>
          <p:cNvSpPr/>
          <p:nvPr/>
        </p:nvSpPr>
        <p:spPr bwMode="auto">
          <a:xfrm>
            <a:off x="6333067" y="2150533"/>
            <a:ext cx="3259666" cy="5926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Coordonnées (mail + tél)</a:t>
            </a:r>
          </a:p>
        </p:txBody>
      </p:sp>
    </p:spTree>
    <p:extLst>
      <p:ext uri="{BB962C8B-B14F-4D97-AF65-F5344CB8AC3E}">
        <p14:creationId xmlns:p14="http://schemas.microsoft.com/office/powerpoint/2010/main" val="36403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Vous venez de nous rejoindre?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7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3079237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2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7" y="2463684"/>
            <a:ext cx="10230425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guide d’accueil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Vos interlocuteurs RH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La politique sociale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orientations stratégiques de l’entreprise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liens vers sites / outils utiles (Jarvis, Notilus,…) 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algn="l"/>
            <a:endParaRPr lang="fr-FR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2209800"/>
            <a:ext cx="10230425" cy="31834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832137" y="2028966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290042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Se former, se développer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8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224103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8" y="1608550"/>
            <a:ext cx="9954396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processus </a:t>
            </a:r>
            <a:r>
              <a:rPr lang="fr-FR" dirty="0" err="1"/>
              <a:t>mPM</a:t>
            </a: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processus EP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Charte de la mobilité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orientations stratégiques de la Formation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différents dispositifs de formation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Nos partenariats (France 2030, OPCO, …)</a:t>
            </a:r>
          </a:p>
          <a:p>
            <a:pPr algn="l">
              <a:buClr>
                <a:srgbClr val="FF0000"/>
              </a:buClr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catalogue de formation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 système de classification des postes DB Cargo France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Accès à Talent Soft et à DB Learning 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1354665"/>
            <a:ext cx="10230425" cy="45550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832137" y="1173832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385044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DF55066-037F-4231-8AD0-617C10F9CD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-791382"/>
          <a:ext cx="1955" cy="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530" imgH="528" progId="TCLayout.ActiveDocument.1">
                  <p:embed/>
                </p:oleObj>
              </mc:Choice>
              <mc:Fallback>
                <p:oleObj name="Diapositive think-cell" r:id="rId4" imgW="530" imgH="528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DF55066-037F-4231-8AD0-617C10F9C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-791382"/>
                        <a:ext cx="1955" cy="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37F8C8F-957B-409F-B774-4C93144DB73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-1" y="-793338"/>
            <a:ext cx="195479" cy="195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fr-FR" sz="2955" err="1">
              <a:ea typeface="+mj-ea"/>
              <a:cs typeface="+mj-cs"/>
              <a:sym typeface="DB Office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EA5861-3756-4AB0-9919-B6E993C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sz="2800" dirty="0"/>
              <a:t>Recruter un nouveau collaborateur, coopter, postuler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406DF-DAD0-498D-86B3-D1F803E4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9</a:t>
            </a:fld>
            <a:endParaRPr lang="de-D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28C864-2DBF-81D7-90D2-2C1B97952696}"/>
              </a:ext>
            </a:extLst>
          </p:cNvPr>
          <p:cNvSpPr txBox="1"/>
          <p:nvPr/>
        </p:nvSpPr>
        <p:spPr>
          <a:xfrm>
            <a:off x="1164822" y="2359570"/>
            <a:ext cx="8427911" cy="1445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1000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Une personne en charge du contrôle de gestion social (collecte, analyse, synthèse des informations et data sociales)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 Office" pitchFamily="34" charset="0"/>
                <a:ea typeface="+mn-ea"/>
                <a:cs typeface="Times New Roman" panose="02020603050405020304" pitchFamily="18" charset="0"/>
              </a:rPr>
              <a:t>Chargé d’optimiser la politique RH et les coûts financiers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lang="fr-FR" sz="1100" dirty="0">
                <a:solidFill>
                  <a:srgbClr val="FFFFFF"/>
                </a:solidFill>
                <a:cs typeface="Times New Roman" panose="02020603050405020304" pitchFamily="18" charset="0"/>
              </a:rPr>
              <a:t>Permet l’analyse des données du personnel et la production d’indicateurs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B Office" pitchFamily="34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sz="1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B3BE9BA-1134-0734-72CB-1F50700EA46D}"/>
              </a:ext>
            </a:extLst>
          </p:cNvPr>
          <p:cNvSpPr/>
          <p:nvPr/>
        </p:nvSpPr>
        <p:spPr bwMode="auto">
          <a:xfrm>
            <a:off x="364746" y="403200"/>
            <a:ext cx="467391" cy="48534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rgbClr val="FFFFFF"/>
                </a:solidFill>
              </a:rPr>
              <a:t>4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D55C2-2E51-0801-6013-242F33A4D69B}"/>
              </a:ext>
            </a:extLst>
          </p:cNvPr>
          <p:cNvSpPr txBox="1"/>
          <p:nvPr/>
        </p:nvSpPr>
        <p:spPr>
          <a:xfrm>
            <a:off x="832138" y="1744017"/>
            <a:ext cx="995439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Lien vers demande de recrutement</a:t>
            </a:r>
          </a:p>
          <a:p>
            <a:pPr algn="l">
              <a:buClr>
                <a:srgbClr val="FF0000"/>
              </a:buClr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Procédure cooptation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Lien vers bourse aux emplois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Charte de la mobilité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FCA81-5CF5-0893-7F66-E27FD45B4423}"/>
              </a:ext>
            </a:extLst>
          </p:cNvPr>
          <p:cNvSpPr/>
          <p:nvPr/>
        </p:nvSpPr>
        <p:spPr bwMode="auto">
          <a:xfrm>
            <a:off x="685800" y="1490133"/>
            <a:ext cx="10230425" cy="24384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79C083-B74E-6446-C48C-D2AE87B4E452}"/>
              </a:ext>
            </a:extLst>
          </p:cNvPr>
          <p:cNvSpPr txBox="1"/>
          <p:nvPr/>
        </p:nvSpPr>
        <p:spPr>
          <a:xfrm>
            <a:off x="891404" y="1367022"/>
            <a:ext cx="204653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dirty="0"/>
              <a:t>Vous trouverez ici :</a:t>
            </a:r>
          </a:p>
        </p:txBody>
      </p:sp>
    </p:spTree>
    <p:extLst>
      <p:ext uri="{BB962C8B-B14F-4D97-AF65-F5344CB8AC3E}">
        <p14:creationId xmlns:p14="http://schemas.microsoft.com/office/powerpoint/2010/main" val="140248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_rot.potx"/>
  <p:tag name="CREATEDBY" val="TW_CP"/>
  <p:tag name="LANGUAGE" val="german"/>
  <p:tag name="AGENDAPIC" val="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m1B0lF3qWOcPeUIsjVq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kn1er4dB1ToEulvsObnA"/>
</p:tagLst>
</file>

<file path=ppt/theme/theme1.xml><?xml version="1.0" encoding="utf-8"?>
<a:theme xmlns:a="http://schemas.openxmlformats.org/drawingml/2006/main" name="© DB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A2111DC887F84EB830FA898D6753C6" ma:contentTypeVersion="17" ma:contentTypeDescription="Ein neues Dokument erstellen." ma:contentTypeScope="" ma:versionID="1a7ef3a2fb56c67665a758296d00a52f">
  <xsd:schema xmlns:xsd="http://www.w3.org/2001/XMLSchema" xmlns:xs="http://www.w3.org/2001/XMLSchema" xmlns:p="http://schemas.microsoft.com/office/2006/metadata/properties" xmlns:ns2="d83b870e-373e-470b-991f-d1b02e6434ac" xmlns:ns3="33033b3e-0fe2-472b-be60-21267ac0867f" targetNamespace="http://schemas.microsoft.com/office/2006/metadata/properties" ma:root="true" ma:fieldsID="3655a03d9265bc83e920dc8af215c122" ns2:_="" ns3:_="">
    <xsd:import namespace="d83b870e-373e-470b-991f-d1b02e6434ac"/>
    <xsd:import namespace="33033b3e-0fe2-472b-be60-21267ac08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b870e-373e-470b-991f-d1b02e643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f80f6d38-43b1-4def-ac06-3ce7426a3a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33b3e-0fe2-472b-be60-21267ac08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4ef130-4dd6-495e-b164-0fbce69242a0}" ma:internalName="TaxCatchAll" ma:showField="CatchAllData" ma:web="33033b3e-0fe2-472b-be60-21267ac08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033b3e-0fe2-472b-be60-21267ac0867f">
      <UserInfo>
        <DisplayName>Matthieu Moguiline</DisplayName>
        <AccountId>168</AccountId>
        <AccountType/>
      </UserInfo>
    </SharedWithUsers>
    <TaxCatchAll xmlns="33033b3e-0fe2-472b-be60-21267ac0867f" xsi:nil="true"/>
    <lcf76f155ced4ddcb4097134ff3c332f xmlns="d83b870e-373e-470b-991f-d1b02e6434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2A6916-269B-487D-9458-8FCDC3B2A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b870e-373e-470b-991f-d1b02e6434ac"/>
    <ds:schemaRef ds:uri="33033b3e-0fe2-472b-be60-21267ac08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4D5C5E-1098-46D8-B9FE-8280FA62D4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7B4C3-026D-49DF-B6AE-06953C4FDAA3}">
  <ds:schemaRefs>
    <ds:schemaRef ds:uri="http://schemas.microsoft.com/office/infopath/2007/PartnerControls"/>
    <ds:schemaRef ds:uri="http://schemas.microsoft.com/office/2006/documentManagement/types"/>
    <ds:schemaRef ds:uri="d83b870e-373e-470b-991f-d1b02e6434ac"/>
    <ds:schemaRef ds:uri="http://schemas.microsoft.com/office/2006/metadata/properties"/>
    <ds:schemaRef ds:uri="http://purl.org/dc/elements/1.1/"/>
    <ds:schemaRef ds:uri="33033b3e-0fe2-472b-be60-21267ac0867f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Grand écran</PresentationFormat>
  <Paragraphs>206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DB Head Light</vt:lpstr>
      <vt:lpstr>DB Office</vt:lpstr>
      <vt:lpstr>Inter</vt:lpstr>
      <vt:lpstr>Wingdings</vt:lpstr>
      <vt:lpstr>© DB 2016</vt:lpstr>
      <vt:lpstr>Diapositive think-cell</vt:lpstr>
      <vt:lpstr>Projet page RH Intranet</vt:lpstr>
      <vt:lpstr>Objectif</vt:lpstr>
      <vt:lpstr>Page actuelle</vt:lpstr>
      <vt:lpstr>Page projet</vt:lpstr>
      <vt:lpstr> L’équipe RH : Le Pôle Paie et gestion administrative</vt:lpstr>
      <vt:lpstr> L’équipe RH : des professionnels à vos côtés  Contrôle de gestion social</vt:lpstr>
      <vt:lpstr> Vous venez de nous rejoindre?</vt:lpstr>
      <vt:lpstr> Se former, se développer</vt:lpstr>
      <vt:lpstr> Recruter un nouveau collaborateur, coopter, postuler</vt:lpstr>
      <vt:lpstr> Paie, absences, notes de frais</vt:lpstr>
      <vt:lpstr> Nos Systèmes d’information RH</vt:lpstr>
      <vt:lpstr> Espace Managers</vt:lpstr>
      <vt:lpstr> une question? Consulter notre FAQ</vt:lpstr>
    </vt:vector>
  </TitlesOfParts>
  <Company>DB Cargo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nouvelle organisation</dc:title>
  <dc:creator>GLOHR Vincent</dc:creator>
  <cp:lastModifiedBy>Vincent Dufour</cp:lastModifiedBy>
  <cp:revision>3</cp:revision>
  <cp:lastPrinted>2015-08-04T09:23:29Z</cp:lastPrinted>
  <dcterms:created xsi:type="dcterms:W3CDTF">2005-02-21T07:36:49Z</dcterms:created>
  <dcterms:modified xsi:type="dcterms:W3CDTF">2024-01-31T16:48:18Z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Projection nouvelle organisation</vt:lpwstr>
  </property>
  <property fmtid="{D5CDD505-2E9C-101B-9397-08002B2CF9AE}" pid="3" name="tw_theme">
    <vt:lpwstr/>
  </property>
  <property fmtid="{D5CDD505-2E9C-101B-9397-08002B2CF9AE}" pid="4" name="tw_company">
    <vt:lpwstr>DB Cargo AG</vt:lpwstr>
  </property>
  <property fmtid="{D5CDD505-2E9C-101B-9397-08002B2CF9AE}" pid="5" name="tw_unit">
    <vt:lpwstr>Euro Cargo Rail</vt:lpwstr>
  </property>
  <property fmtid="{D5CDD505-2E9C-101B-9397-08002B2CF9AE}" pid="6" name="tw_speaker">
    <vt:lpwstr>Anthony Hannus</vt:lpwstr>
  </property>
  <property fmtid="{D5CDD505-2E9C-101B-9397-08002B2CF9AE}" pid="7" name="tw_function">
    <vt:lpwstr/>
  </property>
  <property fmtid="{D5CDD505-2E9C-101B-9397-08002B2CF9AE}" pid="8" name="tw_location">
    <vt:lpwstr>Paris</vt:lpwstr>
  </property>
  <property fmtid="{D5CDD505-2E9C-101B-9397-08002B2CF9AE}" pid="9" name="tw_date">
    <vt:lpwstr>02/11/2016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  <property fmtid="{D5CDD505-2E9C-101B-9397-08002B2CF9AE}" pid="19" name="ContentTypeId">
    <vt:lpwstr>0x01010072A2111DC887F84EB830FA898D6753C6</vt:lpwstr>
  </property>
  <property fmtid="{D5CDD505-2E9C-101B-9397-08002B2CF9AE}" pid="20" name="MediaServiceImageTags">
    <vt:lpwstr/>
  </property>
</Properties>
</file>