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4"/>
  </p:notesMasterIdLst>
  <p:handoutMasterIdLst>
    <p:handoutMasterId r:id="rId15"/>
  </p:handoutMasterIdLst>
  <p:sldIdLst>
    <p:sldId id="257" r:id="rId3"/>
    <p:sldId id="258" r:id="rId4"/>
    <p:sldId id="259" r:id="rId5"/>
    <p:sldId id="260" r:id="rId6"/>
    <p:sldId id="261" r:id="rId7"/>
    <p:sldId id="264" r:id="rId8"/>
    <p:sldId id="265" r:id="rId9"/>
    <p:sldId id="262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91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liot kerman" userId="e77916c079d5c398" providerId="LiveId" clId="{E9A59B98-73E9-46E2-9F2A-2B338CC86AD1}"/>
    <pc:docChg chg="addSld modSld">
      <pc:chgData name="elliot kerman" userId="e77916c079d5c398" providerId="LiveId" clId="{E9A59B98-73E9-46E2-9F2A-2B338CC86AD1}" dt="2018-03-06T14:38:21.495" v="225"/>
      <pc:docMkLst>
        <pc:docMk/>
      </pc:docMkLst>
      <pc:sldChg chg="addSp modSp add">
        <pc:chgData name="elliot kerman" userId="e77916c079d5c398" providerId="LiveId" clId="{E9A59B98-73E9-46E2-9F2A-2B338CC86AD1}" dt="2018-03-06T14:38:21.495" v="225"/>
        <pc:sldMkLst>
          <pc:docMk/>
          <pc:sldMk cId="3374592240" sldId="260"/>
        </pc:sldMkLst>
        <pc:spChg chg="add mod">
          <ac:chgData name="elliot kerman" userId="e77916c079d5c398" providerId="LiveId" clId="{E9A59B98-73E9-46E2-9F2A-2B338CC86AD1}" dt="2018-03-06T14:37:29.479" v="203" actId="1076"/>
          <ac:spMkLst>
            <pc:docMk/>
            <pc:sldMk cId="3374592240" sldId="260"/>
            <ac:spMk id="2" creationId="{298F0E77-77F8-43AC-87BE-EB664C61B6FA}"/>
          </ac:spMkLst>
        </pc:spChg>
        <pc:spChg chg="add mod">
          <ac:chgData name="elliot kerman" userId="e77916c079d5c398" providerId="LiveId" clId="{E9A59B98-73E9-46E2-9F2A-2B338CC86AD1}" dt="2018-03-06T14:38:21.495" v="225"/>
          <ac:spMkLst>
            <pc:docMk/>
            <pc:sldMk cId="3374592240" sldId="260"/>
            <ac:spMk id="7" creationId="{3FE9D9B0-27F2-4D99-A7B1-E041DC140D69}"/>
          </ac:spMkLst>
        </pc:spChg>
        <pc:picChg chg="add mod">
          <ac:chgData name="elliot kerman" userId="e77916c079d5c398" providerId="LiveId" clId="{E9A59B98-73E9-46E2-9F2A-2B338CC86AD1}" dt="2018-03-06T14:37:43.911" v="207" actId="14100"/>
          <ac:picMkLst>
            <pc:docMk/>
            <pc:sldMk cId="3374592240" sldId="260"/>
            <ac:picMk id="4" creationId="{27F43D92-1267-4F21-9530-C22DFD18E373}"/>
          </ac:picMkLst>
        </pc:picChg>
        <pc:picChg chg="add mod">
          <ac:chgData name="elliot kerman" userId="e77916c079d5c398" providerId="LiveId" clId="{E9A59B98-73E9-46E2-9F2A-2B338CC86AD1}" dt="2018-03-06T14:38:01.356" v="213" actId="1076"/>
          <ac:picMkLst>
            <pc:docMk/>
            <pc:sldMk cId="3374592240" sldId="260"/>
            <ac:picMk id="5" creationId="{91AF04B8-629A-4B3B-8445-2C0B8E27985A}"/>
          </ac:picMkLst>
        </pc:picChg>
        <pc:picChg chg="add mod">
          <ac:chgData name="elliot kerman" userId="e77916c079d5c398" providerId="LiveId" clId="{E9A59B98-73E9-46E2-9F2A-2B338CC86AD1}" dt="2018-03-06T14:37:24.258" v="202" actId="14100"/>
          <ac:picMkLst>
            <pc:docMk/>
            <pc:sldMk cId="3374592240" sldId="260"/>
            <ac:picMk id="6" creationId="{B2394BB3-2377-4684-A514-D367BE4DF616}"/>
          </ac:picMkLst>
        </pc:picChg>
        <pc:picChg chg="add mod">
          <ac:chgData name="elliot kerman" userId="e77916c079d5c398" providerId="LiveId" clId="{E9A59B98-73E9-46E2-9F2A-2B338CC86AD1}" dt="2018-03-06T14:37:58.235" v="212" actId="14100"/>
          <ac:picMkLst>
            <pc:docMk/>
            <pc:sldMk cId="3374592240" sldId="260"/>
            <ac:picMk id="8" creationId="{13CBC6F0-B9CD-4CED-A2FB-3F488CC0C250}"/>
          </ac:picMkLst>
        </pc:picChg>
      </pc:sldChg>
    </pc:docChg>
  </pc:docChgLst>
  <pc:docChgLst>
    <pc:chgData name="elliot kerman" userId="e77916c079d5c398" providerId="LiveId" clId="{8DA0BB2C-F3B6-45F5-81AB-27FD8BE22616}"/>
    <pc:docChg chg="undo addSld modSld sldOrd">
      <pc:chgData name="elliot kerman" userId="e77916c079d5c398" providerId="LiveId" clId="{8DA0BB2C-F3B6-45F5-81AB-27FD8BE22616}" dt="2018-03-13T10:04:59.554" v="190" actId="20577"/>
      <pc:docMkLst>
        <pc:docMk/>
      </pc:docMkLst>
      <pc:sldChg chg="addSp modSp">
        <pc:chgData name="elliot kerman" userId="e77916c079d5c398" providerId="LiveId" clId="{8DA0BB2C-F3B6-45F5-81AB-27FD8BE22616}" dt="2018-03-13T09:59:52.480" v="158" actId="1076"/>
        <pc:sldMkLst>
          <pc:docMk/>
          <pc:sldMk cId="3374592240" sldId="260"/>
        </pc:sldMkLst>
        <pc:spChg chg="add mod">
          <ac:chgData name="elliot kerman" userId="e77916c079d5c398" providerId="LiveId" clId="{8DA0BB2C-F3B6-45F5-81AB-27FD8BE22616}" dt="2018-03-13T09:59:52.480" v="158" actId="1076"/>
          <ac:spMkLst>
            <pc:docMk/>
            <pc:sldMk cId="3374592240" sldId="260"/>
            <ac:spMk id="9" creationId="{882FF231-B88A-4470-9A61-B3ED576D47D7}"/>
          </ac:spMkLst>
        </pc:spChg>
      </pc:sldChg>
      <pc:sldChg chg="addSp modSp add ord">
        <pc:chgData name="elliot kerman" userId="e77916c079d5c398" providerId="LiveId" clId="{8DA0BB2C-F3B6-45F5-81AB-27FD8BE22616}" dt="2018-03-13T10:00:16.227" v="159" actId="20577"/>
        <pc:sldMkLst>
          <pc:docMk/>
          <pc:sldMk cId="2150774575" sldId="261"/>
        </pc:sldMkLst>
        <pc:spChg chg="add mod">
          <ac:chgData name="elliot kerman" userId="e77916c079d5c398" providerId="LiveId" clId="{8DA0BB2C-F3B6-45F5-81AB-27FD8BE22616}" dt="2018-03-13T09:59:41.213" v="156" actId="20577"/>
          <ac:spMkLst>
            <pc:docMk/>
            <pc:sldMk cId="2150774575" sldId="261"/>
            <ac:spMk id="2" creationId="{20E7192E-8B00-4D8A-A9B6-D981E08321DC}"/>
          </ac:spMkLst>
        </pc:spChg>
        <pc:spChg chg="add mod">
          <ac:chgData name="elliot kerman" userId="e77916c079d5c398" providerId="LiveId" clId="{8DA0BB2C-F3B6-45F5-81AB-27FD8BE22616}" dt="2018-03-13T09:56:23.932" v="43" actId="20577"/>
          <ac:spMkLst>
            <pc:docMk/>
            <pc:sldMk cId="2150774575" sldId="261"/>
            <ac:spMk id="6" creationId="{7A8DEA36-A431-4E66-95D8-C203D32F97F5}"/>
          </ac:spMkLst>
        </pc:spChg>
        <pc:spChg chg="add mod">
          <ac:chgData name="elliot kerman" userId="e77916c079d5c398" providerId="LiveId" clId="{8DA0BB2C-F3B6-45F5-81AB-27FD8BE22616}" dt="2018-03-13T09:56:38.985" v="48" actId="20577"/>
          <ac:spMkLst>
            <pc:docMk/>
            <pc:sldMk cId="2150774575" sldId="261"/>
            <ac:spMk id="7" creationId="{63F0D41E-535C-4573-98B2-ED311E0E4637}"/>
          </ac:spMkLst>
        </pc:spChg>
        <pc:spChg chg="add mod">
          <ac:chgData name="elliot kerman" userId="e77916c079d5c398" providerId="LiveId" clId="{8DA0BB2C-F3B6-45F5-81AB-27FD8BE22616}" dt="2018-03-13T09:57:27.147" v="140" actId="122"/>
          <ac:spMkLst>
            <pc:docMk/>
            <pc:sldMk cId="2150774575" sldId="261"/>
            <ac:spMk id="8" creationId="{29E4150E-7532-4CDF-9D3B-F540C3B02DE7}"/>
          </ac:spMkLst>
        </pc:spChg>
        <pc:picChg chg="add mod modCrop">
          <ac:chgData name="elliot kerman" userId="e77916c079d5c398" providerId="LiveId" clId="{8DA0BB2C-F3B6-45F5-81AB-27FD8BE22616}" dt="2018-03-13T09:55:32.299" v="13" actId="1076"/>
          <ac:picMkLst>
            <pc:docMk/>
            <pc:sldMk cId="2150774575" sldId="261"/>
            <ac:picMk id="3" creationId="{DF153BF6-79B3-43B5-A0BF-049E9D9E54A7}"/>
          </ac:picMkLst>
        </pc:picChg>
        <pc:picChg chg="add mod modCrop">
          <ac:chgData name="elliot kerman" userId="e77916c079d5c398" providerId="LiveId" clId="{8DA0BB2C-F3B6-45F5-81AB-27FD8BE22616}" dt="2018-03-13T09:57:33.479" v="142" actId="1076"/>
          <ac:picMkLst>
            <pc:docMk/>
            <pc:sldMk cId="2150774575" sldId="261"/>
            <ac:picMk id="5" creationId="{CB45506E-26BD-4A06-8BCD-8A5177A378E2}"/>
          </ac:picMkLst>
        </pc:picChg>
      </pc:sldChg>
      <pc:sldChg chg="addSp modSp add ord">
        <pc:chgData name="elliot kerman" userId="e77916c079d5c398" providerId="LiveId" clId="{8DA0BB2C-F3B6-45F5-81AB-27FD8BE22616}" dt="2018-03-13T10:04:59.554" v="190" actId="20577"/>
        <pc:sldMkLst>
          <pc:docMk/>
          <pc:sldMk cId="1231363515" sldId="262"/>
        </pc:sldMkLst>
        <pc:spChg chg="add mod">
          <ac:chgData name="elliot kerman" userId="e77916c079d5c398" providerId="LiveId" clId="{8DA0BB2C-F3B6-45F5-81AB-27FD8BE22616}" dt="2018-03-13T10:04:14.190" v="172" actId="20577"/>
          <ac:spMkLst>
            <pc:docMk/>
            <pc:sldMk cId="1231363515" sldId="262"/>
            <ac:spMk id="2" creationId="{3B6B9253-75BD-490E-AAE3-AA5A1A8EDCEC}"/>
          </ac:spMkLst>
        </pc:spChg>
        <pc:spChg chg="add mod">
          <ac:chgData name="elliot kerman" userId="e77916c079d5c398" providerId="LiveId" clId="{8DA0BB2C-F3B6-45F5-81AB-27FD8BE22616}" dt="2018-03-13T10:04:59.554" v="190" actId="20577"/>
          <ac:spMkLst>
            <pc:docMk/>
            <pc:sldMk cId="1231363515" sldId="262"/>
            <ac:spMk id="3" creationId="{D3DAF75E-1D02-47B6-B0DD-79C125EB3B45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A31939A-1E1C-43C6-87D9-4707F4ECE4B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0A2096-24D5-4C83-B320-3BA033617CA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4097AA-F62E-482D-8D58-1B8F77A2395C}" type="datetimeFigureOut">
              <a:rPr lang="en-GB" smtClean="0"/>
              <a:t>17/04/2018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F57497-991D-4934-BA2F-0A0E489B652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628FAF-8BE9-41A5-BE33-5CFA166F71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92A4E-ED01-4A18-B484-C3FE7E29D8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05869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12CFC0-6A39-4A2C-AC24-6061EBE48B82}" type="datetimeFigureOut">
              <a:rPr lang="en-GB" smtClean="0"/>
              <a:t>17/04/2018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7C51B7-0486-4EC3-8BF1-FEA854142D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5174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57F63-4712-4E9E-AC60-E56A4AAE4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01ED0A-0A85-4F5B-A3D7-E9861ACBD5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EB1955-49DE-46A9-89A3-F92690B84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E6D-E52B-45B7-B943-4C650C77E21B}" type="datetimeFigureOut">
              <a:rPr lang="en-GB" smtClean="0"/>
              <a:t>17/04/2018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2C426-BD50-4707-BC83-82FEB8A73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1FB15B-FD18-4CF2-977E-D73913D8F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D1E1-2501-4D3A-8151-E9E088672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8845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F6DA7-73FB-4D62-9D6C-F4B6E88CC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C9CA03-1253-4A17-911D-8F2AFF299D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8005D3-1CA5-44D4-A775-030C21494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E6D-E52B-45B7-B943-4C650C77E21B}" type="datetimeFigureOut">
              <a:rPr lang="en-GB" smtClean="0"/>
              <a:t>17/04/2018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F04607-7CD8-45F2-A429-A9F21B023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4EE6C8-07E5-49FE-82C2-73E89C756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D1E1-2501-4D3A-8151-E9E088672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958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BE9C00-9A85-4C85-AD74-6EC41E6469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3CFFF3-2CBF-46E5-BEBF-460D90B5FE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CAD3C9-F90F-4D7A-B26B-846FA89B3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E6D-E52B-45B7-B943-4C650C77E21B}" type="datetimeFigureOut">
              <a:rPr lang="en-GB" smtClean="0"/>
              <a:t>17/04/2018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53A0FB-0FC0-46D2-AD1A-4E5A1C674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DF02BC-60E0-4032-89B9-EA4D14167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D1E1-2501-4D3A-8151-E9E088672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94930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74C8B-A17C-4E31-AB80-9020CD82A2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63A064-FD13-4B88-9424-552815AEFE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59A3DC-D5AB-41D4-BD89-D295D5D4A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4F874-02A1-48BF-AE54-4A07EBAF6EA2}" type="datetimeFigureOut">
              <a:rPr lang="en-GB" smtClean="0"/>
              <a:t>17/04/2018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BB95E6-B267-4D29-B3BF-746EF570C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F59548-8F39-45F2-AEDB-2041AFF72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916-3AD3-4FEC-AEB3-D0E6DB5A64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83638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14273-4F3D-4EE4-9B58-2769BE71F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C0F42-2515-488E-B1F7-251EBF716B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704120-10CB-4723-97EA-755B18486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4F874-02A1-48BF-AE54-4A07EBAF6EA2}" type="datetimeFigureOut">
              <a:rPr lang="en-GB" smtClean="0"/>
              <a:t>17/04/2018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80DE06-979B-4E7B-B4AB-9B4D6FE26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DDAC91-D187-46B2-8BE9-C6A574D01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916-3AD3-4FEC-AEB3-D0E6DB5A64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76863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6D59D-9CC6-41A6-A21E-D975DA663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17D9F7-BEEB-4967-BDE5-DCB7B8303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35BE15-9957-44E8-B446-00E0F504D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4F874-02A1-48BF-AE54-4A07EBAF6EA2}" type="datetimeFigureOut">
              <a:rPr lang="en-GB" smtClean="0"/>
              <a:t>17/04/2018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AFCC6-CB6C-4D32-9693-71DCCB7F6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BD2804-29F3-4162-804C-3B9C70E53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916-3AD3-4FEC-AEB3-D0E6DB5A64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84796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55F64-5F43-41AF-B15A-0751000D8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19744-EBDB-4212-A966-DDFE05CF40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DF55AD-D32E-4DBF-AF8A-C3ECB55CC7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18F8F5-31D7-4D9A-8567-8C1024AC8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4F874-02A1-48BF-AE54-4A07EBAF6EA2}" type="datetimeFigureOut">
              <a:rPr lang="en-GB" smtClean="0"/>
              <a:t>17/04/2018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6E0E1-CE22-4C74-AC8B-939386C71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9ED5D0-D600-4A1C-AE96-D57E0FDFF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916-3AD3-4FEC-AEB3-D0E6DB5A64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33557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EF56A-AD96-43F4-8C9D-0BC1F0893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38C103-CEFB-41FD-B406-024D23D4A3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F62E4D-F934-4B10-A230-AB04308C9D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1EEE72-86EC-492D-BF4A-A2C046C62A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4AAF85-AE79-4BF0-8325-CA41ED7F9E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0576AD-28F2-4F7A-93CC-8A8F83736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4F874-02A1-48BF-AE54-4A07EBAF6EA2}" type="datetimeFigureOut">
              <a:rPr lang="en-GB" smtClean="0"/>
              <a:t>17/04/2018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B017B9-1D5D-400D-A70A-014C49A11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961309-6F01-4F1B-9605-F40DF3B66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916-3AD3-4FEC-AEB3-D0E6DB5A64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96455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5C816-68C3-4E16-8DB4-64620CF1C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15920A-08D2-46F6-8865-5C9480135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4F874-02A1-48BF-AE54-4A07EBAF6EA2}" type="datetimeFigureOut">
              <a:rPr lang="en-GB" smtClean="0"/>
              <a:t>17/04/2018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DC9628-A315-440F-8B71-F70531CAF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C29F2C-E6EC-4AB0-81E3-091CD5D47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916-3AD3-4FEC-AEB3-D0E6DB5A64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90202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9B0261-43EE-47BF-8831-8E176B3AA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4F874-02A1-48BF-AE54-4A07EBAF6EA2}" type="datetimeFigureOut">
              <a:rPr lang="en-GB" smtClean="0"/>
              <a:t>17/04/2018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342CFC-8AF7-47F6-B52F-73097FBC0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5474FF-644B-42F0-A2C5-31CA8F924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916-3AD3-4FEC-AEB3-D0E6DB5A64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83339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35ADA-1CD1-489A-85AF-01CAD3E5B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E079B-E1BE-42CB-8941-50E8767999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1DA364-C48D-4094-9AA5-E4E71D3F68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68FBED-E736-4C83-842D-5A3A7EC00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4F874-02A1-48BF-AE54-4A07EBAF6EA2}" type="datetimeFigureOut">
              <a:rPr lang="en-GB" smtClean="0"/>
              <a:t>17/04/2018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FB011C-DAB5-43AB-8067-52FD08AC3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CE5707-A3E2-4F40-8791-D7805FD07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916-3AD3-4FEC-AEB3-D0E6DB5A64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4029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00167-BF81-476D-821A-AD1C8210A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6C574-5F9A-4BD8-8B33-480A83D1B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B6105-52A5-4B8A-A341-93B0251B6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E6D-E52B-45B7-B943-4C650C77E21B}" type="datetimeFigureOut">
              <a:rPr lang="en-GB" smtClean="0"/>
              <a:t>17/04/2018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06C70B-15DF-4308-B6A9-7F6325994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5F2164-7339-48FB-A0A5-09D1C5B75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D1E1-2501-4D3A-8151-E9E088672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26623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89D0B-CBC2-4D37-9D81-7AEFF12E5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D7C785-F078-4BAB-973C-BC0456DCF0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06EE2E-B07E-4048-9FBB-9E38776036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19C16C-5F2A-4EEF-873D-CFCF9707D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4F874-02A1-48BF-AE54-4A07EBAF6EA2}" type="datetimeFigureOut">
              <a:rPr lang="en-GB" smtClean="0"/>
              <a:t>17/04/2018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89BE0D-F613-49E5-A5E9-DEF8F4128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D20E1D-69E2-463F-AB44-84EDCA9FB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916-3AD3-4FEC-AEB3-D0E6DB5A64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94928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3EB89-6F3F-44AC-9685-3251A8D22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A23489-9012-467A-9C25-E788456CDA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562833-360C-4877-9449-08951F5FE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4F874-02A1-48BF-AE54-4A07EBAF6EA2}" type="datetimeFigureOut">
              <a:rPr lang="en-GB" smtClean="0"/>
              <a:t>17/04/2018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364642-3ECE-4038-AE02-46F9F5033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506BEA-ACE5-4A4C-B4D8-188FC8D34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916-3AD3-4FEC-AEB3-D0E6DB5A64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37116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6350FA-2BEC-455D-9889-358869CB39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0FA255-E488-4FC7-B4B8-CB6BF4CFDD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B9114-D3F3-4368-BD41-FDF3F4676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4F874-02A1-48BF-AE54-4A07EBAF6EA2}" type="datetimeFigureOut">
              <a:rPr lang="en-GB" smtClean="0"/>
              <a:t>17/04/2018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571B5A-4B3D-4771-8572-DC6CA3208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B0DCA1-D8D5-45FF-A0E6-B6D2F7669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916-3AD3-4FEC-AEB3-D0E6DB5A64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9861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B24C2-C24B-4D9F-877A-31EFBF225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69A102-9083-4F84-8DE3-CD673C127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CFE8CA-5232-4404-8B73-CABB23536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E6D-E52B-45B7-B943-4C650C77E21B}" type="datetimeFigureOut">
              <a:rPr lang="en-GB" smtClean="0"/>
              <a:t>17/04/2018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14F00-CDFB-4299-ABD7-E08F683BE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933B9-D93A-4A3C-915D-8DC907A76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D1E1-2501-4D3A-8151-E9E088672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61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453E1-D2CD-4589-9085-D16E1FDA1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2AB85-A6F0-41B6-BE12-723F822653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192972-D1E9-4726-BCDC-15A8429731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D6BAD0-978F-43E4-A4B3-3F09A9EF0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E6D-E52B-45B7-B943-4C650C77E21B}" type="datetimeFigureOut">
              <a:rPr lang="en-GB" smtClean="0"/>
              <a:t>17/04/2018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AE8CEF-4392-4B50-9915-17AB2FC1E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E23F31-A2BC-4937-AEC2-29FD394AF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D1E1-2501-4D3A-8151-E9E088672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1220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1690D-A625-4F7E-A7F1-65026B8D6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93086-42DC-467B-9890-4CD0A1C47B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CA2329-DDFF-409C-AC84-CD04B2FE94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C08403-6F52-4496-A020-266BD2B94B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9B1851-A706-454B-A57F-4E9D69C495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19FEEE-8F05-463C-B7D1-A5FDE7F5D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E6D-E52B-45B7-B943-4C650C77E21B}" type="datetimeFigureOut">
              <a:rPr lang="en-GB" smtClean="0"/>
              <a:t>17/04/2018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A18D5-C232-4B8F-A08F-85CEB143D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4E28AC-9AEC-46EB-800C-90D1B4663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D1E1-2501-4D3A-8151-E9E088672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8532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EA38E-E302-453F-AD8B-8DDDEF7A2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02CE17-225F-4B0D-A7E4-8E4A85CAB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E6D-E52B-45B7-B943-4C650C77E21B}" type="datetimeFigureOut">
              <a:rPr lang="en-GB" smtClean="0"/>
              <a:t>17/04/2018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B2C88A-2115-4FFF-8C76-D11440810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F37B83-02B7-44AA-B6CE-E354E04DA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D1E1-2501-4D3A-8151-E9E088672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5576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91BDA0-48FF-4D81-81A5-4D591A071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E6D-E52B-45B7-B943-4C650C77E21B}" type="datetimeFigureOut">
              <a:rPr lang="en-GB" smtClean="0"/>
              <a:t>17/04/2018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FD21BB-2CB3-410E-8498-D0E51D75B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C228F5-E72D-4F0E-9B2C-72CEE83EA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D1E1-2501-4D3A-8151-E9E088672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6979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29930-8180-4076-8FBD-ECCB622E1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AE451-9DCC-4FA8-A549-E2F2266C90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F716A9-0BF8-4526-8480-077A9137FE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CD97DE-5003-4D85-BD3E-4A34E2828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E6D-E52B-45B7-B943-4C650C77E21B}" type="datetimeFigureOut">
              <a:rPr lang="en-GB" smtClean="0"/>
              <a:t>17/04/2018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392578-6B92-4DBA-B28C-EA44DD85B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1E9958-C24D-4752-8DDD-DFB1361C8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D1E1-2501-4D3A-8151-E9E088672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2394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8372A-50B1-4786-8F9F-7B5D7766D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12A166-2F74-4257-BF5E-E81BD3E37F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4A135F-0117-4CE2-897B-B900351DFA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EE01F-A21D-465A-9C2C-540B76A9C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E6D-E52B-45B7-B943-4C650C77E21B}" type="datetimeFigureOut">
              <a:rPr lang="en-GB" smtClean="0"/>
              <a:t>17/04/2018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4AF848-C343-4157-A74A-B737DE7F9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331FC7-2722-4AFB-8E07-2C1DB6FB5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D1E1-2501-4D3A-8151-E9E088672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4009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3FF67C-B05C-471D-9E62-91F12777D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0418FB-4BC2-456F-A88B-D8AC0740E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C3A91A-A514-464E-86D0-CABFB606CE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9EE6D-E52B-45B7-B943-4C650C77E21B}" type="datetimeFigureOut">
              <a:rPr lang="en-GB" smtClean="0"/>
              <a:t>17/04/2018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D492E-E47E-44F5-9114-63F10D5146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F91BDC-536F-479D-8351-C568F7B58D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ECD1E1-2501-4D3A-8151-E9E088672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4637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535ED7-C7B8-407D-9246-0FC9DF9EC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5FAFD-1788-4751-84FF-DA3ECBCDC4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365336-5579-4C13-8B3D-98B5A3B120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24F874-02A1-48BF-AE54-4A07EBAF6EA2}" type="datetimeFigureOut">
              <a:rPr lang="en-GB" smtClean="0"/>
              <a:t>17/04/2018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3D9F1F-0948-442D-82E0-CEE01D6F15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C60991-82BF-4770-B406-3354456155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D1916-3AD3-4FEC-AEB3-D0E6DB5A64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5326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arxiv.org/pdf/1511.06434.pdf" TargetMode="External"/><Relationship Id="rId3" Type="http://schemas.openxmlformats.org/officeDocument/2006/relationships/hyperlink" Target="https://papers.nips.cc/paper/5347-how-transferable-are-features-in-deep-neural-networks.pdf" TargetMode="External"/><Relationship Id="rId7" Type="http://schemas.openxmlformats.org/officeDocument/2006/relationships/hyperlink" Target="http://papers.nips.cc/paper/5423-generative-adversarial-nets.pdf" TargetMode="External"/><Relationship Id="rId2" Type="http://schemas.openxmlformats.org/officeDocument/2006/relationships/hyperlink" Target="https://arxiv.org/pdf/1507.02313.pdf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arxiv.org/pdf/1701.05957.pdf" TargetMode="External"/><Relationship Id="rId5" Type="http://schemas.openxmlformats.org/officeDocument/2006/relationships/hyperlink" Target="https://arxiv.org/pdf/1702.01983.pdf" TargetMode="External"/><Relationship Id="rId10" Type="http://schemas.openxmlformats.org/officeDocument/2006/relationships/hyperlink" Target="https://arxiv.org/pdf/1605.09782.pdf" TargetMode="External"/><Relationship Id="rId4" Type="http://schemas.openxmlformats.org/officeDocument/2006/relationships/hyperlink" Target="https://arxiv.org/pdf/1710.07035.pdf" TargetMode="External"/><Relationship Id="rId9" Type="http://schemas.openxmlformats.org/officeDocument/2006/relationships/hyperlink" Target="https://arxiv.org/pdf/1606.00704.pdf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56A31F1-79BE-41CB-9446-5BF1B0713335}"/>
              </a:ext>
            </a:extLst>
          </p:cNvPr>
          <p:cNvGrpSpPr/>
          <p:nvPr/>
        </p:nvGrpSpPr>
        <p:grpSpPr>
          <a:xfrm>
            <a:off x="6905865" y="0"/>
            <a:ext cx="5077228" cy="3384818"/>
            <a:chOff x="5766511" y="2035594"/>
            <a:chExt cx="5943205" cy="396213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7FFB10C-FFE8-4B9A-9B93-5516AB4423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66511" y="2035594"/>
              <a:ext cx="5943205" cy="3962136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22CFF70-93C7-44FF-982A-EEAE54B69149}"/>
                </a:ext>
              </a:extLst>
            </p:cNvPr>
            <p:cNvSpPr txBox="1"/>
            <p:nvPr/>
          </p:nvSpPr>
          <p:spPr>
            <a:xfrm>
              <a:off x="6112439" y="2125229"/>
              <a:ext cx="467544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GB" dirty="0"/>
                <a:t>2 convolution layers, many outputs on each one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03221F62-BEC3-44B6-BF23-D9EE1DA8320C}"/>
              </a:ext>
            </a:extLst>
          </p:cNvPr>
          <p:cNvGrpSpPr/>
          <p:nvPr/>
        </p:nvGrpSpPr>
        <p:grpSpPr>
          <a:xfrm>
            <a:off x="0" y="21471"/>
            <a:ext cx="5008736" cy="3363346"/>
            <a:chOff x="223964" y="208294"/>
            <a:chExt cx="4415012" cy="296466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7180857-CAF5-42EB-94DD-1C0B7C117D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3964" y="229617"/>
              <a:ext cx="4415012" cy="2943341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0D989B9-33E5-4EE7-87CA-596E79CEB22E}"/>
                </a:ext>
              </a:extLst>
            </p:cNvPr>
            <p:cNvSpPr txBox="1"/>
            <p:nvPr/>
          </p:nvSpPr>
          <p:spPr>
            <a:xfrm>
              <a:off x="644802" y="208294"/>
              <a:ext cx="357333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4 convolution layers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A8ED734-6C9A-468E-8AC7-2E66088B12A0}"/>
              </a:ext>
            </a:extLst>
          </p:cNvPr>
          <p:cNvGrpSpPr/>
          <p:nvPr/>
        </p:nvGrpSpPr>
        <p:grpSpPr>
          <a:xfrm>
            <a:off x="3248481" y="3461390"/>
            <a:ext cx="4792584" cy="3195057"/>
            <a:chOff x="3248481" y="3461390"/>
            <a:chExt cx="4792584" cy="3195057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3B0BA17-E6FB-482B-B1A7-609658790DB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8481" y="3461391"/>
              <a:ext cx="4792584" cy="3195056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5744F78-3D39-44D2-B745-A614F5236092}"/>
                </a:ext>
              </a:extLst>
            </p:cNvPr>
            <p:cNvSpPr txBox="1"/>
            <p:nvPr/>
          </p:nvSpPr>
          <p:spPr>
            <a:xfrm>
              <a:off x="3788478" y="3461390"/>
              <a:ext cx="3712590" cy="37531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6 convolution layers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DA762302-DB80-45A7-AE37-44213E9B2A7E}"/>
              </a:ext>
            </a:extLst>
          </p:cNvPr>
          <p:cNvSpPr txBox="1"/>
          <p:nvPr/>
        </p:nvSpPr>
        <p:spPr>
          <a:xfrm>
            <a:off x="5008736" y="2533352"/>
            <a:ext cx="171866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/>
              <a:t>10 outputs</a:t>
            </a:r>
          </a:p>
        </p:txBody>
      </p:sp>
    </p:spTree>
    <p:extLst>
      <p:ext uri="{BB962C8B-B14F-4D97-AF65-F5344CB8AC3E}">
        <p14:creationId xmlns:p14="http://schemas.microsoft.com/office/powerpoint/2010/main" val="1890131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>
            <a:extLst>
              <a:ext uri="{FF2B5EF4-FFF2-40B4-BE49-F238E27FC236}">
                <a16:creationId xmlns:a16="http://schemas.microsoft.com/office/drawing/2014/main" id="{47A3FCD2-F7B3-4FA1-87B8-6C9F547DA24A}"/>
              </a:ext>
            </a:extLst>
          </p:cNvPr>
          <p:cNvGrpSpPr/>
          <p:nvPr/>
        </p:nvGrpSpPr>
        <p:grpSpPr>
          <a:xfrm>
            <a:off x="650240" y="299171"/>
            <a:ext cx="10143997" cy="6191693"/>
            <a:chOff x="650240" y="299171"/>
            <a:chExt cx="10143997" cy="6191693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5E14ECB1-2C16-443A-99D7-29FACF6DBB86}"/>
                </a:ext>
              </a:extLst>
            </p:cNvPr>
            <p:cNvGrpSpPr/>
            <p:nvPr/>
          </p:nvGrpSpPr>
          <p:grpSpPr>
            <a:xfrm>
              <a:off x="650240" y="299171"/>
              <a:ext cx="10143997" cy="6191693"/>
              <a:chOff x="650240" y="299171"/>
              <a:chExt cx="10143997" cy="6191693"/>
            </a:xfrm>
          </p:grpSpPr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50ED5725-4141-46FD-9715-13B84CF2815B}"/>
                  </a:ext>
                </a:extLst>
              </p:cNvPr>
              <p:cNvGrpSpPr/>
              <p:nvPr/>
            </p:nvGrpSpPr>
            <p:grpSpPr>
              <a:xfrm>
                <a:off x="777083" y="299171"/>
                <a:ext cx="10017154" cy="6191693"/>
                <a:chOff x="777083" y="299171"/>
                <a:chExt cx="10017154" cy="6191693"/>
              </a:xfrm>
            </p:grpSpPr>
            <p:grpSp>
              <p:nvGrpSpPr>
                <p:cNvPr id="110" name="Group 109">
                  <a:extLst>
                    <a:ext uri="{FF2B5EF4-FFF2-40B4-BE49-F238E27FC236}">
                      <a16:creationId xmlns:a16="http://schemas.microsoft.com/office/drawing/2014/main" id="{72269C90-9540-418A-904B-22F1572C6DDE}"/>
                    </a:ext>
                  </a:extLst>
                </p:cNvPr>
                <p:cNvGrpSpPr/>
                <p:nvPr/>
              </p:nvGrpSpPr>
              <p:grpSpPr>
                <a:xfrm>
                  <a:off x="777083" y="299171"/>
                  <a:ext cx="10017154" cy="6191693"/>
                  <a:chOff x="777083" y="299171"/>
                  <a:chExt cx="10017154" cy="6191693"/>
                </a:xfrm>
              </p:grpSpPr>
              <p:grpSp>
                <p:nvGrpSpPr>
                  <p:cNvPr id="56" name="Group 55">
                    <a:extLst>
                      <a:ext uri="{FF2B5EF4-FFF2-40B4-BE49-F238E27FC236}">
                        <a16:creationId xmlns:a16="http://schemas.microsoft.com/office/drawing/2014/main" id="{E1799449-656F-4A45-A3F6-B62996E7E131}"/>
                      </a:ext>
                    </a:extLst>
                  </p:cNvPr>
                  <p:cNvGrpSpPr/>
                  <p:nvPr/>
                </p:nvGrpSpPr>
                <p:grpSpPr>
                  <a:xfrm>
                    <a:off x="777083" y="299171"/>
                    <a:ext cx="2347274" cy="3360314"/>
                    <a:chOff x="777083" y="299171"/>
                    <a:chExt cx="2347274" cy="3360314"/>
                  </a:xfrm>
                </p:grpSpPr>
                <p:sp>
                  <p:nvSpPr>
                    <p:cNvPr id="2" name="Rectangle: Rounded Corners 1">
                      <a:extLst>
                        <a:ext uri="{FF2B5EF4-FFF2-40B4-BE49-F238E27FC236}">
                          <a16:creationId xmlns:a16="http://schemas.microsoft.com/office/drawing/2014/main" id="{06890A94-FF72-4E61-A946-CBC7EBD2800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083" y="2254891"/>
                      <a:ext cx="2347274" cy="1404594"/>
                    </a:xfrm>
                    <a:prstGeom prst="roundRect">
                      <a:avLst/>
                    </a:prstGeom>
                    <a:gradFill flip="none" rotWithShape="1">
                      <a:gsLst>
                        <a:gs pos="0">
                          <a:schemeClr val="accent6">
                            <a:lumMod val="60000"/>
                            <a:lumOff val="40000"/>
                          </a:schemeClr>
                        </a:gs>
                        <a:gs pos="46000">
                          <a:schemeClr val="accent1">
                            <a:lumMod val="95000"/>
                            <a:lumOff val="5000"/>
                          </a:schemeClr>
                        </a:gs>
                        <a:gs pos="100000">
                          <a:schemeClr val="accent1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dirty="0"/>
                        <a:t>Discriminator for real images</a:t>
                      </a:r>
                    </a:p>
                  </p:txBody>
                </p:sp>
                <p:sp>
                  <p:nvSpPr>
                    <p:cNvPr id="15" name="TextBox 14">
                      <a:extLst>
                        <a:ext uri="{FF2B5EF4-FFF2-40B4-BE49-F238E27FC236}">
                          <a16:creationId xmlns:a16="http://schemas.microsoft.com/office/drawing/2014/main" id="{CE81C320-8597-470B-B0F7-2B53765873B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74297" y="1619390"/>
                      <a:ext cx="1899559" cy="369332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GB" dirty="0"/>
                        <a:t>Feed in real image</a:t>
                      </a:r>
                    </a:p>
                  </p:txBody>
                </p:sp>
                <p:cxnSp>
                  <p:nvCxnSpPr>
                    <p:cNvPr id="47" name="Straight Arrow Connector 46">
                      <a:extLst>
                        <a:ext uri="{FF2B5EF4-FFF2-40B4-BE49-F238E27FC236}">
                          <a16:creationId xmlns:a16="http://schemas.microsoft.com/office/drawing/2014/main" id="{5C79D6E8-F1D5-45D8-90F6-819C86237E97}"/>
                        </a:ext>
                      </a:extLst>
                    </p:cNvPr>
                    <p:cNvCxnSpPr>
                      <a:cxnSpLocks/>
                      <a:endCxn id="2" idx="0"/>
                    </p:cNvCxnSpPr>
                    <p:nvPr/>
                  </p:nvCxnSpPr>
                  <p:spPr>
                    <a:xfrm>
                      <a:off x="1950720" y="2014120"/>
                      <a:ext cx="0" cy="240771"/>
                    </a:xfrm>
                    <a:prstGeom prst="straightConnector1">
                      <a:avLst/>
                    </a:prstGeom>
                    <a:ln w="19050">
                      <a:prstDash val="dash"/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4" name="Straight Arrow Connector 43">
                      <a:extLst>
                        <a:ext uri="{FF2B5EF4-FFF2-40B4-BE49-F238E27FC236}">
                          <a16:creationId xmlns:a16="http://schemas.microsoft.com/office/drawing/2014/main" id="{0F99FBFD-C40F-4447-810E-D519B3686BE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941186" y="1266827"/>
                      <a:ext cx="0" cy="396684"/>
                    </a:xfrm>
                    <a:prstGeom prst="straightConnector1">
                      <a:avLst/>
                    </a:prstGeom>
                    <a:ln w="19050">
                      <a:prstDash val="dash"/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pic>
                  <p:nvPicPr>
                    <p:cNvPr id="6" name="Picture 5">
                      <a:extLst>
                        <a:ext uri="{FF2B5EF4-FFF2-40B4-BE49-F238E27FC236}">
                          <a16:creationId xmlns:a16="http://schemas.microsoft.com/office/drawing/2014/main" id="{94227E4C-41D5-4577-8D3A-AC8D1BD0D5B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69874" t="14783" r="19017" b="67541"/>
                    <a:stretch/>
                  </p:blipFill>
                  <p:spPr>
                    <a:xfrm>
                      <a:off x="1483986" y="299171"/>
                      <a:ext cx="914400" cy="1165205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109" name="Group 108">
                    <a:extLst>
                      <a:ext uri="{FF2B5EF4-FFF2-40B4-BE49-F238E27FC236}">
                        <a16:creationId xmlns:a16="http://schemas.microsoft.com/office/drawing/2014/main" id="{508D52B5-B7CB-46B7-83D9-756DA1634F53}"/>
                      </a:ext>
                    </a:extLst>
                  </p:cNvPr>
                  <p:cNvGrpSpPr/>
                  <p:nvPr/>
                </p:nvGrpSpPr>
                <p:grpSpPr>
                  <a:xfrm>
                    <a:off x="3549478" y="457655"/>
                    <a:ext cx="7244759" cy="4218214"/>
                    <a:chOff x="3549478" y="457655"/>
                    <a:chExt cx="7244759" cy="4218214"/>
                  </a:xfrm>
                </p:grpSpPr>
                <p:grpSp>
                  <p:nvGrpSpPr>
                    <p:cNvPr id="108" name="Group 107">
                      <a:extLst>
                        <a:ext uri="{FF2B5EF4-FFF2-40B4-BE49-F238E27FC236}">
                          <a16:creationId xmlns:a16="http://schemas.microsoft.com/office/drawing/2014/main" id="{4ED8CBB1-9F35-46DD-929A-A147615CB26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549478" y="2238499"/>
                      <a:ext cx="4641610" cy="2437370"/>
                      <a:chOff x="3549478" y="2238499"/>
                      <a:chExt cx="4641610" cy="2437370"/>
                    </a:xfrm>
                  </p:grpSpPr>
                  <p:cxnSp>
                    <p:nvCxnSpPr>
                      <p:cNvPr id="74" name="Straight Arrow Connector 73">
                        <a:extLst>
                          <a:ext uri="{FF2B5EF4-FFF2-40B4-BE49-F238E27FC236}">
                            <a16:creationId xmlns:a16="http://schemas.microsoft.com/office/drawing/2014/main" id="{E7D9FAE6-6E7C-41AF-B26C-7E852D511445}"/>
                          </a:ext>
                        </a:extLst>
                      </p:cNvPr>
                      <p:cNvCxnSpPr>
                        <a:cxnSpLocks/>
                        <a:endCxn id="9" idx="2"/>
                      </p:cNvCxnSpPr>
                      <p:nvPr/>
                    </p:nvCxnSpPr>
                    <p:spPr>
                      <a:xfrm>
                        <a:off x="5737017" y="3243596"/>
                        <a:ext cx="2454071" cy="1432273"/>
                      </a:xfrm>
                      <a:prstGeom prst="straightConnector1">
                        <a:avLst/>
                      </a:prstGeom>
                      <a:ln w="19050"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1" name="Straight Arrow Connector 70">
                        <a:extLst>
                          <a:ext uri="{FF2B5EF4-FFF2-40B4-BE49-F238E27FC236}">
                            <a16:creationId xmlns:a16="http://schemas.microsoft.com/office/drawing/2014/main" id="{1CDAF3CE-C83F-4566-B10A-0DD3EF45C431}"/>
                          </a:ext>
                        </a:extLst>
                      </p:cNvPr>
                      <p:cNvCxnSpPr>
                        <a:cxnSpLocks/>
                        <a:stCxn id="3" idx="2"/>
                        <a:endCxn id="8" idx="1"/>
                      </p:cNvCxnSpPr>
                      <p:nvPr/>
                    </p:nvCxnSpPr>
                    <p:spPr>
                      <a:xfrm>
                        <a:off x="4723115" y="3643093"/>
                        <a:ext cx="390293" cy="587392"/>
                      </a:xfrm>
                      <a:prstGeom prst="straightConnector1">
                        <a:avLst/>
                      </a:prstGeom>
                      <a:ln w="19050"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3" name="Rectangle: Rounded Corners 2">
                        <a:extLst>
                          <a:ext uri="{FF2B5EF4-FFF2-40B4-BE49-F238E27FC236}">
                            <a16:creationId xmlns:a16="http://schemas.microsoft.com/office/drawing/2014/main" id="{C3BEC677-3ADE-4731-9E53-09138C415F5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549478" y="2238499"/>
                        <a:ext cx="2347274" cy="1404594"/>
                      </a:xfrm>
                      <a:prstGeom prst="roundRect">
                        <a:avLst/>
                      </a:prstGeom>
                      <a:gradFill>
                        <a:gsLst>
                          <a:gs pos="0">
                            <a:srgbClr val="D99187"/>
                          </a:gs>
                          <a:gs pos="46000">
                            <a:schemeClr val="accent1">
                              <a:lumMod val="95000"/>
                              <a:lumOff val="5000"/>
                            </a:schemeClr>
                          </a:gs>
                          <a:gs pos="100000">
                            <a:schemeClr val="accent1">
                              <a:lumMod val="60000"/>
                            </a:schemeClr>
                          </a:gs>
                        </a:gsLst>
                        <a:path path="circle">
                          <a:fillToRect l="50000" t="130000" r="50000" b="-30000"/>
                        </a:path>
                      </a:gra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GB" dirty="0"/>
                          <a:t>Discriminator for fake images</a:t>
                        </a:r>
                      </a:p>
                    </p:txBody>
                  </p:sp>
                </p:grpSp>
                <p:grpSp>
                  <p:nvGrpSpPr>
                    <p:cNvPr id="43" name="Group 42">
                      <a:extLst>
                        <a:ext uri="{FF2B5EF4-FFF2-40B4-BE49-F238E27FC236}">
                          <a16:creationId xmlns:a16="http://schemas.microsoft.com/office/drawing/2014/main" id="{948E6C37-70EB-42CE-8CA9-D67AA02B104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910411" y="457655"/>
                      <a:ext cx="4293691" cy="1953030"/>
                      <a:chOff x="4139795" y="638546"/>
                      <a:chExt cx="4293691" cy="1953030"/>
                    </a:xfrm>
                  </p:grpSpPr>
                  <p:cxnSp>
                    <p:nvCxnSpPr>
                      <p:cNvPr id="41" name="Straight Arrow Connector 40">
                        <a:extLst>
                          <a:ext uri="{FF2B5EF4-FFF2-40B4-BE49-F238E27FC236}">
                            <a16:creationId xmlns:a16="http://schemas.microsoft.com/office/drawing/2014/main" id="{5E1CA412-B735-4395-9C13-1B9243AD0A60}"/>
                          </a:ext>
                        </a:extLst>
                      </p:cNvPr>
                      <p:cNvCxnSpPr>
                        <a:cxnSpLocks/>
                        <a:endCxn id="7" idx="3"/>
                      </p:cNvCxnSpPr>
                      <p:nvPr/>
                    </p:nvCxnSpPr>
                    <p:spPr>
                      <a:xfrm flipH="1" flipV="1">
                        <a:off x="5381322" y="1098891"/>
                        <a:ext cx="3052164" cy="1492685"/>
                      </a:xfrm>
                      <a:prstGeom prst="straightConnector1">
                        <a:avLst/>
                      </a:prstGeom>
                      <a:ln w="19050">
                        <a:prstDash val="dash"/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7" name="Straight Arrow Connector 36">
                        <a:extLst>
                          <a:ext uri="{FF2B5EF4-FFF2-40B4-BE49-F238E27FC236}">
                            <a16:creationId xmlns:a16="http://schemas.microsoft.com/office/drawing/2014/main" id="{9BA05FF3-CFA4-4945-BC71-2341A3FC7D4C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4931198" y="1201951"/>
                        <a:ext cx="3923" cy="636597"/>
                      </a:xfrm>
                      <a:prstGeom prst="straightConnector1">
                        <a:avLst/>
                      </a:prstGeom>
                      <a:ln w="19050">
                        <a:prstDash val="dash"/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pic>
                    <p:nvPicPr>
                      <p:cNvPr id="7" name="Picture 6">
                        <a:extLst>
                          <a:ext uri="{FF2B5EF4-FFF2-40B4-BE49-F238E27FC236}">
                            <a16:creationId xmlns:a16="http://schemas.microsoft.com/office/drawing/2014/main" id="{2C328D72-A3AB-431A-98CF-68B9FFBC4023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3"/>
                      <a:srcRect l="34333" t="25185" r="54500" b="54333"/>
                      <a:stretch/>
                    </p:blipFill>
                    <p:spPr>
                      <a:xfrm>
                        <a:off x="4488918" y="638546"/>
                        <a:ext cx="892404" cy="920690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16" name="TextBox 15">
                        <a:extLst>
                          <a:ext uri="{FF2B5EF4-FFF2-40B4-BE49-F238E27FC236}">
                            <a16:creationId xmlns:a16="http://schemas.microsoft.com/office/drawing/2014/main" id="{96F16C8C-37C1-4C8B-91FC-011E171320C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139795" y="1798035"/>
                        <a:ext cx="1932324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GB" dirty="0"/>
                          <a:t>Feed in fake image</a:t>
                        </a:r>
                      </a:p>
                    </p:txBody>
                  </p:sp>
                </p:grpSp>
                <p:grpSp>
                  <p:nvGrpSpPr>
                    <p:cNvPr id="83" name="Group 82">
                      <a:extLst>
                        <a:ext uri="{FF2B5EF4-FFF2-40B4-BE49-F238E27FC236}">
                          <a16:creationId xmlns:a16="http://schemas.microsoft.com/office/drawing/2014/main" id="{3B66F07F-F2FD-45CB-ADB6-508D08AD8E5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479227" y="737529"/>
                      <a:ext cx="3315010" cy="2874930"/>
                      <a:chOff x="3504875" y="347216"/>
                      <a:chExt cx="3315010" cy="2874930"/>
                    </a:xfrm>
                  </p:grpSpPr>
                  <p:sp>
                    <p:nvSpPr>
                      <p:cNvPr id="4" name="Rectangle: Rounded Corners 3">
                        <a:extLst>
                          <a:ext uri="{FF2B5EF4-FFF2-40B4-BE49-F238E27FC236}">
                            <a16:creationId xmlns:a16="http://schemas.microsoft.com/office/drawing/2014/main" id="{EE5A72BE-2140-4F41-81F8-391B789C045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37626" y="1817552"/>
                        <a:ext cx="2347274" cy="1404594"/>
                      </a:xfrm>
                      <a:prstGeom prst="roundRect">
                        <a:avLst/>
                      </a:prstGeom>
                      <a:gradFill flip="none" rotWithShape="1">
                        <a:gsLst>
                          <a:gs pos="0">
                            <a:schemeClr val="accent6">
                              <a:lumMod val="60000"/>
                              <a:lumOff val="40000"/>
                            </a:schemeClr>
                          </a:gs>
                          <a:gs pos="46000">
                            <a:schemeClr val="accent2">
                              <a:lumMod val="60000"/>
                              <a:lumOff val="40000"/>
                            </a:schemeClr>
                          </a:gs>
                          <a:gs pos="100000">
                            <a:schemeClr val="accent2">
                              <a:lumMod val="75000"/>
                            </a:schemeClr>
                          </a:gs>
                        </a:gsLst>
                        <a:path path="circle">
                          <a:fillToRect l="50000" t="130000" r="50000" b="-30000"/>
                        </a:path>
                        <a:tileRect/>
                      </a:gradFill>
                    </p:spPr>
                    <p:style>
                      <a:lnRef idx="2">
                        <a:schemeClr val="accent2">
                          <a:shade val="50000"/>
                        </a:schemeClr>
                      </a:lnRef>
                      <a:fillRef idx="1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GB" dirty="0"/>
                          <a:t>Generator for fake images</a:t>
                        </a:r>
                      </a:p>
                    </p:txBody>
                  </p:sp>
                  <p:grpSp>
                    <p:nvGrpSpPr>
                      <p:cNvPr id="14" name="Group 13">
                        <a:extLst>
                          <a:ext uri="{FF2B5EF4-FFF2-40B4-BE49-F238E27FC236}">
                            <a16:creationId xmlns:a16="http://schemas.microsoft.com/office/drawing/2014/main" id="{B600AE14-5892-4BE8-985F-F9695BEE40B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504875" y="347216"/>
                        <a:ext cx="3315010" cy="683639"/>
                        <a:chOff x="3575756" y="141698"/>
                        <a:chExt cx="3315010" cy="683639"/>
                      </a:xfrm>
                    </p:grpSpPr>
                    <p:sp>
                      <p:nvSpPr>
                        <p:cNvPr id="12" name="TextBox 11">
                          <a:extLst>
                            <a:ext uri="{FF2B5EF4-FFF2-40B4-BE49-F238E27FC236}">
                              <a16:creationId xmlns:a16="http://schemas.microsoft.com/office/drawing/2014/main" id="{61BE1393-0E60-4B44-95E7-9E98EA08CED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042862" y="425227"/>
                          <a:ext cx="2478564" cy="40011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GB" sz="2000" b="1" dirty="0"/>
                            <a:t>[0, 0.3, 0.6, ... , 0.1, 0]</a:t>
                          </a:r>
                        </a:p>
                      </p:txBody>
                    </p:sp>
                    <p:sp>
                      <p:nvSpPr>
                        <p:cNvPr id="13" name="TextBox 12">
                          <a:extLst>
                            <a:ext uri="{FF2B5EF4-FFF2-40B4-BE49-F238E27FC236}">
                              <a16:creationId xmlns:a16="http://schemas.microsoft.com/office/drawing/2014/main" id="{062B0296-1477-4A3E-AEFA-06F15744F9DE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575756" y="141698"/>
                          <a:ext cx="3315010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GB" dirty="0"/>
                            <a:t>Feed in array of random numbers</a:t>
                          </a:r>
                        </a:p>
                      </p:txBody>
                    </p:sp>
                  </p:grpSp>
                  <p:cxnSp>
                    <p:nvCxnSpPr>
                      <p:cNvPr id="57" name="Straight Arrow Connector 56">
                        <a:extLst>
                          <a:ext uri="{FF2B5EF4-FFF2-40B4-BE49-F238E27FC236}">
                            <a16:creationId xmlns:a16="http://schemas.microsoft.com/office/drawing/2014/main" id="{A010A48D-4433-4670-B090-7533A2C48EAD}"/>
                          </a:ext>
                        </a:extLst>
                      </p:cNvPr>
                      <p:cNvCxnSpPr>
                        <a:cxnSpLocks/>
                        <a:stCxn id="12" idx="2"/>
                        <a:endCxn id="4" idx="0"/>
                      </p:cNvCxnSpPr>
                      <p:nvPr/>
                    </p:nvCxnSpPr>
                    <p:spPr>
                      <a:xfrm>
                        <a:off x="5211263" y="1030855"/>
                        <a:ext cx="0" cy="786697"/>
                      </a:xfrm>
                      <a:prstGeom prst="straightConnector1">
                        <a:avLst/>
                      </a:prstGeom>
                      <a:ln w="19050">
                        <a:prstDash val="dash"/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70" name="Group 69">
                    <a:extLst>
                      <a:ext uri="{FF2B5EF4-FFF2-40B4-BE49-F238E27FC236}">
                        <a16:creationId xmlns:a16="http://schemas.microsoft.com/office/drawing/2014/main" id="{E9B8C9D5-ABE9-439D-AEA0-25AE880AF3B7}"/>
                      </a:ext>
                    </a:extLst>
                  </p:cNvPr>
                  <p:cNvGrpSpPr/>
                  <p:nvPr/>
                </p:nvGrpSpPr>
                <p:grpSpPr>
                  <a:xfrm>
                    <a:off x="1201530" y="4066212"/>
                    <a:ext cx="9157722" cy="2424652"/>
                    <a:chOff x="1137920" y="4207105"/>
                    <a:chExt cx="9157722" cy="2424652"/>
                  </a:xfrm>
                </p:grpSpPr>
                <p:cxnSp>
                  <p:nvCxnSpPr>
                    <p:cNvPr id="60" name="Straight Arrow Connector 59">
                      <a:extLst>
                        <a:ext uri="{FF2B5EF4-FFF2-40B4-BE49-F238E27FC236}">
                          <a16:creationId xmlns:a16="http://schemas.microsoft.com/office/drawing/2014/main" id="{C09D5249-48A1-4262-B07C-AF1722A3CBA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2783863" y="5600131"/>
                      <a:ext cx="748286" cy="495947"/>
                    </a:xfrm>
                    <a:prstGeom prst="straightConnector1">
                      <a:avLst/>
                    </a:prstGeom>
                    <a:ln w="19050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8" name="Oval 7">
                      <a:extLst>
                        <a:ext uri="{FF2B5EF4-FFF2-40B4-BE49-F238E27FC236}">
                          <a16:creationId xmlns:a16="http://schemas.microsoft.com/office/drawing/2014/main" id="{CDEB0D35-A219-4B2D-A117-A58344F93B6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32278" y="4207105"/>
                      <a:ext cx="2168164" cy="1121724"/>
                    </a:xfrm>
                    <a:prstGeom prst="ellipse">
                      <a:avLst/>
                    </a:prstGeom>
                    <a:gradFill flip="none" rotWithShape="1">
                      <a:gsLst>
                        <a:gs pos="0">
                          <a:schemeClr val="accent2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2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2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  <a:ln>
                      <a:solidFill>
                        <a:schemeClr val="accent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dirty="0">
                          <a:solidFill>
                            <a:sysClr val="windowText" lastClr="000000"/>
                          </a:solidFill>
                        </a:rPr>
                        <a:t>Generator loss</a:t>
                      </a:r>
                    </a:p>
                  </p:txBody>
                </p:sp>
                <p:grpSp>
                  <p:nvGrpSpPr>
                    <p:cNvPr id="36" name="Group 35">
                      <a:extLst>
                        <a:ext uri="{FF2B5EF4-FFF2-40B4-BE49-F238E27FC236}">
                          <a16:creationId xmlns:a16="http://schemas.microsoft.com/office/drawing/2014/main" id="{7012900E-4405-457C-9B88-BE673136F64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37920" y="4255900"/>
                      <a:ext cx="9157722" cy="2375857"/>
                      <a:chOff x="1137920" y="4255900"/>
                      <a:chExt cx="9157722" cy="2375857"/>
                    </a:xfrm>
                  </p:grpSpPr>
                  <p:sp>
                    <p:nvSpPr>
                      <p:cNvPr id="11" name="Oval 10">
                        <a:extLst>
                          <a:ext uri="{FF2B5EF4-FFF2-40B4-BE49-F238E27FC236}">
                            <a16:creationId xmlns:a16="http://schemas.microsoft.com/office/drawing/2014/main" id="{3ECE27D4-3252-4C7D-9FD1-6FAF058366C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632699" y="5510033"/>
                        <a:ext cx="2168164" cy="1121724"/>
                      </a:xfrm>
                      <a:prstGeom prst="ellipse">
                        <a:avLst/>
                      </a:prstGeom>
                      <a:gradFill flip="none" rotWithShape="1">
                        <a:gsLst>
                          <a:gs pos="0">
                            <a:schemeClr val="accent1">
                              <a:lumMod val="60000"/>
                              <a:lumOff val="40000"/>
                              <a:tint val="66000"/>
                              <a:satMod val="160000"/>
                            </a:schemeClr>
                          </a:gs>
                          <a:gs pos="50000">
                            <a:schemeClr val="accent1">
                              <a:lumMod val="60000"/>
                              <a:lumOff val="40000"/>
                              <a:tint val="44500"/>
                              <a:satMod val="160000"/>
                            </a:schemeClr>
                          </a:gs>
                          <a:gs pos="100000">
                            <a:schemeClr val="accent1">
                              <a:lumMod val="60000"/>
                              <a:lumOff val="40000"/>
                              <a:tint val="23500"/>
                              <a:satMod val="160000"/>
                            </a:schemeClr>
                          </a:gs>
                        </a:gsLst>
                        <a:path path="circle">
                          <a:fillToRect l="50000" t="50000" r="50000" b="50000"/>
                        </a:path>
                        <a:tileRect/>
                      </a:gradFill>
                      <a:ln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GB" dirty="0">
                            <a:solidFill>
                              <a:sysClr val="windowText" lastClr="000000"/>
                            </a:solidFill>
                          </a:rPr>
                          <a:t>Total discriminator loss</a:t>
                        </a:r>
                      </a:p>
                    </p:txBody>
                  </p:sp>
                  <p:grpSp>
                    <p:nvGrpSpPr>
                      <p:cNvPr id="27" name="Group 26">
                        <a:extLst>
                          <a:ext uri="{FF2B5EF4-FFF2-40B4-BE49-F238E27FC236}">
                            <a16:creationId xmlns:a16="http://schemas.microsoft.com/office/drawing/2014/main" id="{DEC5F646-97E7-411E-83F5-48F3AE33B5D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8127478" y="4255900"/>
                        <a:ext cx="2168164" cy="2182605"/>
                        <a:chOff x="8127478" y="4255900"/>
                        <a:chExt cx="2168164" cy="2182605"/>
                      </a:xfrm>
                    </p:grpSpPr>
                    <p:sp>
                      <p:nvSpPr>
                        <p:cNvPr id="9" name="Oval 8">
                          <a:extLst>
                            <a:ext uri="{FF2B5EF4-FFF2-40B4-BE49-F238E27FC236}">
                              <a16:creationId xmlns:a16="http://schemas.microsoft.com/office/drawing/2014/main" id="{57646BED-B103-411C-A6B9-CFAD06D21C1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127478" y="4255900"/>
                          <a:ext cx="2168164" cy="1121724"/>
                        </a:xfrm>
                        <a:prstGeom prst="ellipse">
                          <a:avLst/>
                        </a:prstGeom>
                        <a:gradFill flip="none" rotWithShape="1">
                          <a:gsLst>
                            <a:gs pos="0">
                              <a:schemeClr val="accent1">
                                <a:lumMod val="60000"/>
                                <a:lumOff val="40000"/>
                                <a:tint val="66000"/>
                                <a:satMod val="160000"/>
                              </a:schemeClr>
                            </a:gs>
                            <a:gs pos="50000">
                              <a:schemeClr val="accent1">
                                <a:lumMod val="60000"/>
                                <a:lumOff val="40000"/>
                                <a:tint val="44500"/>
                                <a:satMod val="160000"/>
                              </a:schemeClr>
                            </a:gs>
                            <a:gs pos="100000">
                              <a:schemeClr val="accent1">
                                <a:lumMod val="60000"/>
                                <a:lumOff val="40000"/>
                                <a:tint val="23500"/>
                                <a:satMod val="160000"/>
                              </a:schemeClr>
                            </a:gs>
                          </a:gsLst>
                          <a:path path="circle">
                            <a:fillToRect l="50000" t="50000" r="50000" b="50000"/>
                          </a:path>
                          <a:tileRect/>
                        </a:gradFill>
                        <a:ln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GB" dirty="0">
                              <a:solidFill>
                                <a:sysClr val="windowText" lastClr="000000"/>
                              </a:solidFill>
                            </a:rPr>
                            <a:t>Fake discriminator loss</a:t>
                          </a:r>
                        </a:p>
                      </p:txBody>
                    </p:sp>
                    <p:sp>
                      <p:nvSpPr>
                        <p:cNvPr id="18" name="Rectangle 17">
                          <a:extLst>
                            <a:ext uri="{FF2B5EF4-FFF2-40B4-BE49-F238E27FC236}">
                              <a16:creationId xmlns:a16="http://schemas.microsoft.com/office/drawing/2014/main" id="{B1B01374-E51F-440A-912A-8DF2095F4F5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490410" y="5898622"/>
                          <a:ext cx="1442301" cy="539883"/>
                        </a:xfrm>
                        <a:prstGeom prst="rect">
                          <a:avLst/>
                        </a:prstGeom>
                        <a:solidFill>
                          <a:srgbClr val="FF7C80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GB" dirty="0"/>
                            <a:t>‘fake’ label</a:t>
                          </a:r>
                        </a:p>
                      </p:txBody>
                    </p:sp>
                    <p:cxnSp>
                      <p:nvCxnSpPr>
                        <p:cNvPr id="21" name="Straight Arrow Connector 20">
                          <a:extLst>
                            <a:ext uri="{FF2B5EF4-FFF2-40B4-BE49-F238E27FC236}">
                              <a16:creationId xmlns:a16="http://schemas.microsoft.com/office/drawing/2014/main" id="{E7ACA827-8B81-430F-A5F0-5F698986141A}"/>
                            </a:ext>
                          </a:extLst>
                        </p:cNvPr>
                        <p:cNvCxnSpPr>
                          <a:stCxn id="18" idx="0"/>
                          <a:endCxn id="9" idx="4"/>
                        </p:cNvCxnSpPr>
                        <p:nvPr/>
                      </p:nvCxnSpPr>
                      <p:spPr>
                        <a:xfrm flipH="1" flipV="1">
                          <a:off x="9211560" y="5377624"/>
                          <a:ext cx="1" cy="520998"/>
                        </a:xfrm>
                        <a:prstGeom prst="straightConnector1">
                          <a:avLst/>
                        </a:prstGeom>
                        <a:ln w="19050">
                          <a:tailEnd type="triangle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26" name="Group 25">
                        <a:extLst>
                          <a:ext uri="{FF2B5EF4-FFF2-40B4-BE49-F238E27FC236}">
                            <a16:creationId xmlns:a16="http://schemas.microsoft.com/office/drawing/2014/main" id="{2069FD15-6F02-46C2-8C3C-834DCFF0E89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137920" y="4255900"/>
                        <a:ext cx="2168164" cy="2182606"/>
                        <a:chOff x="1137920" y="4255900"/>
                        <a:chExt cx="2168164" cy="2182606"/>
                      </a:xfrm>
                    </p:grpSpPr>
                    <p:sp>
                      <p:nvSpPr>
                        <p:cNvPr id="10" name="Oval 9">
                          <a:extLst>
                            <a:ext uri="{FF2B5EF4-FFF2-40B4-BE49-F238E27FC236}">
                              <a16:creationId xmlns:a16="http://schemas.microsoft.com/office/drawing/2014/main" id="{60E2EBC9-5E48-4126-ABC1-06E7FB1CEA6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37920" y="4255900"/>
                          <a:ext cx="2168164" cy="1121724"/>
                        </a:xfrm>
                        <a:prstGeom prst="ellipse">
                          <a:avLst/>
                        </a:prstGeom>
                        <a:gradFill flip="none" rotWithShape="1">
                          <a:gsLst>
                            <a:gs pos="0">
                              <a:schemeClr val="accent1">
                                <a:lumMod val="60000"/>
                                <a:lumOff val="40000"/>
                                <a:tint val="66000"/>
                                <a:satMod val="160000"/>
                              </a:schemeClr>
                            </a:gs>
                            <a:gs pos="50000">
                              <a:schemeClr val="accent1">
                                <a:lumMod val="60000"/>
                                <a:lumOff val="40000"/>
                                <a:tint val="44500"/>
                                <a:satMod val="160000"/>
                              </a:schemeClr>
                            </a:gs>
                            <a:gs pos="100000">
                              <a:schemeClr val="accent1">
                                <a:lumMod val="60000"/>
                                <a:lumOff val="40000"/>
                                <a:tint val="23500"/>
                                <a:satMod val="160000"/>
                              </a:schemeClr>
                            </a:gs>
                          </a:gsLst>
                          <a:path path="circle">
                            <a:fillToRect l="50000" t="50000" r="50000" b="50000"/>
                          </a:path>
                          <a:tileRect/>
                        </a:gradFill>
                        <a:ln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GB" dirty="0">
                              <a:solidFill>
                                <a:sysClr val="windowText" lastClr="000000"/>
                              </a:solidFill>
                            </a:rPr>
                            <a:t>Real discriminator loss</a:t>
                          </a:r>
                        </a:p>
                      </p:txBody>
                    </p:sp>
                    <p:cxnSp>
                      <p:nvCxnSpPr>
                        <p:cNvPr id="23" name="Straight Arrow Connector 22">
                          <a:extLst>
                            <a:ext uri="{FF2B5EF4-FFF2-40B4-BE49-F238E27FC236}">
                              <a16:creationId xmlns:a16="http://schemas.microsoft.com/office/drawing/2014/main" id="{0A423E04-069E-4505-A4F3-D048CBB93540}"/>
                            </a:ext>
                          </a:extLst>
                        </p:cNvPr>
                        <p:cNvCxnSpPr>
                          <a:cxnSpLocks/>
                          <a:stCxn id="19" idx="0"/>
                          <a:endCxn id="10" idx="4"/>
                        </p:cNvCxnSpPr>
                        <p:nvPr/>
                      </p:nvCxnSpPr>
                      <p:spPr>
                        <a:xfrm flipV="1">
                          <a:off x="2222002" y="5377624"/>
                          <a:ext cx="0" cy="520999"/>
                        </a:xfrm>
                        <a:prstGeom prst="straightConnector1">
                          <a:avLst/>
                        </a:prstGeom>
                        <a:ln w="19050">
                          <a:tailEnd type="triangle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19" name="Rectangle 18">
                          <a:extLst>
                            <a:ext uri="{FF2B5EF4-FFF2-40B4-BE49-F238E27FC236}">
                              <a16:creationId xmlns:a16="http://schemas.microsoft.com/office/drawing/2014/main" id="{DDCFE481-6471-42AE-97D8-520B36C80C7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500851" y="5898623"/>
                          <a:ext cx="1442301" cy="539883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GB" dirty="0"/>
                            <a:t>‘real’ label</a:t>
                          </a:r>
                        </a:p>
                      </p:txBody>
                    </p:sp>
                  </p:grpSp>
                  <p:cxnSp>
                    <p:nvCxnSpPr>
                      <p:cNvPr id="28" name="Straight Arrow Connector 27">
                        <a:extLst>
                          <a:ext uri="{FF2B5EF4-FFF2-40B4-BE49-F238E27FC236}">
                            <a16:creationId xmlns:a16="http://schemas.microsoft.com/office/drawing/2014/main" id="{F2C11F96-B555-4FFD-8548-FC150C24A03A}"/>
                          </a:ext>
                        </a:extLst>
                      </p:cNvPr>
                      <p:cNvCxnSpPr>
                        <a:cxnSpLocks/>
                        <a:stCxn id="10" idx="5"/>
                        <a:endCxn id="11" idx="2"/>
                      </p:cNvCxnSpPr>
                      <p:nvPr/>
                    </p:nvCxnSpPr>
                    <p:spPr>
                      <a:xfrm>
                        <a:off x="2988564" y="5213351"/>
                        <a:ext cx="1644135" cy="857544"/>
                      </a:xfrm>
                      <a:prstGeom prst="straightConnector1">
                        <a:avLst/>
                      </a:prstGeom>
                      <a:ln w="19050"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3" name="Straight Arrow Connector 32">
                        <a:extLst>
                          <a:ext uri="{FF2B5EF4-FFF2-40B4-BE49-F238E27FC236}">
                            <a16:creationId xmlns:a16="http://schemas.microsoft.com/office/drawing/2014/main" id="{63925A6A-D9B9-4581-B8DF-B72746C4747A}"/>
                          </a:ext>
                        </a:extLst>
                      </p:cNvPr>
                      <p:cNvCxnSpPr>
                        <a:cxnSpLocks/>
                        <a:stCxn id="9" idx="3"/>
                        <a:endCxn id="11" idx="6"/>
                      </p:cNvCxnSpPr>
                      <p:nvPr/>
                    </p:nvCxnSpPr>
                    <p:spPr>
                      <a:xfrm flipH="1">
                        <a:off x="6800863" y="5213351"/>
                        <a:ext cx="1644135" cy="857544"/>
                      </a:xfrm>
                      <a:prstGeom prst="straightConnector1">
                        <a:avLst/>
                      </a:prstGeom>
                      <a:ln w="19050"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64" name="Straight Arrow Connector 63">
                      <a:extLst>
                        <a:ext uri="{FF2B5EF4-FFF2-40B4-BE49-F238E27FC236}">
                          <a16:creationId xmlns:a16="http://schemas.microsoft.com/office/drawing/2014/main" id="{57AA4799-FD8C-4899-8AAE-D8AD0E17BFE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3679078" y="4816762"/>
                      <a:ext cx="1083867" cy="673291"/>
                    </a:xfrm>
                    <a:prstGeom prst="straightConnector1">
                      <a:avLst/>
                    </a:prstGeom>
                    <a:ln w="19050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79" name="Straight Arrow Connector 78">
                  <a:extLst>
                    <a:ext uri="{FF2B5EF4-FFF2-40B4-BE49-F238E27FC236}">
                      <a16:creationId xmlns:a16="http://schemas.microsoft.com/office/drawing/2014/main" id="{85819E7C-D65A-4826-A7EE-B2B433E1F0A5}"/>
                    </a:ext>
                  </a:extLst>
                </p:cNvPr>
                <p:cNvCxnSpPr>
                  <a:cxnSpLocks/>
                  <a:stCxn id="2" idx="2"/>
                  <a:endCxn id="10" idx="0"/>
                </p:cNvCxnSpPr>
                <p:nvPr/>
              </p:nvCxnSpPr>
              <p:spPr>
                <a:xfrm>
                  <a:off x="1950720" y="3659485"/>
                  <a:ext cx="334892" cy="455522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A61C9484-1AB5-4BCB-A154-032507373BD6}"/>
                  </a:ext>
                </a:extLst>
              </p:cNvPr>
              <p:cNvSpPr/>
              <p:nvPr/>
            </p:nvSpPr>
            <p:spPr>
              <a:xfrm>
                <a:off x="650240" y="2039303"/>
                <a:ext cx="5445760" cy="175486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F7CFAEA8-AB5D-4749-8481-74046ED90203}"/>
                  </a:ext>
                </a:extLst>
              </p:cNvPr>
              <p:cNvSpPr txBox="1"/>
              <p:nvPr/>
            </p:nvSpPr>
            <p:spPr>
              <a:xfrm>
                <a:off x="6087185" y="2597265"/>
                <a:ext cx="155457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Discriminators share weights</a:t>
                </a:r>
              </a:p>
            </p:txBody>
          </p:sp>
        </p:grp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36C73E04-3189-4C64-ACB3-0D28EB8E606A}"/>
                </a:ext>
              </a:extLst>
            </p:cNvPr>
            <p:cNvCxnSpPr>
              <a:cxnSpLocks/>
              <a:endCxn id="3" idx="0"/>
            </p:cNvCxnSpPr>
            <p:nvPr/>
          </p:nvCxnSpPr>
          <p:spPr>
            <a:xfrm>
              <a:off x="4723115" y="1941749"/>
              <a:ext cx="0" cy="296750"/>
            </a:xfrm>
            <a:prstGeom prst="straightConnector1">
              <a:avLst/>
            </a:prstGeom>
            <a:ln w="19050"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04647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C865E77-6ED4-48BB-A7CB-BCE7D89B17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8" t="1955" b="50371"/>
          <a:stretch/>
        </p:blipFill>
        <p:spPr>
          <a:xfrm>
            <a:off x="3749040" y="1066800"/>
            <a:ext cx="4771382" cy="3269456"/>
          </a:xfrm>
          <a:prstGeom prst="rect">
            <a:avLst/>
          </a:prstGeom>
        </p:spPr>
      </p:pic>
      <p:sp>
        <p:nvSpPr>
          <p:cNvPr id="3" name="TextBox 3">
            <a:extLst>
              <a:ext uri="{FF2B5EF4-FFF2-40B4-BE49-F238E27FC236}">
                <a16:creationId xmlns:a16="http://schemas.microsoft.com/office/drawing/2014/main" id="{94FAC903-2274-4C65-8470-98B39789CCB2}"/>
              </a:ext>
            </a:extLst>
          </p:cNvPr>
          <p:cNvSpPr txBox="1"/>
          <p:nvPr/>
        </p:nvSpPr>
        <p:spPr>
          <a:xfrm>
            <a:off x="4100629" y="4448016"/>
            <a:ext cx="41388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100 outputs, 128 train batch size, LR 1e-3, test batch 500.</a:t>
            </a:r>
          </a:p>
          <a:p>
            <a:r>
              <a:rPr lang="en-GB" dirty="0"/>
              <a:t>2conv: 32, 64 filters</a:t>
            </a:r>
          </a:p>
          <a:p>
            <a:r>
              <a:rPr lang="en-GB" dirty="0"/>
              <a:t>2 conv many filters: 128, 256 filters</a:t>
            </a:r>
          </a:p>
          <a:p>
            <a:r>
              <a:rPr lang="en-GB" dirty="0"/>
              <a:t>6 conv: 32, 64, 96, 128, 160, 196</a:t>
            </a:r>
          </a:p>
        </p:txBody>
      </p:sp>
    </p:spTree>
    <p:extLst>
      <p:ext uri="{BB962C8B-B14F-4D97-AF65-F5344CB8AC3E}">
        <p14:creationId xmlns:p14="http://schemas.microsoft.com/office/powerpoint/2010/main" val="1254657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2535D7F-4E1B-4154-B60D-93C7299EBD47}"/>
              </a:ext>
            </a:extLst>
          </p:cNvPr>
          <p:cNvGrpSpPr/>
          <p:nvPr/>
        </p:nvGrpSpPr>
        <p:grpSpPr>
          <a:xfrm>
            <a:off x="215415" y="3300054"/>
            <a:ext cx="5259636" cy="3506423"/>
            <a:chOff x="412540" y="404106"/>
            <a:chExt cx="5487650" cy="3658433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0F37111-8A3F-41A3-96D8-40F28D6AFF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2540" y="404106"/>
              <a:ext cx="5487650" cy="3658433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A34B8B8-452C-4684-B896-0C692B6044CF}"/>
                </a:ext>
              </a:extLst>
            </p:cNvPr>
            <p:cNvSpPr txBox="1"/>
            <p:nvPr/>
          </p:nvSpPr>
          <p:spPr>
            <a:xfrm>
              <a:off x="1588730" y="459139"/>
              <a:ext cx="300212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Normalised data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1A0591F-86E7-44CC-B619-5E070FF4DF5C}"/>
              </a:ext>
            </a:extLst>
          </p:cNvPr>
          <p:cNvGrpSpPr/>
          <p:nvPr/>
        </p:nvGrpSpPr>
        <p:grpSpPr>
          <a:xfrm>
            <a:off x="6602370" y="18245"/>
            <a:ext cx="5001833" cy="3334555"/>
            <a:chOff x="6446438" y="120914"/>
            <a:chExt cx="5001833" cy="333455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01FC656-540D-4A04-AFE2-010CAE24C5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6438" y="120914"/>
              <a:ext cx="5001833" cy="333455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5E7073D-842E-4284-9364-579370CE5045}"/>
                </a:ext>
              </a:extLst>
            </p:cNvPr>
            <p:cNvSpPr txBox="1"/>
            <p:nvPr/>
          </p:nvSpPr>
          <p:spPr>
            <a:xfrm>
              <a:off x="7508661" y="120914"/>
              <a:ext cx="287738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No shuffling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2E57759-130C-4CC5-BA47-688CFA372C4A}"/>
              </a:ext>
            </a:extLst>
          </p:cNvPr>
          <p:cNvGrpSpPr/>
          <p:nvPr/>
        </p:nvGrpSpPr>
        <p:grpSpPr>
          <a:xfrm>
            <a:off x="462478" y="202063"/>
            <a:ext cx="4729028" cy="3152685"/>
            <a:chOff x="596414" y="379055"/>
            <a:chExt cx="4729028" cy="315268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AA2D128-DEA5-4B24-98AB-874CFB39726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6414" y="379055"/>
              <a:ext cx="4729028" cy="3152685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FDC4FB1-C0D2-408F-BD36-C5D4C8AAA5F1}"/>
                </a:ext>
              </a:extLst>
            </p:cNvPr>
            <p:cNvSpPr txBox="1"/>
            <p:nvPr/>
          </p:nvSpPr>
          <p:spPr>
            <a:xfrm>
              <a:off x="1540477" y="379055"/>
              <a:ext cx="287738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With shuffling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5D61BCCC-2F7C-4055-BC7D-CAE30B1B32B8}"/>
              </a:ext>
            </a:extLst>
          </p:cNvPr>
          <p:cNvSpPr txBox="1"/>
          <p:nvPr/>
        </p:nvSpPr>
        <p:spPr>
          <a:xfrm>
            <a:off x="4830056" y="2027500"/>
            <a:ext cx="1718666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/>
              <a:t>10 outputs,</a:t>
            </a:r>
          </a:p>
          <a:p>
            <a:pPr algn="ctr"/>
            <a:r>
              <a:rPr lang="en-GB" sz="2400" b="1" dirty="0"/>
              <a:t>Simple network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A5091FF-E41A-4508-B7F6-CBA354AB2A7C}"/>
              </a:ext>
            </a:extLst>
          </p:cNvPr>
          <p:cNvGrpSpPr/>
          <p:nvPr/>
        </p:nvGrpSpPr>
        <p:grpSpPr>
          <a:xfrm>
            <a:off x="6098163" y="3436131"/>
            <a:ext cx="5311019" cy="3421869"/>
            <a:chOff x="6098163" y="3436131"/>
            <a:chExt cx="5311019" cy="3421869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55AF439-76D2-498B-826D-0279F0C6118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87271" y="3436131"/>
              <a:ext cx="5132804" cy="3421869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156B7B3-92B6-46D0-B128-0F02A35B7C93}"/>
                </a:ext>
              </a:extLst>
            </p:cNvPr>
            <p:cNvSpPr txBox="1"/>
            <p:nvPr/>
          </p:nvSpPr>
          <p:spPr>
            <a:xfrm>
              <a:off x="6098163" y="3436131"/>
              <a:ext cx="531101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Advanced normalisation (and shuffled test data)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64614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763227C1-4A6B-4240-B435-D6C403C867B7}"/>
              </a:ext>
            </a:extLst>
          </p:cNvPr>
          <p:cNvGrpSpPr/>
          <p:nvPr/>
        </p:nvGrpSpPr>
        <p:grpSpPr>
          <a:xfrm>
            <a:off x="6532255" y="1044437"/>
            <a:ext cx="5487650" cy="3658433"/>
            <a:chOff x="6532255" y="1044437"/>
            <a:chExt cx="5487650" cy="3658433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A973E02-E0F3-4504-8358-DBADB1C025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32255" y="1044437"/>
              <a:ext cx="5487650" cy="3658433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AC9B734-F71C-4EF6-A15F-1A712F3D55CB}"/>
                </a:ext>
              </a:extLst>
            </p:cNvPr>
            <p:cNvSpPr txBox="1"/>
            <p:nvPr/>
          </p:nvSpPr>
          <p:spPr>
            <a:xfrm>
              <a:off x="7208177" y="1074015"/>
              <a:ext cx="415112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6 convolutional network test batch 1000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66BC1F3-B32D-4FDC-B45F-C53633635CC0}"/>
              </a:ext>
            </a:extLst>
          </p:cNvPr>
          <p:cNvGrpSpPr/>
          <p:nvPr/>
        </p:nvGrpSpPr>
        <p:grpSpPr>
          <a:xfrm>
            <a:off x="861194" y="1044436"/>
            <a:ext cx="5487650" cy="3658433"/>
            <a:chOff x="861194" y="1044436"/>
            <a:chExt cx="5487650" cy="365843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7523BD4-3086-4808-ACC7-8F7FFB9C25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194" y="1044436"/>
              <a:ext cx="5487650" cy="3658433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D3513AE-DBEB-4E7C-9805-DCE66271EB51}"/>
                </a:ext>
              </a:extLst>
            </p:cNvPr>
            <p:cNvSpPr txBox="1"/>
            <p:nvPr/>
          </p:nvSpPr>
          <p:spPr>
            <a:xfrm>
              <a:off x="1612184" y="1123088"/>
              <a:ext cx="398567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2 convolutional network, test batch 500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6E30BAAD-ABDD-496B-B119-DFC364247043}"/>
              </a:ext>
            </a:extLst>
          </p:cNvPr>
          <p:cNvSpPr txBox="1"/>
          <p:nvPr/>
        </p:nvSpPr>
        <p:spPr>
          <a:xfrm>
            <a:off x="5489511" y="283541"/>
            <a:ext cx="171866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/>
              <a:t>100 outputs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DE01B0-0CAE-466D-9878-36476D25686A}"/>
              </a:ext>
            </a:extLst>
          </p:cNvPr>
          <p:cNvSpPr txBox="1"/>
          <p:nvPr/>
        </p:nvSpPr>
        <p:spPr>
          <a:xfrm>
            <a:off x="7909385" y="4632769"/>
            <a:ext cx="287738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0.65(*10000) steps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D6A8EF-C268-41B5-A7CC-60B25C8BC1B7}"/>
              </a:ext>
            </a:extLst>
          </p:cNvPr>
          <p:cNvSpPr txBox="1"/>
          <p:nvPr/>
        </p:nvSpPr>
        <p:spPr>
          <a:xfrm>
            <a:off x="2273728" y="4568194"/>
            <a:ext cx="287738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0.95(*10000) steps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82A55B-6B25-4990-BD06-0E63F58E5C08}"/>
              </a:ext>
            </a:extLst>
          </p:cNvPr>
          <p:cNvSpPr txBox="1"/>
          <p:nvPr/>
        </p:nvSpPr>
        <p:spPr>
          <a:xfrm>
            <a:off x="7208177" y="5265417"/>
            <a:ext cx="3915452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If we compare this to the previous network we expect it to have a testing accuracy of ~0.5 when it ends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C0DB5D-2F69-40BD-9AC2-9EC0561E255E}"/>
              </a:ext>
            </a:extLst>
          </p:cNvPr>
          <p:cNvSpPr txBox="1"/>
          <p:nvPr/>
        </p:nvSpPr>
        <p:spPr>
          <a:xfrm>
            <a:off x="1508368" y="5265417"/>
            <a:ext cx="3915452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Learning rate too high?</a:t>
            </a:r>
          </a:p>
          <a:p>
            <a:pPr algn="ctr"/>
            <a:r>
              <a:rPr lang="en-GB" dirty="0"/>
              <a:t>Increase the drop out layer to prevent overfitting to the training data?</a:t>
            </a:r>
          </a:p>
        </p:txBody>
      </p:sp>
    </p:spTree>
    <p:extLst>
      <p:ext uri="{BB962C8B-B14F-4D97-AF65-F5344CB8AC3E}">
        <p14:creationId xmlns:p14="http://schemas.microsoft.com/office/powerpoint/2010/main" val="2975151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8F0E77-77F8-43AC-87BE-EB664C61B6FA}"/>
              </a:ext>
            </a:extLst>
          </p:cNvPr>
          <p:cNvSpPr txBox="1"/>
          <p:nvPr/>
        </p:nvSpPr>
        <p:spPr>
          <a:xfrm>
            <a:off x="5051427" y="2090172"/>
            <a:ext cx="218518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CNN with 2 Convolutional layers and 2 fully connected layers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F43D92-1267-4F21-9530-C22DFD18E3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334" y="3429000"/>
            <a:ext cx="4773659" cy="33873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2394BB3-2377-4684-A514-D367BE4DF6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1615" y="150216"/>
            <a:ext cx="4773660" cy="31596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3CBC6F0-B9CD-4CED-A2FB-3F488CC0C2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2"/>
            <a:ext cx="4773660" cy="31596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1AF04B8-629A-4B3B-8445-2C0B8E2798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07" y="3309853"/>
            <a:ext cx="5080995" cy="33873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FE9D9B0-27F2-4D99-A7B1-E041DC140D69}"/>
              </a:ext>
            </a:extLst>
          </p:cNvPr>
          <p:cNvSpPr txBox="1"/>
          <p:nvPr/>
        </p:nvSpPr>
        <p:spPr>
          <a:xfrm>
            <a:off x="5051427" y="5697415"/>
            <a:ext cx="1934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FF0000"/>
                </a:solidFill>
              </a:rPr>
              <a:t>Transfer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2FF231-B88A-4470-9A61-B3ED576D47D7}"/>
              </a:ext>
            </a:extLst>
          </p:cNvPr>
          <p:cNvSpPr txBox="1"/>
          <p:nvPr/>
        </p:nvSpPr>
        <p:spPr>
          <a:xfrm>
            <a:off x="5750325" y="791253"/>
            <a:ext cx="1235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PRINT</a:t>
            </a:r>
          </a:p>
        </p:txBody>
      </p:sp>
    </p:spTree>
    <p:extLst>
      <p:ext uri="{BB962C8B-B14F-4D97-AF65-F5344CB8AC3E}">
        <p14:creationId xmlns:p14="http://schemas.microsoft.com/office/powerpoint/2010/main" val="3374592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F153BF6-79B3-43B5-A0BF-049E9D9E54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76" t="10574" r="9306" b="11024"/>
          <a:stretch/>
        </p:blipFill>
        <p:spPr>
          <a:xfrm>
            <a:off x="6260123" y="1266093"/>
            <a:ext cx="5324251" cy="52894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B45506E-26BD-4A06-8BCD-8A5177A378E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00" t="11077" r="8291" b="11796"/>
          <a:stretch/>
        </p:blipFill>
        <p:spPr>
          <a:xfrm>
            <a:off x="858129" y="784273"/>
            <a:ext cx="3024554" cy="58022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8DEA36-A431-4E66-95D8-C203D32F97F5}"/>
              </a:ext>
            </a:extLst>
          </p:cNvPr>
          <p:cNvSpPr txBox="1"/>
          <p:nvPr/>
        </p:nvSpPr>
        <p:spPr>
          <a:xfrm>
            <a:off x="1153551" y="342983"/>
            <a:ext cx="2729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  <a:r>
              <a:rPr lang="en-GB" baseline="30000" dirty="0"/>
              <a:t>st</a:t>
            </a:r>
            <a:r>
              <a:rPr lang="en-GB" dirty="0"/>
              <a:t> layer activations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F0D41E-535C-4573-98B2-ED311E0E4637}"/>
              </a:ext>
            </a:extLst>
          </p:cNvPr>
          <p:cNvSpPr txBox="1"/>
          <p:nvPr/>
        </p:nvSpPr>
        <p:spPr>
          <a:xfrm>
            <a:off x="7397262" y="342983"/>
            <a:ext cx="2729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2nd layer activations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E4150E-7532-4CDF-9D3B-F540C3B02DE7}"/>
              </a:ext>
            </a:extLst>
          </p:cNvPr>
          <p:cNvSpPr txBox="1"/>
          <p:nvPr/>
        </p:nvSpPr>
        <p:spPr>
          <a:xfrm>
            <a:off x="4346917" y="2274838"/>
            <a:ext cx="14911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Feature maps from convolutional layers from network trained on 100 classes from scratch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E7192E-8B00-4D8A-A9B6-D981E08321DC}"/>
              </a:ext>
            </a:extLst>
          </p:cNvPr>
          <p:cNvSpPr txBox="1"/>
          <p:nvPr/>
        </p:nvSpPr>
        <p:spPr>
          <a:xfrm>
            <a:off x="4195595" y="5189838"/>
            <a:ext cx="1235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PRINT</a:t>
            </a:r>
          </a:p>
        </p:txBody>
      </p:sp>
    </p:spTree>
    <p:extLst>
      <p:ext uri="{BB962C8B-B14F-4D97-AF65-F5344CB8AC3E}">
        <p14:creationId xmlns:p14="http://schemas.microsoft.com/office/powerpoint/2010/main" val="2150774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A8DEA36-A431-4E66-95D8-C203D32F97F5}"/>
              </a:ext>
            </a:extLst>
          </p:cNvPr>
          <p:cNvSpPr txBox="1"/>
          <p:nvPr/>
        </p:nvSpPr>
        <p:spPr>
          <a:xfrm>
            <a:off x="1420831" y="896761"/>
            <a:ext cx="2729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r>
              <a:rPr kumimoji="0" lang="en-GB" sz="1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layer activations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F0D41E-535C-4573-98B2-ED311E0E4637}"/>
              </a:ext>
            </a:extLst>
          </p:cNvPr>
          <p:cNvSpPr txBox="1"/>
          <p:nvPr/>
        </p:nvSpPr>
        <p:spPr>
          <a:xfrm>
            <a:off x="7970291" y="896761"/>
            <a:ext cx="2729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2nd layer activations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E4150E-7532-4CDF-9D3B-F540C3B02DE7}"/>
              </a:ext>
            </a:extLst>
          </p:cNvPr>
          <p:cNvSpPr txBox="1"/>
          <p:nvPr/>
        </p:nvSpPr>
        <p:spPr>
          <a:xfrm>
            <a:off x="4346917" y="2274838"/>
            <a:ext cx="14911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Feature maps from convolutional layers from network trained on 100 classes from scratch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7FD6720-7A05-4822-8A8D-181AE7BCC6E1}"/>
              </a:ext>
            </a:extLst>
          </p:cNvPr>
          <p:cNvSpPr txBox="1">
            <a:spLocks/>
          </p:cNvSpPr>
          <p:nvPr/>
        </p:nvSpPr>
        <p:spPr>
          <a:xfrm>
            <a:off x="183823" y="-5908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Feature maps – maximum activation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43E460-1A09-42C9-985E-D974E8888B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22" t="11680" r="8572" b="11806"/>
          <a:stretch/>
        </p:blipFill>
        <p:spPr>
          <a:xfrm>
            <a:off x="6481135" y="1353454"/>
            <a:ext cx="5281374" cy="510199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74C3B5D-D3CD-441B-8946-404151EF2E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78" t="11633" r="7932" b="10311"/>
          <a:stretch/>
        </p:blipFill>
        <p:spPr>
          <a:xfrm>
            <a:off x="1022250" y="1353455"/>
            <a:ext cx="2729132" cy="535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362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1E123B2E-4739-4D65-A68E-E31211E9C4FD}"/>
              </a:ext>
            </a:extLst>
          </p:cNvPr>
          <p:cNvSpPr txBox="1"/>
          <p:nvPr/>
        </p:nvSpPr>
        <p:spPr>
          <a:xfrm>
            <a:off x="5676346" y="454162"/>
            <a:ext cx="5523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GAN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2EF0C535-78A4-4A0F-83A1-8DBF589DE3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170" y="3699569"/>
            <a:ext cx="2743825" cy="274382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1B2789E2-26B1-483B-BD74-4C2F0C2886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0905" y="3699571"/>
            <a:ext cx="2743825" cy="2743825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1B3921C4-0CD4-4BC8-A078-4F85F24CB3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5639" y="3699570"/>
            <a:ext cx="2743825" cy="2743825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45D6D687-F164-4EE2-9BD8-6A0247C33C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169" y="955745"/>
            <a:ext cx="2743825" cy="2743825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8211DED6-1CE3-4CD7-B775-98C448351BB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0909" y="955747"/>
            <a:ext cx="2743825" cy="2743825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5A4F9160-7F29-45F1-B4BC-D8A4CA9CA7B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5640" y="955746"/>
            <a:ext cx="2743825" cy="274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43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6B9253-75BD-490E-AAE3-AA5A1A8EDCEC}"/>
              </a:ext>
            </a:extLst>
          </p:cNvPr>
          <p:cNvSpPr txBox="1"/>
          <p:nvPr/>
        </p:nvSpPr>
        <p:spPr>
          <a:xfrm>
            <a:off x="5016842" y="284005"/>
            <a:ext cx="3323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DAF75E-1D02-47B6-B0DD-79C125EB3B45}"/>
              </a:ext>
            </a:extLst>
          </p:cNvPr>
          <p:cNvSpPr txBox="1"/>
          <p:nvPr/>
        </p:nvSpPr>
        <p:spPr>
          <a:xfrm>
            <a:off x="729049" y="1186249"/>
            <a:ext cx="475735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Feature maps</a:t>
            </a:r>
            <a:endParaRPr lang="en-GB" dirty="0">
              <a:hlinkClick r:id="rId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hlinkClick r:id="rId2"/>
              </a:rPr>
              <a:t>https://arxiv.org/pdf/1507.02313.pdf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r>
              <a:rPr lang="en-GB" dirty="0"/>
              <a:t>Transfer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hlinkClick r:id="rId3"/>
              </a:rPr>
              <a:t>https://papers.nips.cc/paper/5347-how-transferable-are-features-in-deep-neural-networks.pdf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r>
              <a:rPr lang="en-GB" dirty="0"/>
              <a:t>Notes on online deep learning course</a:t>
            </a:r>
            <a:endParaRPr lang="en-GB" dirty="0">
              <a:hlinkClick r:id="rId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hlinkClick r:id="rId2"/>
              </a:rPr>
              <a:t>https://arxiv.org/pdf/1507.02313.pdf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25F775-FCB3-417E-A2D5-C3695AE14043}"/>
              </a:ext>
            </a:extLst>
          </p:cNvPr>
          <p:cNvSpPr txBox="1"/>
          <p:nvPr/>
        </p:nvSpPr>
        <p:spPr>
          <a:xfrm>
            <a:off x="6178824" y="1065271"/>
            <a:ext cx="547404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GANs: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Overview of GANs: </a:t>
            </a:r>
            <a:r>
              <a:rPr lang="en-GB" dirty="0">
                <a:hlinkClick r:id="rId4"/>
              </a:rPr>
              <a:t>https://arxiv.org/pdf/1710.07035.pdf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Face aging with </a:t>
            </a:r>
            <a:r>
              <a:rPr lang="en-GB" dirty="0" err="1"/>
              <a:t>cGAN</a:t>
            </a:r>
            <a:r>
              <a:rPr lang="en-GB" dirty="0"/>
              <a:t>: </a:t>
            </a:r>
            <a:r>
              <a:rPr lang="en-GB" dirty="0">
                <a:hlinkClick r:id="rId5"/>
              </a:rPr>
              <a:t>https://arxiv.org/pdf/1702.01983.pdf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Image de-raining with </a:t>
            </a:r>
            <a:r>
              <a:rPr lang="en-GB" dirty="0" err="1"/>
              <a:t>cGAN</a:t>
            </a:r>
            <a:r>
              <a:rPr lang="en-GB" dirty="0"/>
              <a:t>: </a:t>
            </a:r>
            <a:r>
              <a:rPr lang="en-GB" dirty="0">
                <a:hlinkClick r:id="rId6"/>
              </a:rPr>
              <a:t>https://arxiv.org/pdf/1701.05957.pdf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Original GAN paper: </a:t>
            </a:r>
            <a:r>
              <a:rPr lang="en-GB" dirty="0">
                <a:hlinkClick r:id="rId7"/>
              </a:rPr>
              <a:t>http://papers.nips.cc/paper/5423-generative-adversarial-nets.pdf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DC-GAN paper: </a:t>
            </a:r>
            <a:r>
              <a:rPr lang="en-GB" dirty="0">
                <a:hlinkClick r:id="rId8"/>
              </a:rPr>
              <a:t>https://arxiv.org/pdf/1511.06434.pdf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ALI (</a:t>
            </a:r>
            <a:r>
              <a:rPr lang="en-GB" dirty="0" err="1"/>
              <a:t>Adversarially</a:t>
            </a:r>
            <a:r>
              <a:rPr lang="en-GB" dirty="0"/>
              <a:t> learned inference) model: </a:t>
            </a:r>
            <a:r>
              <a:rPr lang="en-GB" dirty="0">
                <a:hlinkClick r:id="rId9"/>
              </a:rPr>
              <a:t>https://arxiv.org/pdf/1606.00704.pdf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BiGAN</a:t>
            </a:r>
            <a:r>
              <a:rPr lang="en-GB" dirty="0"/>
              <a:t> (same as ALI): </a:t>
            </a:r>
            <a:r>
              <a:rPr lang="en-GB" dirty="0">
                <a:hlinkClick r:id="rId10"/>
              </a:rPr>
              <a:t>https://arxiv.org/pdf/1605.09782.pdf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1363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DF2C51A2-FAE5-4156-BF1F-960AA8CEAE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16" t="6460" r="8136" b="52302"/>
          <a:stretch/>
        </p:blipFill>
        <p:spPr>
          <a:xfrm>
            <a:off x="195511" y="153918"/>
            <a:ext cx="5751488" cy="393040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701718B-EE51-4310-8101-8C6B94DAE84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3" t="6240" r="9770" b="52524"/>
          <a:stretch/>
        </p:blipFill>
        <p:spPr>
          <a:xfrm>
            <a:off x="6245003" y="287524"/>
            <a:ext cx="5555978" cy="379679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E57C43F-9806-471E-A464-FFFD03890525}"/>
              </a:ext>
            </a:extLst>
          </p:cNvPr>
          <p:cNvSpPr txBox="1"/>
          <p:nvPr/>
        </p:nvSpPr>
        <p:spPr>
          <a:xfrm>
            <a:off x="1001829" y="4084320"/>
            <a:ext cx="41388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30 outputs, 128 train batch size, LR 1e-3, test batch 500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B8CA36B-6C1C-4449-846B-086AAB0CCBD8}"/>
              </a:ext>
            </a:extLst>
          </p:cNvPr>
          <p:cNvSpPr txBox="1"/>
          <p:nvPr/>
        </p:nvSpPr>
        <p:spPr>
          <a:xfrm>
            <a:off x="7321349" y="4084320"/>
            <a:ext cx="41388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100 outputs, 128 train batch size, LR 1e-3, test batch 500</a:t>
            </a:r>
          </a:p>
          <a:p>
            <a:r>
              <a:rPr lang="en-GB" dirty="0"/>
              <a:t>Simple norm (-0.5 to 0.5)</a:t>
            </a:r>
          </a:p>
          <a:p>
            <a:r>
              <a:rPr lang="en-GB" dirty="0"/>
              <a:t>Complex norm (mean and standard deviation)</a:t>
            </a:r>
          </a:p>
        </p:txBody>
      </p:sp>
    </p:spTree>
    <p:extLst>
      <p:ext uri="{BB962C8B-B14F-4D97-AF65-F5344CB8AC3E}">
        <p14:creationId xmlns:p14="http://schemas.microsoft.com/office/powerpoint/2010/main" val="354087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590</TotalTime>
  <Words>468</Words>
  <Application>Microsoft Office PowerPoint</Application>
  <PresentationFormat>Widescreen</PresentationFormat>
  <Paragraphs>70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Strug</dc:creator>
  <cp:lastModifiedBy>Sebastian</cp:lastModifiedBy>
  <cp:revision>24</cp:revision>
  <cp:lastPrinted>2018-03-20T10:04:09Z</cp:lastPrinted>
  <dcterms:created xsi:type="dcterms:W3CDTF">2018-02-27T10:24:18Z</dcterms:created>
  <dcterms:modified xsi:type="dcterms:W3CDTF">2018-04-17T11:51:45Z</dcterms:modified>
</cp:coreProperties>
</file>