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8" r:id="rId12"/>
    <p:sldId id="269" r:id="rId13"/>
    <p:sldId id="270" r:id="rId14"/>
    <p:sldId id="27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F7F"/>
    <a:srgbClr val="D99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1939A-1E1C-43C6-87D9-4707F4ECE4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2096-24D5-4C83-B320-3BA033617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097AA-F62E-482D-8D58-1B8F77A2395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7497-991D-4934-BA2F-0A0E489B65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8FAF-8BE9-41A5-BE33-5CFA166F7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2A4E-ED01-4A18-B484-C3FE7E29D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86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C8B-A17C-4E31-AB80-9020CD82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A064-FD13-4B88-9424-552815AE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A3DC-D5AB-41D4-BD89-D295D5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95E6-B267-4D29-B3BF-746EF57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9548-8F39-45F2-AEDB-2041AF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6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73-4F3D-4EE4-9B58-2769BE7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F42-2515-488E-B1F7-251EBF71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4120-10CB-4723-97EA-755B1848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DE06-979B-4E7B-B4AB-9B4D6FE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C91-D187-46B2-8BE9-C6A574D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8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59D-9CC6-41A6-A21E-D975DA6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D9F7-BEEB-4967-BDE5-DCB7B83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BE15-9957-44E8-B446-00E0F50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CC6-CB6C-4D32-9693-71DCCB7F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2804-29F3-4162-804C-3B9C70E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7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F64-5F43-41AF-B15A-0751000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744-EBDB-4212-A966-DDFE05CF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55AD-D32E-4DBF-AF8A-C3ECB55C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F8F5-31D7-4D9A-8567-8C1024AC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E0E1-CE22-4C74-AC8B-939386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D5D0-D600-4A1C-AE96-D57E0FD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5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F56A-AD96-43F4-8C9D-0BC1F089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C103-CEFB-41FD-B406-024D23D4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2E4D-F934-4B10-A230-AB04308C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EE72-86EC-492D-BF4A-A2C046C6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AAF85-AE79-4BF0-8325-CA41ED7F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76AD-28F2-4F7A-93CC-8A8F837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017B9-1D5D-400D-A70A-014C49A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61309-6F01-4F1B-9605-F40DF3B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4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C816-68C3-4E16-8DB4-64620CF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920A-08D2-46F6-8865-5C948013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9628-A315-440F-8B71-F70531C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9F2C-E6EC-4AB0-81E3-091CD5D4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20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0261-43EE-47BF-8831-8E176B3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2CFC-8AF7-47F6-B52F-73097FB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74FF-644B-42F0-A2C5-31CA8F9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5ADA-1CD1-489A-85AF-01CAD3E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079B-E1BE-42CB-8941-50E87679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A364-C48D-4094-9AA5-E4E71D3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FBED-E736-4C83-842D-5A3A7EC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11C-DAB5-43AB-8067-52FD08AC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5707-A3E2-4F40-8791-D7805FD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0B-CBC2-4D37-9D81-7AEFF12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7C785-F078-4BAB-973C-BC0456DC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EE2E-B07E-4048-9FBB-9E387760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C16C-5F2A-4EEF-873D-CFCF97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BE0D-F613-49E5-A5E9-DEF8F41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E1D-69E2-463F-AB44-84EDCA9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2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B89-6F3F-44AC-9685-3251A8D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3489-9012-467A-9C25-E788456C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2833-360C-4877-9449-08951F5F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642-3ECE-4038-AE02-46F9F503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BEA-ACE5-4A4C-B4D8-188FC8D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1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350FA-2BEC-455D-9889-358869CB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A255-E488-4FC7-B4B8-CB6BF4CF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114-D3F3-4368-BD41-FDF3F46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B5A-4B3D-4771-8572-DC6CA32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DCA1-D8D5-45FF-A0E6-B6D2F76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5ED7-C7B8-407D-9246-0FC9DF9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FAFD-1788-4751-84FF-DA3ECBCD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5336-5579-4C13-8B3D-98B5A3B1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9F1F-0948-442D-82E0-CEE01D6F1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0991-82BF-4770-B406-33544561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papers.nips.cc/paper/5347-how-transferable-are-features-in-deep-neural-networks.pdf" TargetMode="External"/><Relationship Id="rId7" Type="http://schemas.openxmlformats.org/officeDocument/2006/relationships/hyperlink" Target="http://papers.nips.cc/paper/5423-generative-adversarial-nets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01.05957.pdf" TargetMode="External"/><Relationship Id="rId5" Type="http://schemas.openxmlformats.org/officeDocument/2006/relationships/hyperlink" Target="https://arxiv.org/pdf/1702.01983.pdf" TargetMode="External"/><Relationship Id="rId10" Type="http://schemas.openxmlformats.org/officeDocument/2006/relationships/hyperlink" Target="https://arxiv.org/pdf/1605.09782.pdf" TargetMode="External"/><Relationship Id="rId4" Type="http://schemas.openxmlformats.org/officeDocument/2006/relationships/hyperlink" Target="https://arxiv.org/pdf/1710.07035.pdf" TargetMode="External"/><Relationship Id="rId9" Type="http://schemas.openxmlformats.org/officeDocument/2006/relationships/hyperlink" Target="https://arxiv.org/pdf/1606.0070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7A3FCD2-F7B3-4FA1-87B8-6C9F547DA24A}"/>
              </a:ext>
            </a:extLst>
          </p:cNvPr>
          <p:cNvGrpSpPr/>
          <p:nvPr/>
        </p:nvGrpSpPr>
        <p:grpSpPr>
          <a:xfrm>
            <a:off x="403104" y="459809"/>
            <a:ext cx="10143997" cy="6191693"/>
            <a:chOff x="650240" y="299171"/>
            <a:chExt cx="10143997" cy="6191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14ECB1-2C16-443A-99D7-29FACF6DBB86}"/>
                </a:ext>
              </a:extLst>
            </p:cNvPr>
            <p:cNvGrpSpPr/>
            <p:nvPr/>
          </p:nvGrpSpPr>
          <p:grpSpPr>
            <a:xfrm>
              <a:off x="650240" y="299171"/>
              <a:ext cx="10143997" cy="6191693"/>
              <a:chOff x="650240" y="299171"/>
              <a:chExt cx="10143997" cy="619169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ED5725-4141-46FD-9715-13B84CF2815B}"/>
                  </a:ext>
                </a:extLst>
              </p:cNvPr>
              <p:cNvGrpSpPr/>
              <p:nvPr/>
            </p:nvGrpSpPr>
            <p:grpSpPr>
              <a:xfrm>
                <a:off x="777083" y="299171"/>
                <a:ext cx="10017154" cy="6191693"/>
                <a:chOff x="777083" y="299171"/>
                <a:chExt cx="10017154" cy="6191693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2269C90-9540-418A-904B-22F1572C6DDE}"/>
                    </a:ext>
                  </a:extLst>
                </p:cNvPr>
                <p:cNvGrpSpPr/>
                <p:nvPr/>
              </p:nvGrpSpPr>
              <p:grpSpPr>
                <a:xfrm>
                  <a:off x="777083" y="299171"/>
                  <a:ext cx="10017154" cy="6191693"/>
                  <a:chOff x="777083" y="299171"/>
                  <a:chExt cx="10017154" cy="6191693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1799449-656F-4A45-A3F6-B62996E7E131}"/>
                      </a:ext>
                    </a:extLst>
                  </p:cNvPr>
                  <p:cNvGrpSpPr/>
                  <p:nvPr/>
                </p:nvGrpSpPr>
                <p:grpSpPr>
                  <a:xfrm>
                    <a:off x="777083" y="299171"/>
                    <a:ext cx="2347274" cy="3360314"/>
                    <a:chOff x="777083" y="299171"/>
                    <a:chExt cx="2347274" cy="3360314"/>
                  </a:xfrm>
                </p:grpSpPr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6890A94-FF72-4E61-A946-CBC7EBD28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83" y="2254891"/>
                      <a:ext cx="2347274" cy="140459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Discriminator for real images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E81C320-8597-470B-B0F7-2B5376587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297" y="1619390"/>
                      <a:ext cx="1899559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Feed in real image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5C79D6E8-F1D5-45D8-90F6-819C86237E97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950720" y="2014120"/>
                      <a:ext cx="0" cy="240771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0F99FBFD-C40F-4447-810E-D519B3686B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1186" y="1266827"/>
                      <a:ext cx="0" cy="396684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94227E4C-41D5-4577-8D3A-AC8D1BD0D5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9874" t="14783" r="19017" b="67541"/>
                    <a:stretch/>
                  </p:blipFill>
                  <p:spPr>
                    <a:xfrm>
                      <a:off x="1483986" y="299171"/>
                      <a:ext cx="914400" cy="11652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508D52B5-B7CB-46B7-83D9-756DA1634F53}"/>
                      </a:ext>
                    </a:extLst>
                  </p:cNvPr>
                  <p:cNvGrpSpPr/>
                  <p:nvPr/>
                </p:nvGrpSpPr>
                <p:grpSpPr>
                  <a:xfrm>
                    <a:off x="3549478" y="457655"/>
                    <a:ext cx="7244759" cy="4218214"/>
                    <a:chOff x="3549478" y="457655"/>
                    <a:chExt cx="7244759" cy="4218214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4ED8CBB1-9F35-46DD-929A-A147615CB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9478" y="2238499"/>
                      <a:ext cx="4641610" cy="2437370"/>
                      <a:chOff x="3549478" y="2238499"/>
                      <a:chExt cx="4641610" cy="2437370"/>
                    </a:xfrm>
                  </p:grpSpPr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E7D9FAE6-6E7C-41AF-B26C-7E852D511445}"/>
                          </a:ext>
                        </a:extLst>
                      </p:cNvPr>
                      <p:cNvCxnSpPr>
                        <a:cxnSpLocks/>
                        <a:endCxn id="9" idx="2"/>
                      </p:cNvCxnSpPr>
                      <p:nvPr/>
                    </p:nvCxnSpPr>
                    <p:spPr>
                      <a:xfrm>
                        <a:off x="5737017" y="3243596"/>
                        <a:ext cx="2454071" cy="1432273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1CDAF3CE-C83F-4566-B10A-0DD3EF45C431}"/>
                          </a:ext>
                        </a:extLst>
                      </p:cNvPr>
                      <p:cNvCxnSpPr>
                        <a:cxnSpLocks/>
                        <a:stCxn id="3" idx="2"/>
                        <a:endCxn id="8" idx="1"/>
                      </p:cNvCxnSpPr>
                      <p:nvPr/>
                    </p:nvCxnSpPr>
                    <p:spPr>
                      <a:xfrm>
                        <a:off x="4723115" y="3643093"/>
                        <a:ext cx="390293" cy="587392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" name="Rectangle: Rounded Corners 2">
                        <a:extLst>
                          <a:ext uri="{FF2B5EF4-FFF2-40B4-BE49-F238E27FC236}">
                            <a16:creationId xmlns:a16="http://schemas.microsoft.com/office/drawing/2014/main" id="{C3BEC677-3ADE-4731-9E53-09138C415F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9478" y="2238499"/>
                        <a:ext cx="2347274" cy="1404594"/>
                      </a:xfrm>
                      <a:prstGeom prst="roundRect">
                        <a:avLst/>
                      </a:prstGeom>
                      <a:gradFill>
                        <a:gsLst>
                          <a:gs pos="0">
                            <a:schemeClr val="accent5">
                              <a:lumMod val="5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fake images</a:t>
                        </a:r>
                      </a:p>
                    </p:txBody>
                  </p: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948E6C37-70EB-42CE-8CA9-D67AA02B10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0411" y="457655"/>
                      <a:ext cx="4293691" cy="1953030"/>
                      <a:chOff x="4139795" y="638546"/>
                      <a:chExt cx="4293691" cy="1953030"/>
                    </a:xfrm>
                  </p:grpSpPr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5E1CA412-B735-4395-9C13-1B9243AD0A60}"/>
                          </a:ext>
                        </a:extLst>
                      </p:cNvPr>
                      <p:cNvCxnSpPr>
                        <a:cxnSpLocks/>
                        <a:endCxn id="7" idx="3"/>
                      </p:cNvCxnSpPr>
                      <p:nvPr/>
                    </p:nvCxnSpPr>
                    <p:spPr>
                      <a:xfrm flipH="1" flipV="1">
                        <a:off x="5381322" y="1098891"/>
                        <a:ext cx="3052164" cy="1492685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9BA05FF3-CFA4-4945-BC71-2341A3FC7D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931198" y="1201951"/>
                        <a:ext cx="3923" cy="6365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C328D72-A3AB-431A-98CF-68B9FFBC40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34333" t="25185" r="54500" b="54333"/>
                      <a:stretch/>
                    </p:blipFill>
                    <p:spPr>
                      <a:xfrm>
                        <a:off x="4488918" y="638546"/>
                        <a:ext cx="892404" cy="92069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96F16C8C-37C1-4C8B-91FC-011E171320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9795" y="1798035"/>
                        <a:ext cx="1932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Feed in fake image</a:t>
                        </a:r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3B66F07F-F2FD-45CB-ADB6-508D08AD8E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227" y="737529"/>
                      <a:ext cx="3315010" cy="2874930"/>
                      <a:chOff x="3504875" y="347216"/>
                      <a:chExt cx="3315010" cy="2874930"/>
                    </a:xfrm>
                  </p:grpSpPr>
                  <p:sp>
                    <p:nvSpPr>
                      <p:cNvPr id="4" name="Rectangle: Rounded Corners 3">
                        <a:extLst>
                          <a:ext uri="{FF2B5EF4-FFF2-40B4-BE49-F238E27FC236}">
                            <a16:creationId xmlns:a16="http://schemas.microsoft.com/office/drawing/2014/main" id="{EE5A72BE-2140-4F41-81F8-391B789C0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7626" y="1817552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</a:schemeClr>
                          </a:gs>
                          <a:gs pos="46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Generator for fake images</a:t>
                        </a:r>
                      </a:p>
                    </p:txBody>
                  </p: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B600AE14-5892-4BE8-985F-F9695BEE40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04875" y="347216"/>
                        <a:ext cx="3315010" cy="683639"/>
                        <a:chOff x="3575756" y="141698"/>
                        <a:chExt cx="3315010" cy="683639"/>
                      </a:xfrm>
                    </p:grpSpPr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61BE1393-0E60-4B44-95E7-9E98EA08CE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42862" y="425227"/>
                          <a:ext cx="2478564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0.6, ... , 0.1, 0]</a:t>
                          </a:r>
                        </a:p>
                      </p:txBody>
                    </p: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062B0296-1477-4A3E-AEFA-06F15744F9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75756" y="141698"/>
                          <a:ext cx="331501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Feed in array of random numbers</a:t>
                          </a:r>
                        </a:p>
                      </p:txBody>
                    </p:sp>
                  </p:grpSp>
                  <p:cxnSp>
                    <p:nvCxnSpPr>
                      <p:cNvPr id="57" name="Straight Arrow Connector 56">
                        <a:extLst>
                          <a:ext uri="{FF2B5EF4-FFF2-40B4-BE49-F238E27FC236}">
                            <a16:creationId xmlns:a16="http://schemas.microsoft.com/office/drawing/2014/main" id="{A010A48D-4433-4670-B090-7533A2C48EAD}"/>
                          </a:ext>
                        </a:extLst>
                      </p:cNvPr>
                      <p:cNvCxnSpPr>
                        <a:cxnSpLocks/>
                        <a:stCxn id="12" idx="2"/>
                        <a:endCxn id="4" idx="0"/>
                      </p:cNvCxnSpPr>
                      <p:nvPr/>
                    </p:nvCxnSpPr>
                    <p:spPr>
                      <a:xfrm>
                        <a:off x="5211263" y="1030855"/>
                        <a:ext cx="0" cy="7866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E9B8C9D5-ABE9-439D-AEA0-25AE880AF3B7}"/>
                      </a:ext>
                    </a:extLst>
                  </p:cNvPr>
                  <p:cNvGrpSpPr/>
                  <p:nvPr/>
                </p:nvGrpSpPr>
                <p:grpSpPr>
                  <a:xfrm>
                    <a:off x="1201530" y="4066212"/>
                    <a:ext cx="9157722" cy="2424652"/>
                    <a:chOff x="1137920" y="4207105"/>
                    <a:chExt cx="9157722" cy="2424652"/>
                  </a:xfrm>
                </p:grpSpPr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C09D5249-48A1-4262-B07C-AF1722A3CB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783863" y="5600131"/>
                      <a:ext cx="748286" cy="495947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CDEB0D35-A219-4B2D-A117-A58344F93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278" y="4207105"/>
                      <a:ext cx="2168164" cy="112172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Generator loss</a:t>
                      </a: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7012900E-4405-457C-9B88-BE673136F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7920" y="4255900"/>
                      <a:ext cx="9157722" cy="2375857"/>
                      <a:chOff x="1137920" y="4255900"/>
                      <a:chExt cx="9157722" cy="2375857"/>
                    </a:xfrm>
                  </p:grpSpPr>
                  <p:sp>
                    <p:nvSpPr>
                      <p:cNvPr id="11" name="Oval 10">
                        <a:extLst>
                          <a:ext uri="{FF2B5EF4-FFF2-40B4-BE49-F238E27FC236}">
                            <a16:creationId xmlns:a16="http://schemas.microsoft.com/office/drawing/2014/main" id="{3ECE27D4-3252-4C7D-9FD1-6FAF058366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2699" y="5510033"/>
                        <a:ext cx="2168164" cy="112172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Total discriminator loss</a:t>
                        </a:r>
                      </a:p>
                    </p:txBody>
                  </p: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DEC5F646-97E7-411E-83F5-48F3AE33B5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27478" y="4255900"/>
                        <a:ext cx="2168164" cy="2182605"/>
                        <a:chOff x="8127478" y="4255900"/>
                        <a:chExt cx="2168164" cy="2182605"/>
                      </a:xfrm>
                    </p:grpSpPr>
                    <p:sp>
                      <p:nvSpPr>
                        <p:cNvPr id="9" name="Oval 8">
                          <a:extLst>
                            <a:ext uri="{FF2B5EF4-FFF2-40B4-BE49-F238E27FC236}">
                              <a16:creationId xmlns:a16="http://schemas.microsoft.com/office/drawing/2014/main" id="{57646BED-B103-411C-A6B9-CFAD06D21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27478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Fake discriminator loss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B1B01374-E51F-440A-912A-8DF2095F4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90410" y="5898622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rgbClr val="FF7C8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‘fake’ label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E7ACA827-8B81-430F-A5F0-5F698986141A}"/>
                            </a:ext>
                          </a:extLst>
                        </p:cNvPr>
                        <p:cNvCxnSpPr>
                          <a:stCxn id="18" idx="0"/>
                          <a:endCxn id="9" idx="4"/>
                        </p:cNvCxnSpPr>
                        <p:nvPr/>
                      </p:nvCxnSpPr>
                      <p:spPr>
                        <a:xfrm flipH="1" flipV="1">
                          <a:off x="9211560" y="5377624"/>
                          <a:ext cx="1" cy="520998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2069FD15-6F02-46C2-8C3C-834DCFF0E8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7920" y="4255900"/>
                        <a:ext cx="2168164" cy="2182606"/>
                        <a:chOff x="1137920" y="4255900"/>
                        <a:chExt cx="2168164" cy="2182606"/>
                      </a:xfrm>
                    </p:grpSpPr>
                    <p:sp>
                      <p:nvSpPr>
                        <p:cNvPr id="10" name="Oval 9">
                          <a:extLst>
                            <a:ext uri="{FF2B5EF4-FFF2-40B4-BE49-F238E27FC236}">
                              <a16:creationId xmlns:a16="http://schemas.microsoft.com/office/drawing/2014/main" id="{60E2EBC9-5E48-4126-ABC1-06E7FB1CEA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7920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Real discriminator loss</a:t>
                          </a:r>
                        </a:p>
                      </p:txBody>
                    </p:sp>
                    <p:cxnSp>
                      <p:nvCxnSpPr>
                        <p:cNvPr id="23" name="Straight Arrow Connector 22">
                          <a:extLst>
                            <a:ext uri="{FF2B5EF4-FFF2-40B4-BE49-F238E27FC236}">
                              <a16:creationId xmlns:a16="http://schemas.microsoft.com/office/drawing/2014/main" id="{0A423E04-069E-4505-A4F3-D048CBB93540}"/>
                            </a:ext>
                          </a:extLst>
                        </p:cNvPr>
                        <p:cNvCxnSpPr>
                          <a:cxnSpLocks/>
                          <a:stCxn id="19" idx="0"/>
                          <a:endCxn id="10" idx="4"/>
                        </p:cNvCxnSpPr>
                        <p:nvPr/>
                      </p:nvCxnSpPr>
                      <p:spPr>
                        <a:xfrm flipV="1">
                          <a:off x="2222002" y="5377624"/>
                          <a:ext cx="0" cy="520999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DDCFE481-6471-42AE-97D8-520B36C80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0851" y="5898623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‘real’ label</a:t>
                          </a:r>
                        </a:p>
                      </p:txBody>
                    </p:sp>
                  </p:grpSp>
                  <p:cxnSp>
                    <p:nvCxnSpPr>
                      <p:cNvPr id="28" name="Straight Arrow Connector 27">
                        <a:extLst>
                          <a:ext uri="{FF2B5EF4-FFF2-40B4-BE49-F238E27FC236}">
                            <a16:creationId xmlns:a16="http://schemas.microsoft.com/office/drawing/2014/main" id="{F2C11F96-B555-4FFD-8548-FC150C24A03A}"/>
                          </a:ext>
                        </a:extLst>
                      </p:cNvPr>
                      <p:cNvCxnSpPr>
                        <a:cxnSpLocks/>
                        <a:stCxn id="10" idx="5"/>
                        <a:endCxn id="11" idx="2"/>
                      </p:cNvCxnSpPr>
                      <p:nvPr/>
                    </p:nvCxnSpPr>
                    <p:spPr>
                      <a:xfrm>
                        <a:off x="2988564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63925A6A-D9B9-4581-B8DF-B72746C4747A}"/>
                          </a:ext>
                        </a:extLst>
                      </p:cNvPr>
                      <p:cNvCxnSpPr>
                        <a:cxnSpLocks/>
                        <a:stCxn id="9" idx="3"/>
                        <a:endCxn id="11" idx="6"/>
                      </p:cNvCxnSpPr>
                      <p:nvPr/>
                    </p:nvCxnSpPr>
                    <p:spPr>
                      <a:xfrm flipH="1">
                        <a:off x="6800863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7AA4799-FD8C-4899-8AAE-D8AD0E17B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79078" y="4816762"/>
                      <a:ext cx="1083867" cy="67329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5819E7C-D65A-4826-A7EE-B2B433E1F0A5}"/>
                    </a:ext>
                  </a:extLst>
                </p:cNvPr>
                <p:cNvCxnSpPr>
                  <a:cxnSpLocks/>
                  <a:stCxn id="2" idx="2"/>
                  <a:endCxn id="10" idx="0"/>
                </p:cNvCxnSpPr>
                <p:nvPr/>
              </p:nvCxnSpPr>
              <p:spPr>
                <a:xfrm>
                  <a:off x="1950720" y="3659485"/>
                  <a:ext cx="334892" cy="45552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C9484-1AB5-4BCB-A154-032507373BD6}"/>
                  </a:ext>
                </a:extLst>
              </p:cNvPr>
              <p:cNvSpPr/>
              <p:nvPr/>
            </p:nvSpPr>
            <p:spPr>
              <a:xfrm>
                <a:off x="650240" y="2039303"/>
                <a:ext cx="5445760" cy="17548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CFAEA8-AB5D-4749-8481-74046ED90203}"/>
                  </a:ext>
                </a:extLst>
              </p:cNvPr>
              <p:cNvSpPr txBox="1"/>
              <p:nvPr/>
            </p:nvSpPr>
            <p:spPr>
              <a:xfrm>
                <a:off x="6087185" y="2597265"/>
                <a:ext cx="1554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Discriminators share weights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C73E04-3189-4C64-ACB3-0D28EB8E606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723115" y="1941749"/>
              <a:ext cx="0" cy="29675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64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65E77-6ED4-48BB-A7CB-BCE7D89B1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1955" b="50371"/>
          <a:stretch/>
        </p:blipFill>
        <p:spPr>
          <a:xfrm>
            <a:off x="3749040" y="1066800"/>
            <a:ext cx="4771382" cy="326945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94FAC903-2274-4C65-8470-98B39789CCB2}"/>
              </a:ext>
            </a:extLst>
          </p:cNvPr>
          <p:cNvSpPr txBox="1"/>
          <p:nvPr/>
        </p:nvSpPr>
        <p:spPr>
          <a:xfrm>
            <a:off x="4100629" y="4448016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100 outputs, 128 train batch size, LR 1e-3, test batch 500.</a:t>
            </a:r>
          </a:p>
          <a:p>
            <a:r>
              <a:rPr lang="en-GB" dirty="0"/>
              <a:t>2conv: 32, 64 filters</a:t>
            </a:r>
          </a:p>
          <a:p>
            <a:r>
              <a:rPr lang="en-GB" dirty="0"/>
              <a:t>2 conv many filters: 128, 256 filters</a:t>
            </a:r>
          </a:p>
          <a:p>
            <a:r>
              <a:rPr lang="en-GB" dirty="0"/>
              <a:t>6 conv: 32, 64, 96, 128, 160, 196</a:t>
            </a:r>
          </a:p>
        </p:txBody>
      </p:sp>
    </p:spTree>
    <p:extLst>
      <p:ext uri="{BB962C8B-B14F-4D97-AF65-F5344CB8AC3E}">
        <p14:creationId xmlns:p14="http://schemas.microsoft.com/office/powerpoint/2010/main" val="125465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3F59364-1BDF-4E26-8807-02F90FDC244C}"/>
              </a:ext>
            </a:extLst>
          </p:cNvPr>
          <p:cNvGrpSpPr/>
          <p:nvPr/>
        </p:nvGrpSpPr>
        <p:grpSpPr>
          <a:xfrm>
            <a:off x="82573" y="160528"/>
            <a:ext cx="11976858" cy="6641860"/>
            <a:chOff x="82573" y="174596"/>
            <a:chExt cx="11976858" cy="6641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0639CFE-A054-419B-BFF5-7E51C8A063ED}"/>
                </a:ext>
              </a:extLst>
            </p:cNvPr>
            <p:cNvGrpSpPr/>
            <p:nvPr/>
          </p:nvGrpSpPr>
          <p:grpSpPr>
            <a:xfrm>
              <a:off x="82573" y="174596"/>
              <a:ext cx="11869538" cy="6399493"/>
              <a:chOff x="-3939315" y="-497166"/>
              <a:chExt cx="15881408" cy="689172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6A56AA7-86CE-4676-A64B-AF4C6316E7ED}"/>
                  </a:ext>
                </a:extLst>
              </p:cNvPr>
              <p:cNvGrpSpPr/>
              <p:nvPr/>
            </p:nvGrpSpPr>
            <p:grpSpPr>
              <a:xfrm>
                <a:off x="-3939315" y="-497166"/>
                <a:ext cx="15881408" cy="6891725"/>
                <a:chOff x="-3939315" y="-497166"/>
                <a:chExt cx="15881408" cy="689172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2B7E471-4A45-4FE9-88C8-60EB0FD31B50}"/>
                    </a:ext>
                  </a:extLst>
                </p:cNvPr>
                <p:cNvGrpSpPr/>
                <p:nvPr/>
              </p:nvGrpSpPr>
              <p:grpSpPr>
                <a:xfrm>
                  <a:off x="-3939315" y="-497166"/>
                  <a:ext cx="15808291" cy="6891725"/>
                  <a:chOff x="-3939315" y="-497166"/>
                  <a:chExt cx="15808291" cy="6891725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F1193DF-479A-48DD-A5CD-1C97407952BF}"/>
                      </a:ext>
                    </a:extLst>
                  </p:cNvPr>
                  <p:cNvGrpSpPr/>
                  <p:nvPr/>
                </p:nvGrpSpPr>
                <p:grpSpPr>
                  <a:xfrm>
                    <a:off x="-3939315" y="-497166"/>
                    <a:ext cx="15808291" cy="6891725"/>
                    <a:chOff x="-3939315" y="-497166"/>
                    <a:chExt cx="15808291" cy="6891725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317FAB1-8CBF-41EC-8030-0CB18808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646924" y="-460336"/>
                      <a:ext cx="6970516" cy="3186945"/>
                      <a:chOff x="-3646924" y="-460336"/>
                      <a:chExt cx="6970516" cy="3186945"/>
                    </a:xfrm>
                  </p:grpSpPr>
                  <p:sp>
                    <p:nvSpPr>
                      <p:cNvPr id="43" name="Rectangle: Rounded Corners 42">
                        <a:extLst>
                          <a:ext uri="{FF2B5EF4-FFF2-40B4-BE49-F238E27FC236}">
                            <a16:creationId xmlns:a16="http://schemas.microsoft.com/office/drawing/2014/main" id="{6428F8EF-ADFF-4A97-A465-533531F99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318" y="1009738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0000"/>
                              <a:lumOff val="4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real images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32F905B-3FB9-4353-A6ED-10AE6E06D5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623829" y="-460336"/>
                        <a:ext cx="1557393" cy="3977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D8E47192-A617-4FDF-A7FF-C609477E67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996857" y="1799232"/>
                        <a:ext cx="1689572" cy="92737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47" name="Picture 46">
                        <a:extLst>
                          <a:ext uri="{FF2B5EF4-FFF2-40B4-BE49-F238E27FC236}">
                            <a16:creationId xmlns:a16="http://schemas.microsoft.com/office/drawing/2014/main" id="{86A602A8-E8AD-4DA1-9977-26917DF7FD8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-3646924" y="-415148"/>
                        <a:ext cx="753706" cy="96043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3B9F5CB9-6275-40E4-9393-7AF6CC984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939315" y="-497166"/>
                      <a:ext cx="15808291" cy="3716123"/>
                      <a:chOff x="-3939315" y="-497166"/>
                      <a:chExt cx="15808291" cy="3716123"/>
                    </a:xfrm>
                  </p:grpSpPr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D9572AA0-FCF9-4ADC-969D-E06E431BA3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78402" y="1006035"/>
                        <a:ext cx="2347274" cy="2211716"/>
                        <a:chOff x="3678402" y="1006035"/>
                        <a:chExt cx="2347274" cy="2211716"/>
                      </a:xfrm>
                    </p:grpSpPr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AA0198AB-849D-441E-98AC-F921EA948ABF}"/>
                            </a:ext>
                          </a:extLst>
                        </p:cNvPr>
                        <p:cNvCxnSpPr>
                          <a:cxnSpLocks/>
                          <a:stCxn id="42" idx="2"/>
                        </p:cNvCxnSpPr>
                        <p:nvPr/>
                      </p:nvCxnSpPr>
                      <p:spPr>
                        <a:xfrm>
                          <a:off x="4852040" y="2410629"/>
                          <a:ext cx="1173636" cy="807122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2" name="Rectangle: Rounded Corners 41">
                          <a:extLst>
                            <a:ext uri="{FF2B5EF4-FFF2-40B4-BE49-F238E27FC236}">
                              <a16:creationId xmlns:a16="http://schemas.microsoft.com/office/drawing/2014/main" id="{C8D52ED4-CF26-4D2F-9D22-F0862EF76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78402" y="1006035"/>
                          <a:ext cx="2347274" cy="1404594"/>
                        </a:xfrm>
                        <a:prstGeom prst="roundRect">
                          <a:avLst/>
                        </a:prstGeom>
                        <a:gradFill>
                          <a:gsLst>
                            <a:gs pos="0">
                              <a:srgbClr val="D99187"/>
                            </a:gs>
                            <a:gs pos="46000">
                              <a:schemeClr val="accent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Discriminator for fake images</a:t>
                          </a:r>
                        </a:p>
                      </p:txBody>
                    </p:sp>
                  </p:grpSp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DF1C5BED-F9E7-46EE-AA9B-00865A7D7B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10411" y="1617144"/>
                        <a:ext cx="7231130" cy="1601813"/>
                        <a:chOff x="4139795" y="1798035"/>
                        <a:chExt cx="7231130" cy="1601813"/>
                      </a:xfrm>
                    </p:grpSpPr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6F4E9460-6498-4057-A7D6-7EC64E42997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902290" y="1829858"/>
                          <a:ext cx="0" cy="557963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38" name="Picture 37">
                          <a:extLst>
                            <a:ext uri="{FF2B5EF4-FFF2-40B4-BE49-F238E27FC236}">
                              <a16:creationId xmlns:a16="http://schemas.microsoft.com/office/drawing/2014/main" id="{3A4FBFD3-BF80-4EC0-8498-26F2AB4E19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l="34333" t="25185" r="54500" b="54333"/>
                        <a:stretch/>
                      </p:blipFill>
                      <p:spPr>
                        <a:xfrm>
                          <a:off x="10478521" y="2479158"/>
                          <a:ext cx="892404" cy="92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6F69FA7B-DB87-403C-BE2C-EFCA4283C2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9795" y="1798035"/>
                          <a:ext cx="247170" cy="3977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endParaRPr lang="en-GB" dirty="0"/>
                        </a:p>
                      </p:txBody>
                    </p:sp>
                  </p:grpSp>
                  <p:grpSp>
                    <p:nvGrpSpPr>
                      <p:cNvPr id="30" name="Group 29">
                        <a:extLst>
                          <a:ext uri="{FF2B5EF4-FFF2-40B4-BE49-F238E27FC236}">
                            <a16:creationId xmlns:a16="http://schemas.microsoft.com/office/drawing/2014/main" id="{2717FA57-1030-4BF8-AC24-E9952C8FDB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3939315" y="-497166"/>
                        <a:ext cx="15808291" cy="3586049"/>
                        <a:chOff x="-7913667" y="-887479"/>
                        <a:chExt cx="15808291" cy="3586049"/>
                      </a:xfrm>
                    </p:grpSpPr>
                    <p:sp>
                      <p:nvSpPr>
                        <p:cNvPr id="31" name="Rectangle: Rounded Corners 30">
                          <a:extLst>
                            <a:ext uri="{FF2B5EF4-FFF2-40B4-BE49-F238E27FC236}">
                              <a16:creationId xmlns:a16="http://schemas.microsoft.com/office/drawing/2014/main" id="{DA8BF6E8-8656-4116-8C56-1F663B549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7350" y="-124694"/>
                          <a:ext cx="2347274" cy="1404594"/>
                        </a:xfrm>
                        <a:prstGeom prst="round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  <a:gs pos="46000">
                              <a:schemeClr val="accent2">
                                <a:lumMod val="60000"/>
                                <a:lumOff val="40000"/>
                              </a:schemeClr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  <a:tileRect/>
                        </a:gradFill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Generator for fake images</a:t>
                          </a:r>
                        </a:p>
                      </p:txBody>
                    </p:sp>
                    <p:grpSp>
                      <p:nvGrpSpPr>
                        <p:cNvPr id="32" name="Group 31">
                          <a:extLst>
                            <a:ext uri="{FF2B5EF4-FFF2-40B4-BE49-F238E27FC236}">
                              <a16:creationId xmlns:a16="http://schemas.microsoft.com/office/drawing/2014/main" id="{C83A88FC-5570-4781-B3A9-BC37090215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913667" y="-887479"/>
                          <a:ext cx="12877440" cy="3586049"/>
                          <a:chOff x="-7842786" y="-1092997"/>
                          <a:chExt cx="12877440" cy="3586049"/>
                        </a:xfrm>
                      </p:grpSpPr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4E224C2F-F7DA-491B-915D-43199969398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7842786" y="2092942"/>
                            <a:ext cx="2478563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[0, 0.3, 0.6, ... , 0.1, 0]</a:t>
                            </a:r>
                          </a:p>
                        </p:txBody>
                      </p:sp>
                      <p:sp>
                        <p:nvSpPr>
                          <p:cNvPr id="35" name="TextBox 34">
                            <a:extLst>
                              <a:ext uri="{FF2B5EF4-FFF2-40B4-BE49-F238E27FC236}">
                                <a16:creationId xmlns:a16="http://schemas.microsoft.com/office/drawing/2014/main" id="{73C05B57-9783-4B88-8980-E37FA43FAC4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0078" y="-1092997"/>
                            <a:ext cx="1554576" cy="994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dirty="0"/>
                              <a:t>array of N random numbers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4DFE58D9-9399-4FBC-BC6B-17B94109D4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14635" y="3395993"/>
                      <a:ext cx="9897870" cy="2998566"/>
                      <a:chOff x="-1078245" y="3536886"/>
                      <a:chExt cx="9897870" cy="2998566"/>
                    </a:xfrm>
                  </p:grpSpPr>
                  <p:cxnSp>
                    <p:nvCxnSpPr>
                      <p:cNvPr id="13" name="Straight Arrow Connector 12">
                        <a:extLst>
                          <a:ext uri="{FF2B5EF4-FFF2-40B4-BE49-F238E27FC236}">
                            <a16:creationId xmlns:a16="http://schemas.microsoft.com/office/drawing/2014/main" id="{4DEB55AC-A1C9-474D-B453-A8D3229A0705}"/>
                          </a:ext>
                        </a:extLst>
                      </p:cNvPr>
                      <p:cNvCxnSpPr>
                        <a:cxnSpLocks/>
                        <a:stCxn id="216" idx="1"/>
                        <a:endCxn id="14" idx="7"/>
                      </p:cNvCxnSpPr>
                      <p:nvPr/>
                    </p:nvCxnSpPr>
                    <p:spPr>
                      <a:xfrm flipH="1">
                        <a:off x="4597010" y="3685587"/>
                        <a:ext cx="981416" cy="1709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" name="Oval 13">
                        <a:extLst>
                          <a:ext uri="{FF2B5EF4-FFF2-40B4-BE49-F238E27FC236}">
                            <a16:creationId xmlns:a16="http://schemas.microsoft.com/office/drawing/2014/main" id="{603E48CF-C0EA-4323-A7F1-07A950585E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366" y="3536886"/>
                        <a:ext cx="2168164" cy="1132148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Generator loss</a:t>
                        </a:r>
                      </a:p>
                    </p:txBody>
                  </p: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B3083FB3-352E-4DAC-8FD7-AA4F1EB57FD4}"/>
                          </a:ext>
                        </a:extLst>
                      </p:cNvPr>
                      <p:cNvCxnSpPr>
                        <a:cxnSpLocks/>
                        <a:stCxn id="24" idx="0"/>
                        <a:endCxn id="14" idx="2"/>
                      </p:cNvCxnSpPr>
                      <p:nvPr/>
                    </p:nvCxnSpPr>
                    <p:spPr>
                      <a:xfrm flipV="1">
                        <a:off x="1256845" y="4102960"/>
                        <a:ext cx="1489521" cy="1892609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B26D1137-7693-4CD3-B50E-F26B2C928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078245" y="3916590"/>
                        <a:ext cx="9897870" cy="2618862"/>
                        <a:chOff x="-1078245" y="3916590"/>
                        <a:chExt cx="9897870" cy="2618862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450B240A-9FDF-4A84-8D08-E0ACF5ADEC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77525" y="4520569"/>
                          <a:ext cx="2942100" cy="2010060"/>
                          <a:chOff x="5877525" y="4520569"/>
                          <a:chExt cx="2942100" cy="2010060"/>
                        </a:xfrm>
                      </p:grpSpPr>
                      <p:sp>
                        <p:nvSpPr>
                          <p:cNvPr id="25" name="Oval 24">
                            <a:extLst>
                              <a:ext uri="{FF2B5EF4-FFF2-40B4-BE49-F238E27FC236}">
                                <a16:creationId xmlns:a16="http://schemas.microsoft.com/office/drawing/2014/main" id="{4349DBED-ABA1-4752-82C5-1850D7F83D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90171" y="4520569"/>
                            <a:ext cx="2829454" cy="101039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 discriminator loss (fake images)</a:t>
                            </a:r>
                          </a:p>
                        </p:txBody>
                      </p:sp>
                      <p:sp>
                        <p:nvSpPr>
                          <p:cNvPr id="26" name="Rectangle 25">
                            <a:extLst>
                              <a:ext uri="{FF2B5EF4-FFF2-40B4-BE49-F238E27FC236}">
                                <a16:creationId xmlns:a16="http://schemas.microsoft.com/office/drawing/2014/main" id="{E0BF78F3-336E-472A-A8DB-2293BCEA08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77525" y="5990745"/>
                            <a:ext cx="1442300" cy="539884"/>
                          </a:xfrm>
                          <a:prstGeom prst="rect">
                            <a:avLst/>
                          </a:prstGeom>
                          <a:solidFill>
                            <a:srgbClr val="FF7C8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‘fake’ label</a:t>
                            </a:r>
                          </a:p>
                        </p:txBody>
                      </p:sp>
                      <p:cxnSp>
                        <p:nvCxnSpPr>
                          <p:cNvPr id="27" name="Straight Arrow Connector 26">
                            <a:extLst>
                              <a:ext uri="{FF2B5EF4-FFF2-40B4-BE49-F238E27FC236}">
                                <a16:creationId xmlns:a16="http://schemas.microsoft.com/office/drawing/2014/main" id="{798BCB63-452C-4579-8E7D-959D09F576C7}"/>
                              </a:ext>
                            </a:extLst>
                          </p:cNvPr>
                          <p:cNvCxnSpPr>
                            <a:cxnSpLocks/>
                            <a:stCxn id="26" idx="0"/>
                            <a:endCxn id="25" idx="4"/>
                          </p:cNvCxnSpPr>
                          <p:nvPr/>
                        </p:nvCxnSpPr>
                        <p:spPr>
                          <a:xfrm flipV="1">
                            <a:off x="6598676" y="5530963"/>
                            <a:ext cx="806222" cy="459782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0" name="Straight Arrow Connector 19">
                          <a:extLst>
                            <a:ext uri="{FF2B5EF4-FFF2-40B4-BE49-F238E27FC236}">
                              <a16:creationId xmlns:a16="http://schemas.microsoft.com/office/drawing/2014/main" id="{2FEE2808-B097-41E3-B215-22E9111093AB}"/>
                            </a:ext>
                          </a:extLst>
                        </p:cNvPr>
                        <p:cNvCxnSpPr>
                          <a:cxnSpLocks/>
                          <a:stCxn id="215" idx="2"/>
                          <a:endCxn id="246" idx="2"/>
                        </p:cNvCxnSpPr>
                        <p:nvPr/>
                      </p:nvCxnSpPr>
                      <p:spPr>
                        <a:xfrm>
                          <a:off x="1223683" y="3916590"/>
                          <a:ext cx="1522684" cy="2313797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AC03904D-E075-469B-AEED-5B969A2E1E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078245" y="4389201"/>
                          <a:ext cx="3056240" cy="2146251"/>
                          <a:chOff x="-1078245" y="4389201"/>
                          <a:chExt cx="3056240" cy="2146251"/>
                        </a:xfrm>
                      </p:grpSpPr>
                      <p:cxnSp>
                        <p:nvCxnSpPr>
                          <p:cNvPr id="23" name="Straight Arrow Connector 22">
                            <a:extLst>
                              <a:ext uri="{FF2B5EF4-FFF2-40B4-BE49-F238E27FC236}">
                                <a16:creationId xmlns:a16="http://schemas.microsoft.com/office/drawing/2014/main" id="{371E7258-3B0C-4FED-8187-BCB18C0CC885}"/>
                              </a:ext>
                            </a:extLst>
                          </p:cNvPr>
                          <p:cNvCxnSpPr>
                            <a:cxnSpLocks/>
                            <a:stCxn id="24" idx="0"/>
                            <a:endCxn id="22" idx="4"/>
                          </p:cNvCxnSpPr>
                          <p:nvPr/>
                        </p:nvCxnSpPr>
                        <p:spPr>
                          <a:xfrm flipH="1" flipV="1">
                            <a:off x="332138" y="5510925"/>
                            <a:ext cx="924707" cy="48464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" name="Rectangle 23">
                            <a:extLst>
                              <a:ext uri="{FF2B5EF4-FFF2-40B4-BE49-F238E27FC236}">
                                <a16:creationId xmlns:a16="http://schemas.microsoft.com/office/drawing/2014/main" id="{17538934-BB58-4FF1-BA81-1DB690ED7A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5694" y="5995569"/>
                            <a:ext cx="1442301" cy="539883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‘real’ label</a:t>
                            </a:r>
                          </a:p>
                        </p:txBody>
                      </p:sp>
                      <p:sp>
                        <p:nvSpPr>
                          <p:cNvPr id="22" name="Oval 21">
                            <a:extLst>
                              <a:ext uri="{FF2B5EF4-FFF2-40B4-BE49-F238E27FC236}">
                                <a16:creationId xmlns:a16="http://schemas.microsoft.com/office/drawing/2014/main" id="{D348B207-1C44-4D05-A869-59BCEB7CE0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078245" y="4389201"/>
                            <a:ext cx="2820766" cy="112172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Discriminator loss (real images)</a:t>
                            </a:r>
                          </a:p>
                        </p:txBody>
                      </p:sp>
                    </p:grp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8C594D1C-3A50-4D77-88BC-F9F89056B463}"/>
                            </a:ext>
                          </a:extLst>
                        </p:cNvPr>
                        <p:cNvCxnSpPr>
                          <a:cxnSpLocks/>
                          <a:stCxn id="26" idx="1"/>
                          <a:endCxn id="246" idx="6"/>
                        </p:cNvCxnSpPr>
                        <p:nvPr/>
                      </p:nvCxnSpPr>
                      <p:spPr>
                        <a:xfrm flipH="1" flipV="1">
                          <a:off x="4914530" y="6230387"/>
                          <a:ext cx="962994" cy="30300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3A7381F7-9C68-40E5-8CE0-15A1141B29D8}"/>
                      </a:ext>
                    </a:extLst>
                  </p:cNvPr>
                  <p:cNvCxnSpPr>
                    <a:cxnSpLocks/>
                    <a:stCxn id="43" idx="2"/>
                  </p:cNvCxnSpPr>
                  <p:nvPr/>
                </p:nvCxnSpPr>
                <p:spPr>
                  <a:xfrm flipH="1">
                    <a:off x="1320455" y="2414332"/>
                    <a:ext cx="829501" cy="80341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DEF2827-B39F-4E84-BE1A-D37BC1AC92C3}"/>
                    </a:ext>
                  </a:extLst>
                </p:cNvPr>
                <p:cNvSpPr/>
                <p:nvPr/>
              </p:nvSpPr>
              <p:spPr>
                <a:xfrm>
                  <a:off x="897196" y="856462"/>
                  <a:ext cx="5445760" cy="17548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FFEFC63-03B0-407F-934A-94637AA28AA2}"/>
                    </a:ext>
                  </a:extLst>
                </p:cNvPr>
                <p:cNvSpPr txBox="1"/>
                <p:nvPr/>
              </p:nvSpPr>
              <p:spPr>
                <a:xfrm>
                  <a:off x="10094991" y="3266021"/>
                  <a:ext cx="1847102" cy="696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Generated fake image </a:t>
                  </a:r>
                </a:p>
              </p:txBody>
            </p:sp>
          </p:grp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8BFB21D-3280-4CD0-8ED1-3D709CDB7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2339" y="265619"/>
                <a:ext cx="2772831" cy="94985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13B06EC1-D063-4F6D-B487-07DABE236D7B}"/>
                </a:ext>
              </a:extLst>
            </p:cNvPr>
            <p:cNvGrpSpPr/>
            <p:nvPr/>
          </p:nvGrpSpPr>
          <p:grpSpPr>
            <a:xfrm>
              <a:off x="95073" y="186553"/>
              <a:ext cx="11964358" cy="6629903"/>
              <a:chOff x="95073" y="186553"/>
              <a:chExt cx="11964358" cy="6629903"/>
            </a:xfrm>
          </p:grpSpPr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A68B31AB-F622-4052-9E36-092090AA6CBF}"/>
                  </a:ext>
                </a:extLst>
              </p:cNvPr>
              <p:cNvSpPr/>
              <p:nvPr/>
            </p:nvSpPr>
            <p:spPr>
              <a:xfrm>
                <a:off x="101408" y="1353146"/>
                <a:ext cx="1748455" cy="1304273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46000">
                    <a:srgbClr val="F97F7F"/>
                  </a:gs>
                  <a:gs pos="100000">
                    <a:srgbClr val="FF0000"/>
                  </a:gs>
                </a:gsLst>
                <a:path path="circle">
                  <a:fillToRect l="50000" t="130000" r="50000" b="-3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Encoder for real images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1529FFD-4BDA-4E84-9D81-CBC87BAFF21A}"/>
                  </a:ext>
                </a:extLst>
              </p:cNvPr>
              <p:cNvSpPr txBox="1"/>
              <p:nvPr/>
            </p:nvSpPr>
            <p:spPr>
              <a:xfrm>
                <a:off x="263836" y="3502368"/>
                <a:ext cx="1201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Length N encoding of image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B68FC5B-033A-4C7F-9E73-E318BA92619C}"/>
                  </a:ext>
                </a:extLst>
              </p:cNvPr>
              <p:cNvSpPr txBox="1"/>
              <p:nvPr/>
            </p:nvSpPr>
            <p:spPr>
              <a:xfrm>
                <a:off x="9706988" y="186553"/>
                <a:ext cx="1852443" cy="371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[0, 0.3, 0.6, ... , 0.1, 0]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8708E8B6-590B-4676-A436-B98C73AD9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889" y="2701955"/>
                <a:ext cx="0" cy="51811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764092FE-E638-40AF-B435-A0F5508E7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571" y="874733"/>
                <a:ext cx="1690561" cy="95668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00B459B1-F920-4A36-BFC3-613534DF5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0221" y="1931692"/>
                <a:ext cx="2530209" cy="1101237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AA1391A-E9D2-40A0-BC7D-54C6CE5415EE}"/>
                  </a:ext>
                </a:extLst>
              </p:cNvPr>
              <p:cNvSpPr/>
              <p:nvPr/>
            </p:nvSpPr>
            <p:spPr>
              <a:xfrm>
                <a:off x="3104299" y="3640952"/>
                <a:ext cx="1769132" cy="5013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‘real’ Image predictions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06EE43-05CB-4F93-AF94-F2E210091C3C}"/>
                  </a:ext>
                </a:extLst>
              </p:cNvPr>
              <p:cNvSpPr/>
              <p:nvPr/>
            </p:nvSpPr>
            <p:spPr>
              <a:xfrm>
                <a:off x="7243538" y="3607503"/>
                <a:ext cx="1525037" cy="640535"/>
              </a:xfrm>
              <a:prstGeom prst="rect">
                <a:avLst/>
              </a:prstGeom>
              <a:solidFill>
                <a:srgbClr val="F97F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Fake Image predictions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431955C9-4EA3-45AE-85D6-EF707B004EBB}"/>
                  </a:ext>
                </a:extLst>
              </p:cNvPr>
              <p:cNvCxnSpPr>
                <a:cxnSpLocks/>
                <a:stCxn id="215" idx="2"/>
                <a:endCxn id="22" idx="0"/>
              </p:cNvCxnSpPr>
              <p:nvPr/>
            </p:nvCxnSpPr>
            <p:spPr>
              <a:xfrm flipH="1">
                <a:off x="3322537" y="4142275"/>
                <a:ext cx="666328" cy="4388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7D71BEEB-0A4E-48E3-A212-65996F272CA2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001196" y="4273792"/>
                <a:ext cx="607421" cy="4293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7663E53D-D236-45C7-861B-C91D4D4AA4FD}"/>
                  </a:ext>
                </a:extLst>
              </p:cNvPr>
              <p:cNvSpPr/>
              <p:nvPr/>
            </p:nvSpPr>
            <p:spPr>
              <a:xfrm>
                <a:off x="5126897" y="5765170"/>
                <a:ext cx="1620455" cy="1051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</a:rPr>
                  <a:t>Encoder loss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E0DC404-9796-477B-B90F-264984FEC9CE}"/>
                  </a:ext>
                </a:extLst>
              </p:cNvPr>
              <p:cNvSpPr txBox="1"/>
              <p:nvPr/>
            </p:nvSpPr>
            <p:spPr>
              <a:xfrm>
                <a:off x="95073" y="4749507"/>
                <a:ext cx="2143170" cy="20313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Although labelled separately, the generator loss and encoder loss contribute to a total encoder/generator loss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675A4C60-B488-40AF-8A1A-B3C1F007274C}"/>
                  </a:ext>
                </a:extLst>
              </p:cNvPr>
              <p:cNvSpPr txBox="1"/>
              <p:nvPr/>
            </p:nvSpPr>
            <p:spPr>
              <a:xfrm>
                <a:off x="9788256" y="5080951"/>
                <a:ext cx="2271175" cy="147732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50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discriminator loss for both fake and real images contributes to the total discriminator loss.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89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DF006FE-6B63-41B7-BE0B-6BF8C75DCF07}"/>
              </a:ext>
            </a:extLst>
          </p:cNvPr>
          <p:cNvGrpSpPr/>
          <p:nvPr/>
        </p:nvGrpSpPr>
        <p:grpSpPr>
          <a:xfrm>
            <a:off x="1247406" y="205315"/>
            <a:ext cx="9374673" cy="5846010"/>
            <a:chOff x="1228553" y="742643"/>
            <a:chExt cx="9374673" cy="5846010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40E1A9C-5AB3-4841-B5EE-BA5AE747FFBC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578502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125C8F0-B7ED-4F9C-93E6-9CB6D8839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898901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44A0A53-B345-4B0D-A37A-547883C4A1F6}"/>
                </a:ext>
              </a:extLst>
            </p:cNvPr>
            <p:cNvGrpSpPr/>
            <p:nvPr/>
          </p:nvGrpSpPr>
          <p:grpSpPr>
            <a:xfrm>
              <a:off x="1228553" y="742643"/>
              <a:ext cx="9374673" cy="5846010"/>
              <a:chOff x="1228553" y="742643"/>
              <a:chExt cx="9374673" cy="584601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19695A3-D165-441D-8098-3419A506B402}"/>
                  </a:ext>
                </a:extLst>
              </p:cNvPr>
              <p:cNvGrpSpPr/>
              <p:nvPr/>
            </p:nvGrpSpPr>
            <p:grpSpPr>
              <a:xfrm>
                <a:off x="3400607" y="4024025"/>
                <a:ext cx="1646836" cy="2222370"/>
                <a:chOff x="3447947" y="3998422"/>
                <a:chExt cx="1646836" cy="222237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6A3F17A-AE11-44A3-AE9D-2DD8C984445B}"/>
                    </a:ext>
                  </a:extLst>
                </p:cNvPr>
                <p:cNvGrpSpPr/>
                <p:nvPr/>
              </p:nvGrpSpPr>
              <p:grpSpPr>
                <a:xfrm flipH="1">
                  <a:off x="3447947" y="3998422"/>
                  <a:ext cx="1646836" cy="2222370"/>
                  <a:chOff x="6104620" y="961748"/>
                  <a:chExt cx="2703154" cy="3647849"/>
                </a:xfrm>
                <a:solidFill>
                  <a:schemeClr val="accent2"/>
                </a:solidFill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27F3D376-B76B-4B8D-95C1-3D1BF34B7040}"/>
                      </a:ext>
                    </a:extLst>
                  </p:cNvPr>
                  <p:cNvSpPr/>
                  <p:nvPr/>
                </p:nvSpPr>
                <p:spPr>
                  <a:xfrm>
                    <a:off x="6104620" y="961748"/>
                    <a:ext cx="666970" cy="364784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9E43AAC5-8D2E-4B1E-95F2-A01BFAA350AF}"/>
                      </a:ext>
                    </a:extLst>
                  </p:cNvPr>
                  <p:cNvSpPr/>
                  <p:nvPr/>
                </p:nvSpPr>
                <p:spPr>
                  <a:xfrm>
                    <a:off x="6733882" y="1340560"/>
                    <a:ext cx="539662" cy="294352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DC7B1CE-BDA3-4D44-8718-C529D678E310}"/>
                      </a:ext>
                    </a:extLst>
                  </p:cNvPr>
                  <p:cNvSpPr/>
                  <p:nvPr/>
                </p:nvSpPr>
                <p:spPr>
                  <a:xfrm>
                    <a:off x="7250020" y="1591811"/>
                    <a:ext cx="539662" cy="238772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B80046B-8576-4E83-B48A-1894D70D14D6}"/>
                      </a:ext>
                    </a:extLst>
                  </p:cNvPr>
                  <p:cNvSpPr/>
                  <p:nvPr/>
                </p:nvSpPr>
                <p:spPr>
                  <a:xfrm>
                    <a:off x="7775589" y="1877501"/>
                    <a:ext cx="539662" cy="180979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BC4657E-2CE1-44B9-B8CA-5FEC9EE83177}"/>
                      </a:ext>
                    </a:extLst>
                  </p:cNvPr>
                  <p:cNvSpPr/>
                  <p:nvPr/>
                </p:nvSpPr>
                <p:spPr>
                  <a:xfrm>
                    <a:off x="8268112" y="2205929"/>
                    <a:ext cx="539662" cy="11529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23BFBF9-5058-4ED4-9843-1CC162AEA0DC}"/>
                    </a:ext>
                  </a:extLst>
                </p:cNvPr>
                <p:cNvSpPr txBox="1"/>
                <p:nvPr/>
              </p:nvSpPr>
              <p:spPr>
                <a:xfrm>
                  <a:off x="3466816" y="4938335"/>
                  <a:ext cx="16090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5 deconvolutions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70FAE6-E24A-4599-AE73-5B270BB59DB2}"/>
                  </a:ext>
                </a:extLst>
              </p:cNvPr>
              <p:cNvCxnSpPr>
                <a:cxnSpLocks/>
                <a:stCxn id="19" idx="3"/>
                <a:endCxn id="2" idx="1"/>
              </p:cNvCxnSpPr>
              <p:nvPr/>
            </p:nvCxnSpPr>
            <p:spPr>
              <a:xfrm>
                <a:off x="2594288" y="2193785"/>
                <a:ext cx="787447" cy="1202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F5AB962-2CED-41EC-93F8-669E5BEF0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3410" y="2934248"/>
                <a:ext cx="0" cy="63227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7F64F35-EDB5-45E9-8987-E62B67DB9084}"/>
                  </a:ext>
                </a:extLst>
              </p:cNvPr>
              <p:cNvGrpSpPr/>
              <p:nvPr/>
            </p:nvGrpSpPr>
            <p:grpSpPr>
              <a:xfrm>
                <a:off x="1228553" y="742643"/>
                <a:ext cx="9374673" cy="5846010"/>
                <a:chOff x="1228553" y="742643"/>
                <a:chExt cx="9374673" cy="584601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BD813EEF-01AE-41E3-B446-2BADA63F7FAB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2313411" y="3898902"/>
                  <a:ext cx="0" cy="1020538"/>
                </a:xfrm>
                <a:prstGeom prst="straightConnector1">
                  <a:avLst/>
                </a:prstGeom>
                <a:ln w="19050"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F4E8885-6AA0-4632-B4DD-034F428528E4}"/>
                    </a:ext>
                  </a:extLst>
                </p:cNvPr>
                <p:cNvGrpSpPr/>
                <p:nvPr/>
              </p:nvGrpSpPr>
              <p:grpSpPr>
                <a:xfrm>
                  <a:off x="1228553" y="742643"/>
                  <a:ext cx="9374673" cy="5846010"/>
                  <a:chOff x="1228553" y="742643"/>
                  <a:chExt cx="9374673" cy="5846010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852C903C-EF8C-4E7D-834D-7F289D49F82E}"/>
                      </a:ext>
                    </a:extLst>
                  </p:cNvPr>
                  <p:cNvCxnSpPr>
                    <a:cxnSpLocks/>
                    <a:stCxn id="20" idx="0"/>
                  </p:cNvCxnSpPr>
                  <p:nvPr/>
                </p:nvCxnSpPr>
                <p:spPr>
                  <a:xfrm flipV="1">
                    <a:off x="6094944" y="3903219"/>
                    <a:ext cx="0" cy="802530"/>
                  </a:xfrm>
                  <a:prstGeom prst="straightConnector1">
                    <a:avLst/>
                  </a:prstGeom>
                  <a:ln w="19050"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C2DAABC3-1F64-4DD2-9909-FFD76213717B}"/>
                      </a:ext>
                    </a:extLst>
                  </p:cNvPr>
                  <p:cNvGrpSpPr/>
                  <p:nvPr/>
                </p:nvGrpSpPr>
                <p:grpSpPr>
                  <a:xfrm>
                    <a:off x="1228553" y="742643"/>
                    <a:ext cx="9374673" cy="5846010"/>
                    <a:chOff x="1228553" y="742643"/>
                    <a:chExt cx="9374673" cy="5846010"/>
                  </a:xfrm>
                </p:grpSpPr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3E2BE6C8-AA81-427A-91E6-7738DDD07C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34333" t="25185" r="54500" b="54333"/>
                    <a:stretch/>
                  </p:blipFill>
                  <p:spPr>
                    <a:xfrm>
                      <a:off x="5761459" y="4705749"/>
                      <a:ext cx="666970" cy="8549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36AEC5E-FFCE-4DA8-8FD2-DB5A95EF1C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4173" y="5469941"/>
                      <a:ext cx="138049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Generated fake image </a:t>
                      </a:r>
                    </a:p>
                  </p:txBody>
                </p: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3E2604C8-4486-4A99-A4E7-28CFFE7D3D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8553" y="742643"/>
                      <a:ext cx="9374673" cy="5846010"/>
                      <a:chOff x="1228553" y="742643"/>
                      <a:chExt cx="9374673" cy="5846010"/>
                    </a:xfrm>
                  </p:grpSpPr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8CD0A832-EFB2-4F0A-8DE1-BA0C545FE1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75189" y="2564916"/>
                        <a:ext cx="1207831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pic>
                    <p:nvPicPr>
                      <p:cNvPr id="19" name="Picture 18">
                        <a:extLst>
                          <a:ext uri="{FF2B5EF4-FFF2-40B4-BE49-F238E27FC236}">
                            <a16:creationId xmlns:a16="http://schemas.microsoft.com/office/drawing/2014/main" id="{3707DC68-844F-47A7-A477-0C14437701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2030979" y="1747866"/>
                        <a:ext cx="563309" cy="89183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7EBDA95A-D86B-481C-8BAB-5FCEA460DB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28553" y="5293647"/>
                        <a:ext cx="2115105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dirty="0"/>
                          <a:t>Array of random numbers</a:t>
                        </a:r>
                      </a:p>
                    </p:txBody>
                  </p:sp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00FAA5A7-0662-46C4-A9D4-10DE432BBD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5858" y="4919440"/>
                        <a:ext cx="4505601" cy="400110"/>
                        <a:chOff x="1255858" y="4919440"/>
                        <a:chExt cx="4505601" cy="400110"/>
                      </a:xfrm>
                    </p:grpSpPr>
                    <p:cxnSp>
                      <p:nvCxnSpPr>
                        <p:cNvPr id="25" name="Straight Arrow Connector 24">
                          <a:extLst>
                            <a:ext uri="{FF2B5EF4-FFF2-40B4-BE49-F238E27FC236}">
                              <a16:creationId xmlns:a16="http://schemas.microsoft.com/office/drawing/2014/main" id="{64708121-1733-47D1-98BD-D2A110A13E99}"/>
                            </a:ext>
                          </a:extLst>
                        </p:cNvPr>
                        <p:cNvCxnSpPr>
                          <a:cxnSpLocks/>
                          <a:stCxn id="7" idx="1"/>
                          <a:endCxn id="20" idx="1"/>
                        </p:cNvCxnSpPr>
                        <p:nvPr/>
                      </p:nvCxnSpPr>
                      <p:spPr>
                        <a:xfrm flipV="1">
                          <a:off x="5047443" y="5133215"/>
                          <a:ext cx="714016" cy="1995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B47ABECE-871F-48E3-8FAA-00AAFB3E1E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55858" y="4919440"/>
                          <a:ext cx="2115105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..., 0.1, 0]</a:t>
                          </a:r>
                        </a:p>
                      </p:txBody>
                    </p: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493E7D73-134E-4846-86C3-A775CD13ADD9}"/>
                            </a:ext>
                          </a:extLst>
                        </p:cNvPr>
                        <p:cNvCxnSpPr>
                          <a:cxnSpLocks/>
                          <a:endCxn id="15" idx="1"/>
                        </p:cNvCxnSpPr>
                        <p:nvPr/>
                      </p:nvCxnSpPr>
                      <p:spPr>
                        <a:xfrm>
                          <a:off x="3140954" y="5133215"/>
                          <a:ext cx="278522" cy="0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5875D8C6-75ED-43EA-A00E-C0FD1A2299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12706" y="6219321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Generator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6117E790-0371-47AA-8439-14598DA7AA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0588" y="742643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Encoder</a:t>
                        </a:r>
                      </a:p>
                    </p:txBody>
                  </p:sp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0E1F862C-A09F-414E-81E7-1E80E7AFB7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13410" y="1083802"/>
                        <a:ext cx="8289816" cy="4180073"/>
                        <a:chOff x="2313410" y="1083802"/>
                        <a:chExt cx="8289816" cy="4180073"/>
                      </a:xfrm>
                    </p:grpSpPr>
                    <p:grpSp>
                      <p:nvGrpSpPr>
                        <p:cNvPr id="17" name="Group 16">
                          <a:extLst>
                            <a:ext uri="{FF2B5EF4-FFF2-40B4-BE49-F238E27FC236}">
                              <a16:creationId xmlns:a16="http://schemas.microsoft.com/office/drawing/2014/main" id="{802332DA-5C66-4D14-80FF-6C8A3E7BD2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81735" y="1083802"/>
                          <a:ext cx="1646836" cy="2222370"/>
                          <a:chOff x="3409167" y="227753"/>
                          <a:chExt cx="1646836" cy="2222370"/>
                        </a:xfrm>
                      </p:grpSpPr>
                      <p:grpSp>
                        <p:nvGrpSpPr>
                          <p:cNvPr id="13" name="Group 12">
                            <a:extLst>
                              <a:ext uri="{FF2B5EF4-FFF2-40B4-BE49-F238E27FC236}">
                                <a16:creationId xmlns:a16="http://schemas.microsoft.com/office/drawing/2014/main" id="{3F56D990-0069-4537-9878-10A34BE2A7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09167" y="227753"/>
                            <a:ext cx="1646836" cy="2222370"/>
                            <a:chOff x="2724346" y="526544"/>
                            <a:chExt cx="2703154" cy="3647849"/>
                          </a:xfrm>
                        </p:grpSpPr>
                        <p:sp>
                          <p:nvSpPr>
                            <p:cNvPr id="2" name="Rectangle 1">
                              <a:extLst>
                                <a:ext uri="{FF2B5EF4-FFF2-40B4-BE49-F238E27FC236}">
                                  <a16:creationId xmlns:a16="http://schemas.microsoft.com/office/drawing/2014/main" id="{966EF189-E1FB-4B59-89CD-E4291183B8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24346" y="526544"/>
                              <a:ext cx="666970" cy="3647849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3" name="Rectangle 2">
                              <a:extLst>
                                <a:ext uri="{FF2B5EF4-FFF2-40B4-BE49-F238E27FC236}">
                                  <a16:creationId xmlns:a16="http://schemas.microsoft.com/office/drawing/2014/main" id="{636B91DF-DF2A-4E6F-A5B4-E85A4F4B82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53608" y="905356"/>
                              <a:ext cx="539662" cy="294352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4" name="Rectangle 3">
                              <a:extLst>
                                <a:ext uri="{FF2B5EF4-FFF2-40B4-BE49-F238E27FC236}">
                                  <a16:creationId xmlns:a16="http://schemas.microsoft.com/office/drawing/2014/main" id="{AA3CC033-5297-4C66-BB51-E250426F29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69746" y="1156607"/>
                              <a:ext cx="539662" cy="2387721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  <p:sp>
                          <p:nvSpPr>
                            <p:cNvPr id="5" name="Rectangle 4">
                              <a:extLst>
                                <a:ext uri="{FF2B5EF4-FFF2-40B4-BE49-F238E27FC236}">
                                  <a16:creationId xmlns:a16="http://schemas.microsoft.com/office/drawing/2014/main" id="{9F3A1367-22D5-4B09-92D7-95B8CF94A1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82900" y="1442297"/>
                              <a:ext cx="539662" cy="180979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6" name="Rectangle 5">
                              <a:extLst>
                                <a:ext uri="{FF2B5EF4-FFF2-40B4-BE49-F238E27FC236}">
                                  <a16:creationId xmlns:a16="http://schemas.microsoft.com/office/drawing/2014/main" id="{9ED7D4C9-5DD5-47DF-AC8E-BB9BC7C910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7838" y="1770725"/>
                              <a:ext cx="539662" cy="115293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870F4FEF-856B-4575-A23A-0E8B1D2527C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47947" y="1152277"/>
                            <a:ext cx="155215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dirty="0">
                                <a:solidFill>
                                  <a:schemeClr val="bg1"/>
                                </a:solidFill>
                              </a:rPr>
                              <a:t>5 convolutions</a:t>
                            </a:r>
                          </a:p>
                        </p:txBody>
                      </p:sp>
                    </p:grpSp>
                    <p:cxnSp>
                      <p:nvCxnSpPr>
                        <p:cNvPr id="39" name="Straight Arrow Connector 38">
                          <a:extLst>
                            <a:ext uri="{FF2B5EF4-FFF2-40B4-BE49-F238E27FC236}">
                              <a16:creationId xmlns:a16="http://schemas.microsoft.com/office/drawing/2014/main" id="{B3CCDEF6-063A-45A5-9387-89D4A06643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898901"/>
                          <a:ext cx="3781534" cy="1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Arrow Connector 51">
                          <a:extLst>
                            <a:ext uri="{FF2B5EF4-FFF2-40B4-BE49-F238E27FC236}">
                              <a16:creationId xmlns:a16="http://schemas.microsoft.com/office/drawing/2014/main" id="{2FBD9C9D-54B6-4F8E-9742-8476E37BD3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566526"/>
                          <a:ext cx="3782590" cy="11976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BA6995CE-72C0-453F-9870-3EFE723B8A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28571" y="1977679"/>
                          <a:ext cx="2242187" cy="943577"/>
                          <a:chOff x="5028571" y="1977679"/>
                          <a:chExt cx="2242187" cy="943577"/>
                        </a:xfrm>
                      </p:grpSpPr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63273582-EB64-4BBD-80B1-F1D0A1522E2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80778" y="1977679"/>
                            <a:ext cx="2189980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[0.9, 0.2, ..., 0, 0.6]</a:t>
                            </a: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391CAF60-B471-4C54-83A6-3F035423D2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05751" y="2274925"/>
                            <a:ext cx="1380498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GB" dirty="0"/>
                              <a:t>Generated encoding</a:t>
                            </a:r>
                          </a:p>
                        </p:txBody>
                      </p:sp>
                      <p:cxnSp>
                        <p:nvCxnSpPr>
                          <p:cNvPr id="59" name="Straight Arrow Connector 58">
                            <a:extLst>
                              <a:ext uri="{FF2B5EF4-FFF2-40B4-BE49-F238E27FC236}">
                                <a16:creationId xmlns:a16="http://schemas.microsoft.com/office/drawing/2014/main" id="{C421690F-FFD3-41BE-A826-5830AC52CD70}"/>
                              </a:ext>
                            </a:extLst>
                          </p:cNvPr>
                          <p:cNvCxnSpPr>
                            <a:cxnSpLocks/>
                            <a:stCxn id="6" idx="3"/>
                          </p:cNvCxnSpPr>
                          <p:nvPr/>
                        </p:nvCxnSpPr>
                        <p:spPr>
                          <a:xfrm>
                            <a:off x="5028571" y="2192992"/>
                            <a:ext cx="155380" cy="0"/>
                          </a:xfrm>
                          <a:prstGeom prst="straightConnector1">
                            <a:avLst/>
                          </a:prstGeom>
                          <a:ln w="19050">
                            <a:prstDash val="dash"/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3" name="Straight Arrow Connector 62">
                          <a:extLst>
                            <a:ext uri="{FF2B5EF4-FFF2-40B4-BE49-F238E27FC236}">
                              <a16:creationId xmlns:a16="http://schemas.microsoft.com/office/drawing/2014/main" id="{2902DF36-037B-4B3D-AF60-A63AD5243889}"/>
                            </a:ext>
                          </a:extLst>
                        </p:cNvPr>
                        <p:cNvCxnSpPr>
                          <a:cxnSpLocks/>
                          <a:stCxn id="58" idx="2"/>
                        </p:cNvCxnSpPr>
                        <p:nvPr/>
                      </p:nvCxnSpPr>
                      <p:spPr>
                        <a:xfrm>
                          <a:off x="6096000" y="2921256"/>
                          <a:ext cx="0" cy="645268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85" name="Group 84">
                          <a:extLst>
                            <a:ext uri="{FF2B5EF4-FFF2-40B4-BE49-F238E27FC236}">
                              <a16:creationId xmlns:a16="http://schemas.microsoft.com/office/drawing/2014/main" id="{DB668097-CDCA-4E49-A7CC-29FA005C2E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68874" y="2639704"/>
                          <a:ext cx="1770434" cy="2624171"/>
                          <a:chOff x="7067594" y="2639704"/>
                          <a:chExt cx="1770434" cy="2624171"/>
                        </a:xfrm>
                      </p:grpSpPr>
                      <p:grpSp>
                        <p:nvGrpSpPr>
                          <p:cNvPr id="74" name="Group 73">
                            <a:extLst>
                              <a:ext uri="{FF2B5EF4-FFF2-40B4-BE49-F238E27FC236}">
                                <a16:creationId xmlns:a16="http://schemas.microsoft.com/office/drawing/2014/main" id="{C4CEADAC-65C3-4D35-AF86-CAFF02639E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067594" y="2639704"/>
                            <a:ext cx="1646836" cy="2222370"/>
                            <a:chOff x="3409167" y="227753"/>
                            <a:chExt cx="1646836" cy="2222370"/>
                          </a:xfrm>
                          <a:solidFill>
                            <a:schemeClr val="accent6">
                              <a:lumMod val="75000"/>
                            </a:schemeClr>
                          </a:solidFill>
                        </p:grpSpPr>
                        <p:grpSp>
                          <p:nvGrpSpPr>
                            <p:cNvPr id="75" name="Group 74">
                              <a:extLst>
                                <a:ext uri="{FF2B5EF4-FFF2-40B4-BE49-F238E27FC236}">
                                  <a16:creationId xmlns:a16="http://schemas.microsoft.com/office/drawing/2014/main" id="{81312CF3-88E1-4B99-B665-BAE5CE748F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09167" y="227753"/>
                              <a:ext cx="1646836" cy="2222370"/>
                              <a:chOff x="2724346" y="526544"/>
                              <a:chExt cx="2703154" cy="3647849"/>
                            </a:xfrm>
                            <a:grpFill/>
                          </p:grpSpPr>
                          <p:sp>
                            <p:nvSpPr>
                              <p:cNvPr id="77" name="Rectangle 76">
                                <a:extLst>
                                  <a:ext uri="{FF2B5EF4-FFF2-40B4-BE49-F238E27FC236}">
                                    <a16:creationId xmlns:a16="http://schemas.microsoft.com/office/drawing/2014/main" id="{11231A32-CCC2-42AF-BDCC-994A2DF57B5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24346" y="526544"/>
                                <a:ext cx="666970" cy="3647849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8" name="Rectangle 77">
                                <a:extLst>
                                  <a:ext uri="{FF2B5EF4-FFF2-40B4-BE49-F238E27FC236}">
                                    <a16:creationId xmlns:a16="http://schemas.microsoft.com/office/drawing/2014/main" id="{3D8524F2-D528-400C-8466-6E8C3149E5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53608" y="905356"/>
                                <a:ext cx="539662" cy="29435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9" name="Rectangle 78">
                                <a:extLst>
                                  <a:ext uri="{FF2B5EF4-FFF2-40B4-BE49-F238E27FC236}">
                                    <a16:creationId xmlns:a16="http://schemas.microsoft.com/office/drawing/2014/main" id="{6535CE58-081D-417B-A828-B5C6C9E327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869746" y="1156607"/>
                                <a:ext cx="539662" cy="2387721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80" name="Rectangle 79">
                                <a:extLst>
                                  <a:ext uri="{FF2B5EF4-FFF2-40B4-BE49-F238E27FC236}">
                                    <a16:creationId xmlns:a16="http://schemas.microsoft.com/office/drawing/2014/main" id="{9FA7DBF5-F0F2-43A0-A816-552838FAED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382900" y="1442297"/>
                                <a:ext cx="539662" cy="1809795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81" name="Rectangle 80">
                                <a:extLst>
                                  <a:ext uri="{FF2B5EF4-FFF2-40B4-BE49-F238E27FC236}">
                                    <a16:creationId xmlns:a16="http://schemas.microsoft.com/office/drawing/2014/main" id="{FED35757-06A2-4007-89DE-D0F6B37580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7838" y="1770725"/>
                                <a:ext cx="539662" cy="1152938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</p:grpSp>
                        <p:sp>
                          <p:nvSpPr>
                            <p:cNvPr id="76" name="TextBox 75">
                              <a:extLst>
                                <a:ext uri="{FF2B5EF4-FFF2-40B4-BE49-F238E27FC236}">
                                  <a16:creationId xmlns:a16="http://schemas.microsoft.com/office/drawing/2014/main" id="{9FC30396-616F-4BD3-8BB2-9F210F87E1B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47947" y="1152277"/>
                              <a:ext cx="1552156" cy="369332"/>
                            </a:xfrm>
                            <a:prstGeom prst="rect">
                              <a:avLst/>
                            </a:prstGeom>
                            <a:grp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GB" dirty="0">
                                  <a:solidFill>
                                    <a:schemeClr val="bg1"/>
                                  </a:solidFill>
                                </a:rPr>
                                <a:t>5 convolutions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TextBox 81">
                            <a:extLst>
                              <a:ext uri="{FF2B5EF4-FFF2-40B4-BE49-F238E27FC236}">
                                <a16:creationId xmlns:a16="http://schemas.microsoft.com/office/drawing/2014/main" id="{73AE0F7E-F0EE-4897-BD4A-72B5FF64EEF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50320" y="4894543"/>
                            <a:ext cx="168770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b="1" dirty="0"/>
                              <a:t>Discriminator</a:t>
                            </a:r>
                          </a:p>
                        </p:txBody>
                      </p:sp>
                    </p:grpSp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EBDAFE01-06EB-4398-B864-FA1FF14E59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23063" y="3564228"/>
                          <a:ext cx="15885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Array, image pair</a:t>
                          </a:r>
                        </a:p>
                      </p:txBody>
                    </p:sp>
                    <p:cxnSp>
                      <p:nvCxnSpPr>
                        <p:cNvPr id="90" name="Straight Arrow Connector 89">
                          <a:extLst>
                            <a:ext uri="{FF2B5EF4-FFF2-40B4-BE49-F238E27FC236}">
                              <a16:creationId xmlns:a16="http://schemas.microsoft.com/office/drawing/2014/main" id="{B88C3D02-D1B4-427E-803E-B33930B8422F}"/>
                            </a:ext>
                          </a:extLst>
                        </p:cNvPr>
                        <p:cNvCxnSpPr>
                          <a:cxnSpLocks/>
                          <a:stCxn id="81" idx="3"/>
                        </p:cNvCxnSpPr>
                        <p:nvPr/>
                      </p:nvCxnSpPr>
                      <p:spPr>
                        <a:xfrm>
                          <a:off x="9515710" y="3748894"/>
                          <a:ext cx="187090" cy="0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4" name="TextBox 93">
                          <a:extLst>
                            <a:ext uri="{FF2B5EF4-FFF2-40B4-BE49-F238E27FC236}">
                              <a16:creationId xmlns:a16="http://schemas.microsoft.com/office/drawing/2014/main" id="{06ED144F-0DD4-4AC8-962B-6325B2E13D3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39308" y="3588124"/>
                          <a:ext cx="96391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Real/fake</a:t>
                          </a:r>
                        </a:p>
                      </p:txBody>
                    </p: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84700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5C0DC-8329-49E7-83E4-174717C3A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3" t="5911" r="8525" b="54089"/>
          <a:stretch/>
        </p:blipFill>
        <p:spPr>
          <a:xfrm>
            <a:off x="2092749" y="1234911"/>
            <a:ext cx="4081807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058CA5-7635-47CE-B87A-D345A7DAAE85}"/>
              </a:ext>
            </a:extLst>
          </p:cNvPr>
          <p:cNvSpPr txBox="1"/>
          <p:nvPr/>
        </p:nvSpPr>
        <p:spPr>
          <a:xfrm>
            <a:off x="2092749" y="4600280"/>
            <a:ext cx="5099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outputs, 128 batch size, 1e-3 LR</a:t>
            </a:r>
          </a:p>
          <a:p>
            <a:r>
              <a:rPr lang="en-US" dirty="0"/>
              <a:t>2-conv: 32, 64 filters</a:t>
            </a:r>
            <a:r>
              <a:rPr lang="en-GB" dirty="0"/>
              <a:t> (with and without max pooling)</a:t>
            </a:r>
          </a:p>
          <a:p>
            <a:r>
              <a:rPr lang="en-US" dirty="0"/>
              <a:t>All-conv: 32, 32, 64, 64 (no max pooling)</a:t>
            </a:r>
          </a:p>
        </p:txBody>
      </p:sp>
    </p:spTree>
    <p:extLst>
      <p:ext uri="{BB962C8B-B14F-4D97-AF65-F5344CB8AC3E}">
        <p14:creationId xmlns:p14="http://schemas.microsoft.com/office/powerpoint/2010/main" val="228798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42083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97029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maps from convolutional layers from network trained on 100 classes from scratch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FD6720-7A05-4822-8A8D-181AE7BCC6E1}"/>
              </a:ext>
            </a:extLst>
          </p:cNvPr>
          <p:cNvSpPr txBox="1">
            <a:spLocks/>
          </p:cNvSpPr>
          <p:nvPr/>
        </p:nvSpPr>
        <p:spPr>
          <a:xfrm>
            <a:off x="183823" y="-59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Feature maps – maximum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3E460-1A09-42C9-985E-D974E888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1680" r="8572" b="11806"/>
          <a:stretch/>
        </p:blipFill>
        <p:spPr>
          <a:xfrm>
            <a:off x="6481135" y="1353454"/>
            <a:ext cx="5281374" cy="5101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C3B5D-D3CD-441B-8946-404151EF2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1633" r="7932" b="10311"/>
          <a:stretch/>
        </p:blipFill>
        <p:spPr>
          <a:xfrm>
            <a:off x="1022250" y="1353455"/>
            <a:ext cx="272913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E123B2E-4739-4D65-A68E-E31211E9C4FD}"/>
              </a:ext>
            </a:extLst>
          </p:cNvPr>
          <p:cNvSpPr txBox="1"/>
          <p:nvPr/>
        </p:nvSpPr>
        <p:spPr>
          <a:xfrm>
            <a:off x="5676346" y="454162"/>
            <a:ext cx="552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5639" y="955745"/>
            <a:ext cx="7694356" cy="5487651"/>
            <a:chOff x="2115639" y="955745"/>
            <a:chExt cx="7694356" cy="54876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0C535-78A4-4A0F-83A1-8DBF589DE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170" y="3699569"/>
              <a:ext cx="2743825" cy="274382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B2789E2-26B1-483B-BD74-4C2F0C288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905" y="3699571"/>
              <a:ext cx="2743825" cy="27438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B3921C4-0CD4-4BC8-A078-4F85F24CB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639" y="3699570"/>
              <a:ext cx="2743825" cy="274382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5D6D687-F164-4EE2-9BD8-6A0247C3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169" y="955745"/>
              <a:ext cx="2743825" cy="27438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211DED6-1CE3-4CD7-B775-98C448351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909" y="955747"/>
              <a:ext cx="2743825" cy="27438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A4F9160-7F29-45F1-B4BC-D8A4CA9CA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640" y="955746"/>
              <a:ext cx="2743825" cy="2743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4757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https://papers.nips.cc/paper/5347-how-transferable-are-features-in-deep-neural-networks.pdf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6178824" y="1065271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4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7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8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9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10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2C51A2-FAE5-4156-BF1F-960AA8CEA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6460" r="8136" b="52302"/>
          <a:stretch/>
        </p:blipFill>
        <p:spPr>
          <a:xfrm>
            <a:off x="195511" y="153918"/>
            <a:ext cx="5751488" cy="3930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01718B-EE51-4310-8101-8C6B94DAE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6240" r="9770" b="52524"/>
          <a:stretch/>
        </p:blipFill>
        <p:spPr>
          <a:xfrm>
            <a:off x="6245003" y="287524"/>
            <a:ext cx="5555978" cy="37967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7C43F-9806-471E-A464-FFFD03890525}"/>
              </a:ext>
            </a:extLst>
          </p:cNvPr>
          <p:cNvSpPr txBox="1"/>
          <p:nvPr/>
        </p:nvSpPr>
        <p:spPr>
          <a:xfrm>
            <a:off x="1001829" y="4084320"/>
            <a:ext cx="413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 outputs, 128 train batch size, LR 1e-3, test batch 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CA36B-6C1C-4449-846B-086AAB0CCBD8}"/>
              </a:ext>
            </a:extLst>
          </p:cNvPr>
          <p:cNvSpPr txBox="1"/>
          <p:nvPr/>
        </p:nvSpPr>
        <p:spPr>
          <a:xfrm>
            <a:off x="7321349" y="4084320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 outputs, 128 train batch size, LR 1e-3, test batch 500</a:t>
            </a:r>
          </a:p>
          <a:p>
            <a:r>
              <a:rPr lang="en-GB" dirty="0"/>
              <a:t>Simple norm (-0.5 to 0.5)</a:t>
            </a:r>
          </a:p>
          <a:p>
            <a:r>
              <a:rPr lang="en-GB" dirty="0"/>
              <a:t>Complex norm (mean and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5408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587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elliot kerman</cp:lastModifiedBy>
  <cp:revision>46</cp:revision>
  <cp:lastPrinted>2018-03-20T10:04:09Z</cp:lastPrinted>
  <dcterms:created xsi:type="dcterms:W3CDTF">2018-02-27T10:24:18Z</dcterms:created>
  <dcterms:modified xsi:type="dcterms:W3CDTF">2018-05-03T19:08:34Z</dcterms:modified>
</cp:coreProperties>
</file>