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7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F7F"/>
    <a:srgbClr val="D99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 kerman" userId="e77916c079d5c398" providerId="LiveId" clId="{E9A59B98-73E9-46E2-9F2A-2B338CC86AD1}"/>
    <pc:docChg chg="addSld modSld">
      <pc:chgData name="elliot kerman" userId="e77916c079d5c398" providerId="LiveId" clId="{E9A59B98-73E9-46E2-9F2A-2B338CC86AD1}" dt="2018-03-06T14:38:21.495" v="225"/>
      <pc:docMkLst>
        <pc:docMk/>
      </pc:docMkLst>
      <pc:sldChg chg="addSp modSp add">
        <pc:chgData name="elliot kerman" userId="e77916c079d5c398" providerId="LiveId" clId="{E9A59B98-73E9-46E2-9F2A-2B338CC86AD1}" dt="2018-03-06T14:38:21.495" v="225"/>
        <pc:sldMkLst>
          <pc:docMk/>
          <pc:sldMk cId="3374592240" sldId="260"/>
        </pc:sldMkLst>
        <pc:spChg chg="add mod">
          <ac:chgData name="elliot kerman" userId="e77916c079d5c398" providerId="LiveId" clId="{E9A59B98-73E9-46E2-9F2A-2B338CC86AD1}" dt="2018-03-06T14:37:29.479" v="203" actId="1076"/>
          <ac:spMkLst>
            <pc:docMk/>
            <pc:sldMk cId="3374592240" sldId="260"/>
            <ac:spMk id="2" creationId="{298F0E77-77F8-43AC-87BE-EB664C61B6FA}"/>
          </ac:spMkLst>
        </pc:spChg>
        <pc:spChg chg="add mod">
          <ac:chgData name="elliot kerman" userId="e77916c079d5c398" providerId="LiveId" clId="{E9A59B98-73E9-46E2-9F2A-2B338CC86AD1}" dt="2018-03-06T14:38:21.495" v="225"/>
          <ac:spMkLst>
            <pc:docMk/>
            <pc:sldMk cId="3374592240" sldId="260"/>
            <ac:spMk id="7" creationId="{3FE9D9B0-27F2-4D99-A7B1-E041DC140D69}"/>
          </ac:spMkLst>
        </pc:spChg>
        <pc:picChg chg="add mod">
          <ac:chgData name="elliot kerman" userId="e77916c079d5c398" providerId="LiveId" clId="{E9A59B98-73E9-46E2-9F2A-2B338CC86AD1}" dt="2018-03-06T14:37:43.911" v="207" actId="14100"/>
          <ac:picMkLst>
            <pc:docMk/>
            <pc:sldMk cId="3374592240" sldId="260"/>
            <ac:picMk id="4" creationId="{27F43D92-1267-4F21-9530-C22DFD18E373}"/>
          </ac:picMkLst>
        </pc:picChg>
        <pc:picChg chg="add mod">
          <ac:chgData name="elliot kerman" userId="e77916c079d5c398" providerId="LiveId" clId="{E9A59B98-73E9-46E2-9F2A-2B338CC86AD1}" dt="2018-03-06T14:38:01.356" v="213" actId="1076"/>
          <ac:picMkLst>
            <pc:docMk/>
            <pc:sldMk cId="3374592240" sldId="260"/>
            <ac:picMk id="5" creationId="{91AF04B8-629A-4B3B-8445-2C0B8E27985A}"/>
          </ac:picMkLst>
        </pc:picChg>
        <pc:picChg chg="add mod">
          <ac:chgData name="elliot kerman" userId="e77916c079d5c398" providerId="LiveId" clId="{E9A59B98-73E9-46E2-9F2A-2B338CC86AD1}" dt="2018-03-06T14:37:24.258" v="202" actId="14100"/>
          <ac:picMkLst>
            <pc:docMk/>
            <pc:sldMk cId="3374592240" sldId="260"/>
            <ac:picMk id="6" creationId="{B2394BB3-2377-4684-A514-D367BE4DF616}"/>
          </ac:picMkLst>
        </pc:picChg>
        <pc:picChg chg="add mod">
          <ac:chgData name="elliot kerman" userId="e77916c079d5c398" providerId="LiveId" clId="{E9A59B98-73E9-46E2-9F2A-2B338CC86AD1}" dt="2018-03-06T14:37:58.235" v="212" actId="14100"/>
          <ac:picMkLst>
            <pc:docMk/>
            <pc:sldMk cId="3374592240" sldId="260"/>
            <ac:picMk id="8" creationId="{13CBC6F0-B9CD-4CED-A2FB-3F488CC0C250}"/>
          </ac:picMkLst>
        </pc:picChg>
      </pc:sldChg>
    </pc:docChg>
  </pc:docChgLst>
  <pc:docChgLst>
    <pc:chgData name="elliot kerman" userId="e77916c079d5c398" providerId="LiveId" clId="{8DA0BB2C-F3B6-45F5-81AB-27FD8BE22616}"/>
    <pc:docChg chg="undo addSld modSld sldOrd">
      <pc:chgData name="elliot kerman" userId="e77916c079d5c398" providerId="LiveId" clId="{8DA0BB2C-F3B6-45F5-81AB-27FD8BE22616}" dt="2018-03-13T10:04:59.554" v="190" actId="20577"/>
      <pc:docMkLst>
        <pc:docMk/>
      </pc:docMkLst>
      <pc:sldChg chg="addSp modSp">
        <pc:chgData name="elliot kerman" userId="e77916c079d5c398" providerId="LiveId" clId="{8DA0BB2C-F3B6-45F5-81AB-27FD8BE22616}" dt="2018-03-13T09:59:52.480" v="158" actId="1076"/>
        <pc:sldMkLst>
          <pc:docMk/>
          <pc:sldMk cId="3374592240" sldId="260"/>
        </pc:sldMkLst>
        <pc:spChg chg="add mod">
          <ac:chgData name="elliot kerman" userId="e77916c079d5c398" providerId="LiveId" clId="{8DA0BB2C-F3B6-45F5-81AB-27FD8BE22616}" dt="2018-03-13T09:59:52.480" v="158" actId="1076"/>
          <ac:spMkLst>
            <pc:docMk/>
            <pc:sldMk cId="3374592240" sldId="260"/>
            <ac:spMk id="9" creationId="{882FF231-B88A-4470-9A61-B3ED576D47D7}"/>
          </ac:spMkLst>
        </pc:spChg>
      </pc:sldChg>
      <pc:sldChg chg="addSp modSp add ord">
        <pc:chgData name="elliot kerman" userId="e77916c079d5c398" providerId="LiveId" clId="{8DA0BB2C-F3B6-45F5-81AB-27FD8BE22616}" dt="2018-03-13T10:00:16.227" v="159" actId="20577"/>
        <pc:sldMkLst>
          <pc:docMk/>
          <pc:sldMk cId="2150774575" sldId="261"/>
        </pc:sldMkLst>
        <pc:spChg chg="add mod">
          <ac:chgData name="elliot kerman" userId="e77916c079d5c398" providerId="LiveId" clId="{8DA0BB2C-F3B6-45F5-81AB-27FD8BE22616}" dt="2018-03-13T09:59:41.213" v="156" actId="20577"/>
          <ac:spMkLst>
            <pc:docMk/>
            <pc:sldMk cId="2150774575" sldId="261"/>
            <ac:spMk id="2" creationId="{20E7192E-8B00-4D8A-A9B6-D981E08321DC}"/>
          </ac:spMkLst>
        </pc:spChg>
        <pc:spChg chg="add mod">
          <ac:chgData name="elliot kerman" userId="e77916c079d5c398" providerId="LiveId" clId="{8DA0BB2C-F3B6-45F5-81AB-27FD8BE22616}" dt="2018-03-13T09:56:23.932" v="43" actId="20577"/>
          <ac:spMkLst>
            <pc:docMk/>
            <pc:sldMk cId="2150774575" sldId="261"/>
            <ac:spMk id="6" creationId="{7A8DEA36-A431-4E66-95D8-C203D32F97F5}"/>
          </ac:spMkLst>
        </pc:spChg>
        <pc:spChg chg="add mod">
          <ac:chgData name="elliot kerman" userId="e77916c079d5c398" providerId="LiveId" clId="{8DA0BB2C-F3B6-45F5-81AB-27FD8BE22616}" dt="2018-03-13T09:56:38.985" v="48" actId="20577"/>
          <ac:spMkLst>
            <pc:docMk/>
            <pc:sldMk cId="2150774575" sldId="261"/>
            <ac:spMk id="7" creationId="{63F0D41E-535C-4573-98B2-ED311E0E4637}"/>
          </ac:spMkLst>
        </pc:spChg>
        <pc:spChg chg="add mod">
          <ac:chgData name="elliot kerman" userId="e77916c079d5c398" providerId="LiveId" clId="{8DA0BB2C-F3B6-45F5-81AB-27FD8BE22616}" dt="2018-03-13T09:57:27.147" v="140" actId="122"/>
          <ac:spMkLst>
            <pc:docMk/>
            <pc:sldMk cId="2150774575" sldId="261"/>
            <ac:spMk id="8" creationId="{29E4150E-7532-4CDF-9D3B-F540C3B02DE7}"/>
          </ac:spMkLst>
        </pc:spChg>
        <pc:picChg chg="add mod modCrop">
          <ac:chgData name="elliot kerman" userId="e77916c079d5c398" providerId="LiveId" clId="{8DA0BB2C-F3B6-45F5-81AB-27FD8BE22616}" dt="2018-03-13T09:55:32.299" v="13" actId="1076"/>
          <ac:picMkLst>
            <pc:docMk/>
            <pc:sldMk cId="2150774575" sldId="261"/>
            <ac:picMk id="3" creationId="{DF153BF6-79B3-43B5-A0BF-049E9D9E54A7}"/>
          </ac:picMkLst>
        </pc:picChg>
        <pc:picChg chg="add mod modCrop">
          <ac:chgData name="elliot kerman" userId="e77916c079d5c398" providerId="LiveId" clId="{8DA0BB2C-F3B6-45F5-81AB-27FD8BE22616}" dt="2018-03-13T09:57:33.479" v="142" actId="1076"/>
          <ac:picMkLst>
            <pc:docMk/>
            <pc:sldMk cId="2150774575" sldId="261"/>
            <ac:picMk id="5" creationId="{CB45506E-26BD-4A06-8BCD-8A5177A378E2}"/>
          </ac:picMkLst>
        </pc:picChg>
      </pc:sldChg>
      <pc:sldChg chg="addSp modSp add ord">
        <pc:chgData name="elliot kerman" userId="e77916c079d5c398" providerId="LiveId" clId="{8DA0BB2C-F3B6-45F5-81AB-27FD8BE22616}" dt="2018-03-13T10:04:59.554" v="190" actId="20577"/>
        <pc:sldMkLst>
          <pc:docMk/>
          <pc:sldMk cId="1231363515" sldId="262"/>
        </pc:sldMkLst>
        <pc:spChg chg="add mod">
          <ac:chgData name="elliot kerman" userId="e77916c079d5c398" providerId="LiveId" clId="{8DA0BB2C-F3B6-45F5-81AB-27FD8BE22616}" dt="2018-03-13T10:04:14.190" v="172" actId="20577"/>
          <ac:spMkLst>
            <pc:docMk/>
            <pc:sldMk cId="1231363515" sldId="262"/>
            <ac:spMk id="2" creationId="{3B6B9253-75BD-490E-AAE3-AA5A1A8EDCEC}"/>
          </ac:spMkLst>
        </pc:spChg>
        <pc:spChg chg="add mod">
          <ac:chgData name="elliot kerman" userId="e77916c079d5c398" providerId="LiveId" clId="{8DA0BB2C-F3B6-45F5-81AB-27FD8BE22616}" dt="2018-03-13T10:04:59.554" v="190" actId="20577"/>
          <ac:spMkLst>
            <pc:docMk/>
            <pc:sldMk cId="1231363515" sldId="262"/>
            <ac:spMk id="3" creationId="{D3DAF75E-1D02-47B6-B0DD-79C125EB3B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31939A-1E1C-43C6-87D9-4707F4ECE4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A2096-24D5-4C83-B320-3BA033617C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097AA-F62E-482D-8D58-1B8F77A2395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57497-991D-4934-BA2F-0A0E489B65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28FAF-8BE9-41A5-BE33-5CFA166F71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92A4E-ED01-4A18-B484-C3FE7E29D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586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CFC0-6A39-4A2C-AC24-6061EBE48B82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C51B7-0486-4EC3-8BF1-FEA854142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7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7F63-4712-4E9E-AC60-E56A4AAE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1ED0A-0A85-4F5B-A3D7-E9861ACB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955-49DE-46A9-89A3-F92690B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C426-BD50-4707-BC83-82FEB8A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B15B-FD18-4CF2-977E-D73913D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6DA7-73FB-4D62-9D6C-F4B6E88C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CA03-1253-4A17-911D-8F2AFF29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05D3-1CA5-44D4-A775-030C214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607-7CD8-45F2-A429-A9F21B02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E6C8-07E5-49FE-82C2-73E89C7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E9C00-9A85-4C85-AD74-6EC41E64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FFF3-2CBF-46E5-BEBF-460D90B5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D3C9-F90F-4D7A-B26B-846FA89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A0FB-0FC0-46D2-AD1A-4E5A1C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02BC-60E0-4032-89B9-EA4D141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9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4C8B-A17C-4E31-AB80-9020CD82A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3A064-FD13-4B88-9424-552815AEF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A3DC-D5AB-41D4-BD89-D295D5D4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B95E6-B267-4D29-B3BF-746EF570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9548-8F39-45F2-AEDB-2041AFF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63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4273-4F3D-4EE4-9B58-2769BE71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0F42-2515-488E-B1F7-251EBF71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4120-10CB-4723-97EA-755B1848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DE06-979B-4E7B-B4AB-9B4D6FE2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AC91-D187-46B2-8BE9-C6A574D0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686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D59D-9CC6-41A6-A21E-D975DA66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7D9F7-BEEB-4967-BDE5-DCB7B830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5BE15-9957-44E8-B446-00E0F50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FCC6-CB6C-4D32-9693-71DCCB7F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2804-29F3-4162-804C-3B9C70E5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79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5F64-5F43-41AF-B15A-0751000D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9744-EBDB-4212-A966-DDFE05CF4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F55AD-D32E-4DBF-AF8A-C3ECB55CC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8F8F5-31D7-4D9A-8567-8C1024AC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6E0E1-CE22-4C74-AC8B-939386C7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ED5D0-D600-4A1C-AE96-D57E0FDF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5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F56A-AD96-43F4-8C9D-0BC1F089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8C103-CEFB-41FD-B406-024D23D4A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62E4D-F934-4B10-A230-AB04308C9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EEE72-86EC-492D-BF4A-A2C046C62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AAF85-AE79-4BF0-8325-CA41ED7F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576AD-28F2-4F7A-93CC-8A8F8373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017B9-1D5D-400D-A70A-014C49A1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61309-6F01-4F1B-9605-F40DF3B6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45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C816-68C3-4E16-8DB4-64620CF1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5920A-08D2-46F6-8865-5C948013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C9628-A315-440F-8B71-F70531C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29F2C-E6EC-4AB0-81E3-091CD5D4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020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B0261-43EE-47BF-8831-8E176B3A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42CFC-8AF7-47F6-B52F-73097FBC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474FF-644B-42F0-A2C5-31CA8F92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33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5ADA-1CD1-489A-85AF-01CAD3E5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079B-E1BE-42CB-8941-50E876799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DA364-C48D-4094-9AA5-E4E71D3F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8FBED-E736-4C83-842D-5A3A7EC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B011C-DAB5-43AB-8067-52FD08AC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E5707-A3E2-4F40-8791-D7805FD0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2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0167-BF81-476D-821A-AD1C821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C574-5F9A-4BD8-8B33-480A83D1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6105-52A5-4B8A-A341-93B0251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C70B-15DF-4308-B6A9-7F63259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2164-7339-48FB-A0A5-09D1C5B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62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9D0B-CBC2-4D37-9D81-7AEFF12E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7C785-F078-4BAB-973C-BC0456DCF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6EE2E-B07E-4048-9FBB-9E387760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9C16C-5F2A-4EEF-873D-CFCF9707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9BE0D-F613-49E5-A5E9-DEF8F412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20E1D-69E2-463F-AB44-84EDCA9F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492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EB89-6F3F-44AC-9685-3251A8D2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23489-9012-467A-9C25-E788456CD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62833-360C-4877-9449-08951F5F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4642-3ECE-4038-AE02-46F9F503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6BEA-ACE5-4A4C-B4D8-188FC8D3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711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350FA-2BEC-455D-9889-358869CB3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FA255-E488-4FC7-B4B8-CB6BF4CFD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9114-D3F3-4368-BD41-FDF3F467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1B5A-4B3D-4771-8572-DC6CA320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DCA1-D8D5-45FF-A0E6-B6D2F766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86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24C2-C24B-4D9F-877A-31EFBF22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A102-9083-4F84-8DE3-CD673C12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E8CA-5232-4404-8B73-CABB2353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4F00-CDFB-4299-ABD7-E08F683B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33B9-D93A-4A3C-915D-8DC907A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3E1-D2CD-4589-9085-D16E1FDA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AB85-A6F0-41B6-BE12-723F8226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2972-D1E9-4726-BCDC-15A84297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BAD0-978F-43E4-A4B3-3F09A9EF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8CEF-4392-4B50-9915-17AB2FC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F31-A2BC-4937-AEC2-29FD394A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690D-A625-4F7E-A7F1-65026B8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3086-42DC-467B-9890-4CD0A1C4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329-DDFF-409C-AC84-CD04B2FE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08403-6F52-4496-A020-266BD2B9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B1851-A706-454B-A57F-4E9D69C4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FEEE-8F05-463C-B7D1-A5FDE7F5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A18D5-C232-4B8F-A08F-85CEB143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E28AC-9AEC-46EB-800C-90D1B4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A38E-E302-453F-AD8B-8DDDEF7A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2CE17-225F-4B0D-A7E4-8E4A85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C88A-2115-4FFF-8C76-D114408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7B83-02B7-44AA-B6CE-E354E04D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1BDA0-48FF-4D81-81A5-4D591A0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21BB-2CB3-410E-8498-D0E51D7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28F5-E72D-4F0E-9B2C-72CEE83E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9930-8180-4076-8FBD-ECCB622E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E451-9DCC-4FA8-A549-E2F2266C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16A9-0BF8-4526-8480-077A9137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97DE-5003-4D85-BD3E-4A34E28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2578-6B92-4DBA-B28C-EA44DD8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9958-C24D-4752-8DDD-DFB1361C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72A-50B1-4786-8F9F-7B5D776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2A166-2F74-4257-BF5E-E81BD3E3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135F-0117-4CE2-897B-B900351DF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01F-A21D-465A-9C2C-540B76A9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F848-C343-4157-A74A-B737DE7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FC7-2722-4AFB-8E07-2C1DB6F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F67C-B05C-471D-9E62-91F1277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18FB-4BC2-456F-A88B-D8AC0740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A91A-A514-464E-86D0-CABFB606C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E6D-E52B-45B7-B943-4C650C77E21B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492E-E47E-44F5-9114-63F10D51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1BDC-536F-479D-8351-C568F7B5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35ED7-C7B8-407D-9246-0FC9DF9E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5FAFD-1788-4751-84FF-DA3ECBCDC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65336-5579-4C13-8B3D-98B5A3B12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4F874-02A1-48BF-AE54-4A07EBAF6EA2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9F1F-0948-442D-82E0-CEE01D6F1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60991-82BF-4770-B406-335445615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32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511.06434.pdf" TargetMode="External"/><Relationship Id="rId3" Type="http://schemas.openxmlformats.org/officeDocument/2006/relationships/hyperlink" Target="https://papers.nips.cc/paper/5347-how-transferable-are-features-in-deep-neural-networks.pdf" TargetMode="External"/><Relationship Id="rId7" Type="http://schemas.openxmlformats.org/officeDocument/2006/relationships/hyperlink" Target="http://papers.nips.cc/paper/5423-generative-adversarial-nets.pdf" TargetMode="External"/><Relationship Id="rId2" Type="http://schemas.openxmlformats.org/officeDocument/2006/relationships/hyperlink" Target="https://arxiv.org/pdf/1507.0231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pdf/1701.05957.pdf" TargetMode="External"/><Relationship Id="rId5" Type="http://schemas.openxmlformats.org/officeDocument/2006/relationships/hyperlink" Target="https://arxiv.org/pdf/1702.01983.pdf" TargetMode="External"/><Relationship Id="rId10" Type="http://schemas.openxmlformats.org/officeDocument/2006/relationships/hyperlink" Target="https://arxiv.org/pdf/1605.09782.pdf" TargetMode="External"/><Relationship Id="rId4" Type="http://schemas.openxmlformats.org/officeDocument/2006/relationships/hyperlink" Target="https://arxiv.org/pdf/1710.07035.pdf" TargetMode="External"/><Relationship Id="rId9" Type="http://schemas.openxmlformats.org/officeDocument/2006/relationships/hyperlink" Target="https://arxiv.org/pdf/1606.00704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6A31F1-79BE-41CB-9446-5BF1B0713335}"/>
              </a:ext>
            </a:extLst>
          </p:cNvPr>
          <p:cNvGrpSpPr/>
          <p:nvPr/>
        </p:nvGrpSpPr>
        <p:grpSpPr>
          <a:xfrm>
            <a:off x="6905865" y="0"/>
            <a:ext cx="5077228" cy="3384818"/>
            <a:chOff x="5766511" y="2035594"/>
            <a:chExt cx="5943205" cy="39621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FB10C-FFE8-4B9A-9B93-5516AB44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511" y="2035594"/>
              <a:ext cx="5943205" cy="396213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CFF70-93C7-44FF-982A-EEAE54B69149}"/>
                </a:ext>
              </a:extLst>
            </p:cNvPr>
            <p:cNvSpPr txBox="1"/>
            <p:nvPr/>
          </p:nvSpPr>
          <p:spPr>
            <a:xfrm>
              <a:off x="6112439" y="2125229"/>
              <a:ext cx="46754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 convolution layers, many outputs on each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21F62-BEC3-44B6-BF23-D9EE1DA8320C}"/>
              </a:ext>
            </a:extLst>
          </p:cNvPr>
          <p:cNvGrpSpPr/>
          <p:nvPr/>
        </p:nvGrpSpPr>
        <p:grpSpPr>
          <a:xfrm>
            <a:off x="0" y="21471"/>
            <a:ext cx="5008736" cy="3363346"/>
            <a:chOff x="223964" y="208294"/>
            <a:chExt cx="4415012" cy="2964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80857-CAF5-42EB-94DD-1C0B7C117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64" y="229617"/>
              <a:ext cx="4415012" cy="29433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D989B9-33E5-4EE7-87CA-596E79CEB22E}"/>
                </a:ext>
              </a:extLst>
            </p:cNvPr>
            <p:cNvSpPr txBox="1"/>
            <p:nvPr/>
          </p:nvSpPr>
          <p:spPr>
            <a:xfrm>
              <a:off x="644802" y="208294"/>
              <a:ext cx="35733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 convolution layers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D734-6C9A-468E-8AC7-2E66088B12A0}"/>
              </a:ext>
            </a:extLst>
          </p:cNvPr>
          <p:cNvGrpSpPr/>
          <p:nvPr/>
        </p:nvGrpSpPr>
        <p:grpSpPr>
          <a:xfrm>
            <a:off x="3248481" y="3461390"/>
            <a:ext cx="4792584" cy="3195057"/>
            <a:chOff x="3248481" y="3461390"/>
            <a:chExt cx="4792584" cy="31950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B0BA17-E6FB-482B-B1A7-60965879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81" y="3461391"/>
              <a:ext cx="4792584" cy="319505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44F78-3D39-44D2-B745-A614F5236092}"/>
                </a:ext>
              </a:extLst>
            </p:cNvPr>
            <p:cNvSpPr txBox="1"/>
            <p:nvPr/>
          </p:nvSpPr>
          <p:spPr>
            <a:xfrm>
              <a:off x="3788478" y="3461390"/>
              <a:ext cx="3712590" cy="3753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 layers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62302-DB80-45A7-AE37-44213E9B2A7E}"/>
              </a:ext>
            </a:extLst>
          </p:cNvPr>
          <p:cNvSpPr txBox="1"/>
          <p:nvPr/>
        </p:nvSpPr>
        <p:spPr>
          <a:xfrm>
            <a:off x="5008736" y="2533352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</a:t>
            </a:r>
          </a:p>
        </p:txBody>
      </p:sp>
    </p:spTree>
    <p:extLst>
      <p:ext uri="{BB962C8B-B14F-4D97-AF65-F5344CB8AC3E}">
        <p14:creationId xmlns:p14="http://schemas.microsoft.com/office/powerpoint/2010/main" val="189013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47A3FCD2-F7B3-4FA1-87B8-6C9F547DA24A}"/>
              </a:ext>
            </a:extLst>
          </p:cNvPr>
          <p:cNvGrpSpPr/>
          <p:nvPr/>
        </p:nvGrpSpPr>
        <p:grpSpPr>
          <a:xfrm>
            <a:off x="403104" y="459809"/>
            <a:ext cx="10143997" cy="6191693"/>
            <a:chOff x="650240" y="299171"/>
            <a:chExt cx="10143997" cy="6191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E14ECB1-2C16-443A-99D7-29FACF6DBB86}"/>
                </a:ext>
              </a:extLst>
            </p:cNvPr>
            <p:cNvGrpSpPr/>
            <p:nvPr/>
          </p:nvGrpSpPr>
          <p:grpSpPr>
            <a:xfrm>
              <a:off x="650240" y="299171"/>
              <a:ext cx="10143997" cy="6191693"/>
              <a:chOff x="650240" y="299171"/>
              <a:chExt cx="10143997" cy="619169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0ED5725-4141-46FD-9715-13B84CF2815B}"/>
                  </a:ext>
                </a:extLst>
              </p:cNvPr>
              <p:cNvGrpSpPr/>
              <p:nvPr/>
            </p:nvGrpSpPr>
            <p:grpSpPr>
              <a:xfrm>
                <a:off x="777083" y="299171"/>
                <a:ext cx="10017154" cy="6191693"/>
                <a:chOff x="777083" y="299171"/>
                <a:chExt cx="10017154" cy="6191693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2269C90-9540-418A-904B-22F1572C6DDE}"/>
                    </a:ext>
                  </a:extLst>
                </p:cNvPr>
                <p:cNvGrpSpPr/>
                <p:nvPr/>
              </p:nvGrpSpPr>
              <p:grpSpPr>
                <a:xfrm>
                  <a:off x="777083" y="299171"/>
                  <a:ext cx="10017154" cy="6191693"/>
                  <a:chOff x="777083" y="299171"/>
                  <a:chExt cx="10017154" cy="6191693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E1799449-656F-4A45-A3F6-B62996E7E131}"/>
                      </a:ext>
                    </a:extLst>
                  </p:cNvPr>
                  <p:cNvGrpSpPr/>
                  <p:nvPr/>
                </p:nvGrpSpPr>
                <p:grpSpPr>
                  <a:xfrm>
                    <a:off x="777083" y="299171"/>
                    <a:ext cx="2347274" cy="3360314"/>
                    <a:chOff x="777083" y="299171"/>
                    <a:chExt cx="2347274" cy="3360314"/>
                  </a:xfrm>
                </p:grpSpPr>
                <p:sp>
                  <p:nvSpPr>
                    <p:cNvPr id="2" name="Rectangle: Rounded Corners 1">
                      <a:extLst>
                        <a:ext uri="{FF2B5EF4-FFF2-40B4-BE49-F238E27FC236}">
                          <a16:creationId xmlns:a16="http://schemas.microsoft.com/office/drawing/2014/main" id="{06890A94-FF72-4E61-A946-CBC7EBD28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083" y="2254891"/>
                      <a:ext cx="2347274" cy="140459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accent6">
                            <a:lumMod val="60000"/>
                            <a:lumOff val="4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Discriminator for real images</a:t>
                      </a: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E81C320-8597-470B-B0F7-2B53765873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297" y="1619390"/>
                      <a:ext cx="1899559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dirty="0"/>
                        <a:t>Feed in real image</a:t>
                      </a:r>
                    </a:p>
                  </p:txBody>
                </p:sp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5C79D6E8-F1D5-45D8-90F6-819C86237E97}"/>
                        </a:ext>
                      </a:extLst>
                    </p:cNvPr>
                    <p:cNvCxnSpPr>
                      <a:cxnSpLocks/>
                      <a:endCxn id="2" idx="0"/>
                    </p:cNvCxnSpPr>
                    <p:nvPr/>
                  </p:nvCxnSpPr>
                  <p:spPr>
                    <a:xfrm>
                      <a:off x="1950720" y="2014120"/>
                      <a:ext cx="0" cy="240771"/>
                    </a:xfrm>
                    <a:prstGeom prst="straightConnector1">
                      <a:avLst/>
                    </a:prstGeom>
                    <a:ln w="19050"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>
                      <a:extLst>
                        <a:ext uri="{FF2B5EF4-FFF2-40B4-BE49-F238E27FC236}">
                          <a16:creationId xmlns:a16="http://schemas.microsoft.com/office/drawing/2014/main" id="{0F99FBFD-C40F-4447-810E-D519B3686B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1186" y="1266827"/>
                      <a:ext cx="0" cy="396684"/>
                    </a:xfrm>
                    <a:prstGeom prst="straightConnector1">
                      <a:avLst/>
                    </a:prstGeom>
                    <a:ln w="19050"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6" name="Picture 5">
                      <a:extLst>
                        <a:ext uri="{FF2B5EF4-FFF2-40B4-BE49-F238E27FC236}">
                          <a16:creationId xmlns:a16="http://schemas.microsoft.com/office/drawing/2014/main" id="{94227E4C-41D5-4577-8D3A-AC8D1BD0D5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9874" t="14783" r="19017" b="67541"/>
                    <a:stretch/>
                  </p:blipFill>
                  <p:spPr>
                    <a:xfrm>
                      <a:off x="1483986" y="299171"/>
                      <a:ext cx="914400" cy="116520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508D52B5-B7CB-46B7-83D9-756DA1634F53}"/>
                      </a:ext>
                    </a:extLst>
                  </p:cNvPr>
                  <p:cNvGrpSpPr/>
                  <p:nvPr/>
                </p:nvGrpSpPr>
                <p:grpSpPr>
                  <a:xfrm>
                    <a:off x="3549478" y="457655"/>
                    <a:ext cx="7244759" cy="4218214"/>
                    <a:chOff x="3549478" y="457655"/>
                    <a:chExt cx="7244759" cy="4218214"/>
                  </a:xfrm>
                </p:grpSpPr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4ED8CBB1-9F35-46DD-929A-A147615CB2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49478" y="2238499"/>
                      <a:ext cx="4641610" cy="2437370"/>
                      <a:chOff x="3549478" y="2238499"/>
                      <a:chExt cx="4641610" cy="2437370"/>
                    </a:xfrm>
                  </p:grpSpPr>
                  <p:cxnSp>
                    <p:nvCxnSpPr>
                      <p:cNvPr id="74" name="Straight Arrow Connector 73">
                        <a:extLst>
                          <a:ext uri="{FF2B5EF4-FFF2-40B4-BE49-F238E27FC236}">
                            <a16:creationId xmlns:a16="http://schemas.microsoft.com/office/drawing/2014/main" id="{E7D9FAE6-6E7C-41AF-B26C-7E852D511445}"/>
                          </a:ext>
                        </a:extLst>
                      </p:cNvPr>
                      <p:cNvCxnSpPr>
                        <a:cxnSpLocks/>
                        <a:endCxn id="9" idx="2"/>
                      </p:cNvCxnSpPr>
                      <p:nvPr/>
                    </p:nvCxnSpPr>
                    <p:spPr>
                      <a:xfrm>
                        <a:off x="5737017" y="3243596"/>
                        <a:ext cx="2454071" cy="1432273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Arrow Connector 70">
                        <a:extLst>
                          <a:ext uri="{FF2B5EF4-FFF2-40B4-BE49-F238E27FC236}">
                            <a16:creationId xmlns:a16="http://schemas.microsoft.com/office/drawing/2014/main" id="{1CDAF3CE-C83F-4566-B10A-0DD3EF45C431}"/>
                          </a:ext>
                        </a:extLst>
                      </p:cNvPr>
                      <p:cNvCxnSpPr>
                        <a:cxnSpLocks/>
                        <a:stCxn id="3" idx="2"/>
                        <a:endCxn id="8" idx="1"/>
                      </p:cNvCxnSpPr>
                      <p:nvPr/>
                    </p:nvCxnSpPr>
                    <p:spPr>
                      <a:xfrm>
                        <a:off x="4723115" y="3643093"/>
                        <a:ext cx="390293" cy="587392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" name="Rectangle: Rounded Corners 2">
                        <a:extLst>
                          <a:ext uri="{FF2B5EF4-FFF2-40B4-BE49-F238E27FC236}">
                            <a16:creationId xmlns:a16="http://schemas.microsoft.com/office/drawing/2014/main" id="{C3BEC677-3ADE-4731-9E53-09138C415F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49478" y="2238499"/>
                        <a:ext cx="2347274" cy="1404594"/>
                      </a:xfrm>
                      <a:prstGeom prst="roundRect">
                        <a:avLst/>
                      </a:prstGeom>
                      <a:gradFill>
                        <a:gsLst>
                          <a:gs pos="0">
                            <a:srgbClr val="D99187"/>
                          </a:gs>
                          <a:gs pos="46000">
                            <a:schemeClr val="accent1">
                              <a:lumMod val="95000"/>
                              <a:lumOff val="5000"/>
                            </a:schemeClr>
                          </a:gs>
                          <a:gs pos="100000">
                            <a:schemeClr val="accent1">
                              <a:lumMod val="60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</a:gra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Discriminator for fake images</a:t>
                        </a:r>
                      </a:p>
                    </p:txBody>
                  </p:sp>
                </p:grpSp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948E6C37-70EB-42CE-8CA9-D67AA02B10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10411" y="457655"/>
                      <a:ext cx="4293691" cy="1953030"/>
                      <a:chOff x="4139795" y="638546"/>
                      <a:chExt cx="4293691" cy="1953030"/>
                    </a:xfrm>
                  </p:grpSpPr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5E1CA412-B735-4395-9C13-1B9243AD0A60}"/>
                          </a:ext>
                        </a:extLst>
                      </p:cNvPr>
                      <p:cNvCxnSpPr>
                        <a:cxnSpLocks/>
                        <a:endCxn id="7" idx="3"/>
                      </p:cNvCxnSpPr>
                      <p:nvPr/>
                    </p:nvCxnSpPr>
                    <p:spPr>
                      <a:xfrm flipH="1" flipV="1">
                        <a:off x="5381322" y="1098891"/>
                        <a:ext cx="3052164" cy="1492685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Arrow Connector 36">
                        <a:extLst>
                          <a:ext uri="{FF2B5EF4-FFF2-40B4-BE49-F238E27FC236}">
                            <a16:creationId xmlns:a16="http://schemas.microsoft.com/office/drawing/2014/main" id="{9BA05FF3-CFA4-4945-BC71-2341A3FC7D4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931198" y="1201951"/>
                        <a:ext cx="3923" cy="63659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7" name="Picture 6">
                        <a:extLst>
                          <a:ext uri="{FF2B5EF4-FFF2-40B4-BE49-F238E27FC236}">
                            <a16:creationId xmlns:a16="http://schemas.microsoft.com/office/drawing/2014/main" id="{2C328D72-A3AB-431A-98CF-68B9FFBC402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/>
                      <a:srcRect l="34333" t="25185" r="54500" b="54333"/>
                      <a:stretch/>
                    </p:blipFill>
                    <p:spPr>
                      <a:xfrm>
                        <a:off x="4488918" y="638546"/>
                        <a:ext cx="892404" cy="92069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96F16C8C-37C1-4C8B-91FC-011E171320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39795" y="1798035"/>
                        <a:ext cx="19323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Feed in fake image</a:t>
                        </a:r>
                      </a:p>
                    </p:txBody>
                  </p:sp>
                </p:grp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3B66F07F-F2FD-45CB-ADB6-508D08AD8E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79227" y="737529"/>
                      <a:ext cx="3315010" cy="2874930"/>
                      <a:chOff x="3504875" y="347216"/>
                      <a:chExt cx="3315010" cy="2874930"/>
                    </a:xfrm>
                  </p:grpSpPr>
                  <p:sp>
                    <p:nvSpPr>
                      <p:cNvPr id="4" name="Rectangle: Rounded Corners 3">
                        <a:extLst>
                          <a:ext uri="{FF2B5EF4-FFF2-40B4-BE49-F238E27FC236}">
                            <a16:creationId xmlns:a16="http://schemas.microsoft.com/office/drawing/2014/main" id="{EE5A72BE-2140-4F41-81F8-391B789C04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7626" y="1817552"/>
                        <a:ext cx="2347274" cy="140459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0000"/>
                              <a:lumOff val="40000"/>
                            </a:schemeClr>
                          </a:gs>
                          <a:gs pos="46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75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  <a:tileRect/>
                      </a:gradFill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Generator for fake images</a:t>
                        </a:r>
                      </a:p>
                    </p:txBody>
                  </p:sp>
                  <p:grpSp>
                    <p:nvGrpSpPr>
                      <p:cNvPr id="14" name="Group 13">
                        <a:extLst>
                          <a:ext uri="{FF2B5EF4-FFF2-40B4-BE49-F238E27FC236}">
                            <a16:creationId xmlns:a16="http://schemas.microsoft.com/office/drawing/2014/main" id="{B600AE14-5892-4BE8-985F-F9695BEE40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04875" y="347216"/>
                        <a:ext cx="3315010" cy="683639"/>
                        <a:chOff x="3575756" y="141698"/>
                        <a:chExt cx="3315010" cy="683639"/>
                      </a:xfrm>
                    </p:grpSpPr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61BE1393-0E60-4B44-95E7-9E98EA08CE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42862" y="425227"/>
                          <a:ext cx="2478564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2000" b="1" dirty="0"/>
                            <a:t>[0, 0.3, 0.6, ... , 0.1, 0]</a:t>
                          </a:r>
                        </a:p>
                      </p:txBody>
                    </p:sp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062B0296-1477-4A3E-AEFA-06F15744F9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75756" y="141698"/>
                          <a:ext cx="331501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dirty="0"/>
                            <a:t>Feed in array of random numbers</a:t>
                          </a:r>
                        </a:p>
                      </p:txBody>
                    </p:sp>
                  </p:grpSp>
                  <p:cxnSp>
                    <p:nvCxnSpPr>
                      <p:cNvPr id="57" name="Straight Arrow Connector 56">
                        <a:extLst>
                          <a:ext uri="{FF2B5EF4-FFF2-40B4-BE49-F238E27FC236}">
                            <a16:creationId xmlns:a16="http://schemas.microsoft.com/office/drawing/2014/main" id="{A010A48D-4433-4670-B090-7533A2C48EAD}"/>
                          </a:ext>
                        </a:extLst>
                      </p:cNvPr>
                      <p:cNvCxnSpPr>
                        <a:cxnSpLocks/>
                        <a:stCxn id="12" idx="2"/>
                        <a:endCxn id="4" idx="0"/>
                      </p:cNvCxnSpPr>
                      <p:nvPr/>
                    </p:nvCxnSpPr>
                    <p:spPr>
                      <a:xfrm>
                        <a:off x="5211263" y="1030855"/>
                        <a:ext cx="0" cy="78669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E9B8C9D5-ABE9-439D-AEA0-25AE880AF3B7}"/>
                      </a:ext>
                    </a:extLst>
                  </p:cNvPr>
                  <p:cNvGrpSpPr/>
                  <p:nvPr/>
                </p:nvGrpSpPr>
                <p:grpSpPr>
                  <a:xfrm>
                    <a:off x="1201530" y="4066212"/>
                    <a:ext cx="9157722" cy="2424652"/>
                    <a:chOff x="1137920" y="4207105"/>
                    <a:chExt cx="9157722" cy="2424652"/>
                  </a:xfrm>
                </p:grpSpPr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C09D5249-48A1-4262-B07C-AF1722A3CB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783863" y="5600131"/>
                      <a:ext cx="748286" cy="495947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CDEB0D35-A219-4B2D-A117-A58344F93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2278" y="4207105"/>
                      <a:ext cx="2168164" cy="1121724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Generator loss</a:t>
                      </a:r>
                    </a:p>
                  </p:txBody>
                </p:sp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7012900E-4405-457C-9B88-BE673136F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37920" y="4255900"/>
                      <a:ext cx="9157722" cy="2375857"/>
                      <a:chOff x="1137920" y="4255900"/>
                      <a:chExt cx="9157722" cy="2375857"/>
                    </a:xfrm>
                  </p:grpSpPr>
                  <p:sp>
                    <p:nvSpPr>
                      <p:cNvPr id="11" name="Oval 10">
                        <a:extLst>
                          <a:ext uri="{FF2B5EF4-FFF2-40B4-BE49-F238E27FC236}">
                            <a16:creationId xmlns:a16="http://schemas.microsoft.com/office/drawing/2014/main" id="{3ECE27D4-3252-4C7D-9FD1-6FAF058366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32699" y="5510033"/>
                        <a:ext cx="2168164" cy="1121724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lumMod val="60000"/>
                              <a:lumOff val="40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lumMod val="60000"/>
                              <a:lumOff val="40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lumMod val="60000"/>
                              <a:lumOff val="40000"/>
                              <a:tint val="23500"/>
                              <a:satMod val="16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</a:rPr>
                          <a:t>Total discriminator loss</a:t>
                        </a:r>
                      </a:p>
                    </p:txBody>
                  </p:sp>
                  <p:grpSp>
                    <p:nvGrpSpPr>
                      <p:cNvPr id="27" name="Group 26">
                        <a:extLst>
                          <a:ext uri="{FF2B5EF4-FFF2-40B4-BE49-F238E27FC236}">
                            <a16:creationId xmlns:a16="http://schemas.microsoft.com/office/drawing/2014/main" id="{DEC5F646-97E7-411E-83F5-48F3AE33B5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127478" y="4255900"/>
                        <a:ext cx="2168164" cy="2182605"/>
                        <a:chOff x="8127478" y="4255900"/>
                        <a:chExt cx="2168164" cy="2182605"/>
                      </a:xfrm>
                    </p:grpSpPr>
                    <p:sp>
                      <p:nvSpPr>
                        <p:cNvPr id="9" name="Oval 8">
                          <a:extLst>
                            <a:ext uri="{FF2B5EF4-FFF2-40B4-BE49-F238E27FC236}">
                              <a16:creationId xmlns:a16="http://schemas.microsoft.com/office/drawing/2014/main" id="{57646BED-B103-411C-A6B9-CFAD06D21C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27478" y="4255900"/>
                          <a:ext cx="2168164" cy="1121724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lumMod val="60000"/>
                                <a:lumOff val="40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  <a:tint val="23500"/>
                                <a:satMod val="16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ysClr val="windowText" lastClr="000000"/>
                              </a:solidFill>
                            </a:rPr>
                            <a:t>Fake discriminator loss</a:t>
                          </a:r>
                        </a:p>
                      </p:txBody>
                    </p:sp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B1B01374-E51F-440A-912A-8DF2095F4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90410" y="5898622"/>
                          <a:ext cx="1442301" cy="539883"/>
                        </a:xfrm>
                        <a:prstGeom prst="rect">
                          <a:avLst/>
                        </a:prstGeom>
                        <a:solidFill>
                          <a:srgbClr val="FF7C8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‘fake’ label</a:t>
                          </a:r>
                        </a:p>
                      </p:txBody>
                    </p: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E7ACA827-8B81-430F-A5F0-5F698986141A}"/>
                            </a:ext>
                          </a:extLst>
                        </p:cNvPr>
                        <p:cNvCxnSpPr>
                          <a:stCxn id="18" idx="0"/>
                          <a:endCxn id="9" idx="4"/>
                        </p:cNvCxnSpPr>
                        <p:nvPr/>
                      </p:nvCxnSpPr>
                      <p:spPr>
                        <a:xfrm flipH="1" flipV="1">
                          <a:off x="9211560" y="5377624"/>
                          <a:ext cx="1" cy="520998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6" name="Group 25">
                        <a:extLst>
                          <a:ext uri="{FF2B5EF4-FFF2-40B4-BE49-F238E27FC236}">
                            <a16:creationId xmlns:a16="http://schemas.microsoft.com/office/drawing/2014/main" id="{2069FD15-6F02-46C2-8C3C-834DCFF0E8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37920" y="4255900"/>
                        <a:ext cx="2168164" cy="2182606"/>
                        <a:chOff x="1137920" y="4255900"/>
                        <a:chExt cx="2168164" cy="2182606"/>
                      </a:xfrm>
                    </p:grpSpPr>
                    <p:sp>
                      <p:nvSpPr>
                        <p:cNvPr id="10" name="Oval 9">
                          <a:extLst>
                            <a:ext uri="{FF2B5EF4-FFF2-40B4-BE49-F238E27FC236}">
                              <a16:creationId xmlns:a16="http://schemas.microsoft.com/office/drawing/2014/main" id="{60E2EBC9-5E48-4126-ABC1-06E7FB1CEA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7920" y="4255900"/>
                          <a:ext cx="2168164" cy="1121724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lumMod val="60000"/>
                                <a:lumOff val="40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  <a:tint val="23500"/>
                                <a:satMod val="16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ysClr val="windowText" lastClr="000000"/>
                              </a:solidFill>
                            </a:rPr>
                            <a:t>Real discriminator loss</a:t>
                          </a:r>
                        </a:p>
                      </p:txBody>
                    </p:sp>
                    <p:cxnSp>
                      <p:nvCxnSpPr>
                        <p:cNvPr id="23" name="Straight Arrow Connector 22">
                          <a:extLst>
                            <a:ext uri="{FF2B5EF4-FFF2-40B4-BE49-F238E27FC236}">
                              <a16:creationId xmlns:a16="http://schemas.microsoft.com/office/drawing/2014/main" id="{0A423E04-069E-4505-A4F3-D048CBB93540}"/>
                            </a:ext>
                          </a:extLst>
                        </p:cNvPr>
                        <p:cNvCxnSpPr>
                          <a:cxnSpLocks/>
                          <a:stCxn id="19" idx="0"/>
                          <a:endCxn id="10" idx="4"/>
                        </p:cNvCxnSpPr>
                        <p:nvPr/>
                      </p:nvCxnSpPr>
                      <p:spPr>
                        <a:xfrm flipV="1">
                          <a:off x="2222002" y="5377624"/>
                          <a:ext cx="0" cy="520999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" name="Rectangle 18">
                          <a:extLst>
                            <a:ext uri="{FF2B5EF4-FFF2-40B4-BE49-F238E27FC236}">
                              <a16:creationId xmlns:a16="http://schemas.microsoft.com/office/drawing/2014/main" id="{DDCFE481-6471-42AE-97D8-520B36C80C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00851" y="5898623"/>
                          <a:ext cx="1442301" cy="539883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‘real’ label</a:t>
                          </a:r>
                        </a:p>
                      </p:txBody>
                    </p:sp>
                  </p:grpSp>
                  <p:cxnSp>
                    <p:nvCxnSpPr>
                      <p:cNvPr id="28" name="Straight Arrow Connector 27">
                        <a:extLst>
                          <a:ext uri="{FF2B5EF4-FFF2-40B4-BE49-F238E27FC236}">
                            <a16:creationId xmlns:a16="http://schemas.microsoft.com/office/drawing/2014/main" id="{F2C11F96-B555-4FFD-8548-FC150C24A03A}"/>
                          </a:ext>
                        </a:extLst>
                      </p:cNvPr>
                      <p:cNvCxnSpPr>
                        <a:cxnSpLocks/>
                        <a:stCxn id="10" idx="5"/>
                        <a:endCxn id="11" idx="2"/>
                      </p:cNvCxnSpPr>
                      <p:nvPr/>
                    </p:nvCxnSpPr>
                    <p:spPr>
                      <a:xfrm>
                        <a:off x="2988564" y="5213351"/>
                        <a:ext cx="1644135" cy="857544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Straight Arrow Connector 32">
                        <a:extLst>
                          <a:ext uri="{FF2B5EF4-FFF2-40B4-BE49-F238E27FC236}">
                            <a16:creationId xmlns:a16="http://schemas.microsoft.com/office/drawing/2014/main" id="{63925A6A-D9B9-4581-B8DF-B72746C4747A}"/>
                          </a:ext>
                        </a:extLst>
                      </p:cNvPr>
                      <p:cNvCxnSpPr>
                        <a:cxnSpLocks/>
                        <a:stCxn id="9" idx="3"/>
                        <a:endCxn id="11" idx="6"/>
                      </p:cNvCxnSpPr>
                      <p:nvPr/>
                    </p:nvCxnSpPr>
                    <p:spPr>
                      <a:xfrm flipH="1">
                        <a:off x="6800863" y="5213351"/>
                        <a:ext cx="1644135" cy="857544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57AA4799-FD8C-4899-8AAE-D8AD0E17BF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79078" y="4816762"/>
                      <a:ext cx="1083867" cy="673291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85819E7C-D65A-4826-A7EE-B2B433E1F0A5}"/>
                    </a:ext>
                  </a:extLst>
                </p:cNvPr>
                <p:cNvCxnSpPr>
                  <a:cxnSpLocks/>
                  <a:stCxn id="2" idx="2"/>
                  <a:endCxn id="10" idx="0"/>
                </p:cNvCxnSpPr>
                <p:nvPr/>
              </p:nvCxnSpPr>
              <p:spPr>
                <a:xfrm>
                  <a:off x="1950720" y="3659485"/>
                  <a:ext cx="334892" cy="45552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61C9484-1AB5-4BCB-A154-032507373BD6}"/>
                  </a:ext>
                </a:extLst>
              </p:cNvPr>
              <p:cNvSpPr/>
              <p:nvPr/>
            </p:nvSpPr>
            <p:spPr>
              <a:xfrm>
                <a:off x="650240" y="2039303"/>
                <a:ext cx="5445760" cy="17548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7CFAEA8-AB5D-4749-8481-74046ED90203}"/>
                  </a:ext>
                </a:extLst>
              </p:cNvPr>
              <p:cNvSpPr txBox="1"/>
              <p:nvPr/>
            </p:nvSpPr>
            <p:spPr>
              <a:xfrm>
                <a:off x="6087185" y="2597265"/>
                <a:ext cx="15545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Discriminators share weights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6C73E04-3189-4C64-ACB3-0D28EB8E606A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4723115" y="1941749"/>
              <a:ext cx="0" cy="29675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464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865E77-6ED4-48BB-A7CB-BCE7D89B1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1955" b="50371"/>
          <a:stretch/>
        </p:blipFill>
        <p:spPr>
          <a:xfrm>
            <a:off x="3749040" y="1066800"/>
            <a:ext cx="4771382" cy="3269456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94FAC903-2274-4C65-8470-98B39789CCB2}"/>
              </a:ext>
            </a:extLst>
          </p:cNvPr>
          <p:cNvSpPr txBox="1"/>
          <p:nvPr/>
        </p:nvSpPr>
        <p:spPr>
          <a:xfrm>
            <a:off x="4100629" y="4448016"/>
            <a:ext cx="4138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100 outputs, 128 train batch size, LR 1e-3, test batch 500.</a:t>
            </a:r>
          </a:p>
          <a:p>
            <a:r>
              <a:rPr lang="en-GB" dirty="0"/>
              <a:t>2conv: 32, 64 filters</a:t>
            </a:r>
          </a:p>
          <a:p>
            <a:r>
              <a:rPr lang="en-GB" dirty="0"/>
              <a:t>2 conv many filters: 128, 256 filters</a:t>
            </a:r>
          </a:p>
          <a:p>
            <a:r>
              <a:rPr lang="en-GB" dirty="0"/>
              <a:t>6 conv: 32, 64, 96, 128, 160, 196</a:t>
            </a:r>
          </a:p>
        </p:txBody>
      </p:sp>
    </p:spTree>
    <p:extLst>
      <p:ext uri="{BB962C8B-B14F-4D97-AF65-F5344CB8AC3E}">
        <p14:creationId xmlns:p14="http://schemas.microsoft.com/office/powerpoint/2010/main" val="125465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3F59364-1BDF-4E26-8807-02F90FDC244C}"/>
              </a:ext>
            </a:extLst>
          </p:cNvPr>
          <p:cNvGrpSpPr/>
          <p:nvPr/>
        </p:nvGrpSpPr>
        <p:grpSpPr>
          <a:xfrm>
            <a:off x="82573" y="160528"/>
            <a:ext cx="11976858" cy="6641860"/>
            <a:chOff x="82573" y="174596"/>
            <a:chExt cx="11976858" cy="66418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0639CFE-A054-419B-BFF5-7E51C8A063ED}"/>
                </a:ext>
              </a:extLst>
            </p:cNvPr>
            <p:cNvGrpSpPr/>
            <p:nvPr/>
          </p:nvGrpSpPr>
          <p:grpSpPr>
            <a:xfrm>
              <a:off x="82573" y="174596"/>
              <a:ext cx="11869538" cy="6399493"/>
              <a:chOff x="-3939315" y="-497166"/>
              <a:chExt cx="15881408" cy="689172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6A56AA7-86CE-4676-A64B-AF4C6316E7ED}"/>
                  </a:ext>
                </a:extLst>
              </p:cNvPr>
              <p:cNvGrpSpPr/>
              <p:nvPr/>
            </p:nvGrpSpPr>
            <p:grpSpPr>
              <a:xfrm>
                <a:off x="-3939315" y="-497166"/>
                <a:ext cx="15881408" cy="6891725"/>
                <a:chOff x="-3939315" y="-497166"/>
                <a:chExt cx="15881408" cy="689172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62B7E471-4A45-4FE9-88C8-60EB0FD31B50}"/>
                    </a:ext>
                  </a:extLst>
                </p:cNvPr>
                <p:cNvGrpSpPr/>
                <p:nvPr/>
              </p:nvGrpSpPr>
              <p:grpSpPr>
                <a:xfrm>
                  <a:off x="-3939315" y="-497166"/>
                  <a:ext cx="15808291" cy="6891725"/>
                  <a:chOff x="-3939315" y="-497166"/>
                  <a:chExt cx="15808291" cy="6891725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2F1193DF-479A-48DD-A5CD-1C97407952BF}"/>
                      </a:ext>
                    </a:extLst>
                  </p:cNvPr>
                  <p:cNvGrpSpPr/>
                  <p:nvPr/>
                </p:nvGrpSpPr>
                <p:grpSpPr>
                  <a:xfrm>
                    <a:off x="-3939315" y="-497166"/>
                    <a:ext cx="15808291" cy="6891725"/>
                    <a:chOff x="-3939315" y="-497166"/>
                    <a:chExt cx="15808291" cy="6891725"/>
                  </a:xfrm>
                </p:grpSpPr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2317FAB1-8CBF-41EC-8030-0CB18808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646924" y="-460336"/>
                      <a:ext cx="6970516" cy="3186945"/>
                      <a:chOff x="-3646924" y="-460336"/>
                      <a:chExt cx="6970516" cy="3186945"/>
                    </a:xfrm>
                  </p:grpSpPr>
                  <p:sp>
                    <p:nvSpPr>
                      <p:cNvPr id="43" name="Rectangle: Rounded Corners 42">
                        <a:extLst>
                          <a:ext uri="{FF2B5EF4-FFF2-40B4-BE49-F238E27FC236}">
                            <a16:creationId xmlns:a16="http://schemas.microsoft.com/office/drawing/2014/main" id="{6428F8EF-ADFF-4A97-A465-533531F99B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6318" y="1009738"/>
                        <a:ext cx="2347274" cy="140459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0000"/>
                              <a:lumOff val="40000"/>
                            </a:schemeClr>
                          </a:gs>
                          <a:gs pos="46000">
                            <a:schemeClr val="accent1">
                              <a:lumMod val="95000"/>
                              <a:lumOff val="5000"/>
                            </a:schemeClr>
                          </a:gs>
                          <a:gs pos="100000">
                            <a:schemeClr val="accent1">
                              <a:lumMod val="60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  <a:tileRect/>
                      </a:gra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Discriminator for real images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132F905B-3FB9-4353-A6ED-10AE6E06D5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2623829" y="-460336"/>
                        <a:ext cx="1557393" cy="3977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real image</a:t>
                        </a:r>
                      </a:p>
                    </p:txBody>
                  </p:sp>
                  <p:cxnSp>
                    <p:nvCxnSpPr>
                      <p:cNvPr id="45" name="Straight Arrow Connector 44">
                        <a:extLst>
                          <a:ext uri="{FF2B5EF4-FFF2-40B4-BE49-F238E27FC236}">
                            <a16:creationId xmlns:a16="http://schemas.microsoft.com/office/drawing/2014/main" id="{D8E47192-A617-4FDF-A7FF-C609477E67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-996857" y="1799232"/>
                        <a:ext cx="1689572" cy="92737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47" name="Picture 46">
                        <a:extLst>
                          <a:ext uri="{FF2B5EF4-FFF2-40B4-BE49-F238E27FC236}">
                            <a16:creationId xmlns:a16="http://schemas.microsoft.com/office/drawing/2014/main" id="{86A602A8-E8AD-4DA1-9977-26917DF7FD8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9874" t="14783" r="19017" b="67541"/>
                      <a:stretch/>
                    </p:blipFill>
                    <p:spPr>
                      <a:xfrm>
                        <a:off x="-3646924" y="-415148"/>
                        <a:ext cx="753706" cy="96043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3B9F5CB9-6275-40E4-9393-7AF6CC9846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939315" y="-497166"/>
                      <a:ext cx="15808291" cy="3716123"/>
                      <a:chOff x="-3939315" y="-497166"/>
                      <a:chExt cx="15808291" cy="3716123"/>
                    </a:xfrm>
                  </p:grpSpPr>
                  <p:grpSp>
                    <p:nvGrpSpPr>
                      <p:cNvPr id="28" name="Group 27">
                        <a:extLst>
                          <a:ext uri="{FF2B5EF4-FFF2-40B4-BE49-F238E27FC236}">
                            <a16:creationId xmlns:a16="http://schemas.microsoft.com/office/drawing/2014/main" id="{D9572AA0-FCF9-4ADC-969D-E06E431BA3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78402" y="1006035"/>
                        <a:ext cx="2347274" cy="2211716"/>
                        <a:chOff x="3678402" y="1006035"/>
                        <a:chExt cx="2347274" cy="2211716"/>
                      </a:xfrm>
                    </p:grpSpPr>
                    <p:cxnSp>
                      <p:nvCxnSpPr>
                        <p:cNvPr id="41" name="Straight Arrow Connector 40">
                          <a:extLst>
                            <a:ext uri="{FF2B5EF4-FFF2-40B4-BE49-F238E27FC236}">
                              <a16:creationId xmlns:a16="http://schemas.microsoft.com/office/drawing/2014/main" id="{AA0198AB-849D-441E-98AC-F921EA948ABF}"/>
                            </a:ext>
                          </a:extLst>
                        </p:cNvPr>
                        <p:cNvCxnSpPr>
                          <a:cxnSpLocks/>
                          <a:stCxn id="42" idx="2"/>
                        </p:cNvCxnSpPr>
                        <p:nvPr/>
                      </p:nvCxnSpPr>
                      <p:spPr>
                        <a:xfrm>
                          <a:off x="4852040" y="2410629"/>
                          <a:ext cx="1173636" cy="807122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2" name="Rectangle: Rounded Corners 41">
                          <a:extLst>
                            <a:ext uri="{FF2B5EF4-FFF2-40B4-BE49-F238E27FC236}">
                              <a16:creationId xmlns:a16="http://schemas.microsoft.com/office/drawing/2014/main" id="{C8D52ED4-CF26-4D2F-9D22-F0862EF76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78402" y="1006035"/>
                          <a:ext cx="2347274" cy="1404594"/>
                        </a:xfrm>
                        <a:prstGeom prst="roundRect">
                          <a:avLst/>
                        </a:prstGeom>
                        <a:gradFill>
                          <a:gsLst>
                            <a:gs pos="0">
                              <a:srgbClr val="D99187"/>
                            </a:gs>
                            <a:gs pos="46000">
                              <a:schemeClr val="accent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</a:schemeClr>
                            </a:gs>
                          </a:gsLst>
                          <a:path path="circle">
                            <a:fillToRect l="50000" t="130000" r="50000" b="-30000"/>
                          </a:path>
                        </a:gra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Discriminator for fake images</a:t>
                          </a:r>
                        </a:p>
                      </p:txBody>
                    </p:sp>
                  </p:grpSp>
                  <p:grpSp>
                    <p:nvGrpSpPr>
                      <p:cNvPr id="29" name="Group 28">
                        <a:extLst>
                          <a:ext uri="{FF2B5EF4-FFF2-40B4-BE49-F238E27FC236}">
                            <a16:creationId xmlns:a16="http://schemas.microsoft.com/office/drawing/2014/main" id="{DF1C5BED-F9E7-46EE-AA9B-00865A7D7B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10411" y="1617144"/>
                        <a:ext cx="7231130" cy="1601813"/>
                        <a:chOff x="4139795" y="1798035"/>
                        <a:chExt cx="7231130" cy="1601813"/>
                      </a:xfrm>
                    </p:grpSpPr>
                    <p:cxnSp>
                      <p:nvCxnSpPr>
                        <p:cNvPr id="36" name="Straight Arrow Connector 35">
                          <a:extLst>
                            <a:ext uri="{FF2B5EF4-FFF2-40B4-BE49-F238E27FC236}">
                              <a16:creationId xmlns:a16="http://schemas.microsoft.com/office/drawing/2014/main" id="{6F4E9460-6498-4057-A7D6-7EC64E42997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902290" y="1829858"/>
                          <a:ext cx="0" cy="557963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pic>
                      <p:nvPicPr>
                        <p:cNvPr id="38" name="Picture 37">
                          <a:extLst>
                            <a:ext uri="{FF2B5EF4-FFF2-40B4-BE49-F238E27FC236}">
                              <a16:creationId xmlns:a16="http://schemas.microsoft.com/office/drawing/2014/main" id="{3A4FBFD3-BF80-4EC0-8498-26F2AB4E197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/>
                        <a:srcRect l="34333" t="25185" r="54500" b="54333"/>
                        <a:stretch/>
                      </p:blipFill>
                      <p:spPr>
                        <a:xfrm>
                          <a:off x="10478521" y="2479158"/>
                          <a:ext cx="892404" cy="92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39" name="TextBox 38">
                          <a:extLst>
                            <a:ext uri="{FF2B5EF4-FFF2-40B4-BE49-F238E27FC236}">
                              <a16:creationId xmlns:a16="http://schemas.microsoft.com/office/drawing/2014/main" id="{6F69FA7B-DB87-403C-BE2C-EFCA4283C2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39795" y="1798035"/>
                          <a:ext cx="247170" cy="3977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endParaRPr lang="en-GB" dirty="0"/>
                        </a:p>
                      </p:txBody>
                    </p:sp>
                  </p:grpSp>
                  <p:grpSp>
                    <p:nvGrpSpPr>
                      <p:cNvPr id="30" name="Group 29">
                        <a:extLst>
                          <a:ext uri="{FF2B5EF4-FFF2-40B4-BE49-F238E27FC236}">
                            <a16:creationId xmlns:a16="http://schemas.microsoft.com/office/drawing/2014/main" id="{2717FA57-1030-4BF8-AC24-E9952C8FDB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3939315" y="-497166"/>
                        <a:ext cx="15808291" cy="3586049"/>
                        <a:chOff x="-7913667" y="-887479"/>
                        <a:chExt cx="15808291" cy="3586049"/>
                      </a:xfrm>
                    </p:grpSpPr>
                    <p:sp>
                      <p:nvSpPr>
                        <p:cNvPr id="31" name="Rectangle: Rounded Corners 30">
                          <a:extLst>
                            <a:ext uri="{FF2B5EF4-FFF2-40B4-BE49-F238E27FC236}">
                              <a16:creationId xmlns:a16="http://schemas.microsoft.com/office/drawing/2014/main" id="{DA8BF6E8-8656-4116-8C56-1F663B549B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47350" y="-124694"/>
                          <a:ext cx="2347274" cy="1404594"/>
                        </a:xfrm>
                        <a:prstGeom prst="roundRect">
                          <a:avLst/>
                        </a:prstGeom>
                        <a:gradFill flip="none" rotWithShape="1">
                          <a:gsLst>
                            <a:gs pos="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  <a:gs pos="46000">
                              <a:schemeClr val="accent2">
                                <a:lumMod val="60000"/>
                                <a:lumOff val="40000"/>
                              </a:schemeClr>
                            </a:gs>
                            <a:gs pos="100000">
                              <a:schemeClr val="accent2">
                                <a:lumMod val="75000"/>
                              </a:schemeClr>
                            </a:gs>
                          </a:gsLst>
                          <a:path path="circle">
                            <a:fillToRect l="50000" t="130000" r="50000" b="-30000"/>
                          </a:path>
                          <a:tileRect/>
                        </a:gradFill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Generator for fake images</a:t>
                          </a:r>
                        </a:p>
                      </p:txBody>
                    </p:sp>
                    <p:grpSp>
                      <p:nvGrpSpPr>
                        <p:cNvPr id="32" name="Group 31">
                          <a:extLst>
                            <a:ext uri="{FF2B5EF4-FFF2-40B4-BE49-F238E27FC236}">
                              <a16:creationId xmlns:a16="http://schemas.microsoft.com/office/drawing/2014/main" id="{C83A88FC-5570-4781-B3A9-BC370902150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913667" y="-887479"/>
                          <a:ext cx="12877440" cy="3586049"/>
                          <a:chOff x="-7842786" y="-1092997"/>
                          <a:chExt cx="12877440" cy="3586049"/>
                        </a:xfrm>
                      </p:grpSpPr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4E224C2F-F7DA-491B-915D-43199969398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-7842786" y="2092942"/>
                            <a:ext cx="2478563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GB" sz="2000" b="1" dirty="0"/>
                              <a:t>[0, 0.3, 0.6, ... , 0.1, 0]</a:t>
                            </a:r>
                          </a:p>
                        </p:txBody>
                      </p:sp>
                      <p:sp>
                        <p:nvSpPr>
                          <p:cNvPr id="35" name="TextBox 34">
                            <a:extLst>
                              <a:ext uri="{FF2B5EF4-FFF2-40B4-BE49-F238E27FC236}">
                                <a16:creationId xmlns:a16="http://schemas.microsoft.com/office/drawing/2014/main" id="{73C05B57-9783-4B88-8980-E37FA43FAC4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0078" y="-1092997"/>
                            <a:ext cx="1554576" cy="99435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dirty="0"/>
                              <a:t>array of N random numbers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4DFE58D9-9399-4FBC-BC6B-17B94109D4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014635" y="3395993"/>
                      <a:ext cx="9897870" cy="2998566"/>
                      <a:chOff x="-1078245" y="3536886"/>
                      <a:chExt cx="9897870" cy="2998566"/>
                    </a:xfrm>
                  </p:grpSpPr>
                  <p:cxnSp>
                    <p:nvCxnSpPr>
                      <p:cNvPr id="13" name="Straight Arrow Connector 12">
                        <a:extLst>
                          <a:ext uri="{FF2B5EF4-FFF2-40B4-BE49-F238E27FC236}">
                            <a16:creationId xmlns:a16="http://schemas.microsoft.com/office/drawing/2014/main" id="{4DEB55AC-A1C9-474D-B453-A8D3229A0705}"/>
                          </a:ext>
                        </a:extLst>
                      </p:cNvPr>
                      <p:cNvCxnSpPr>
                        <a:cxnSpLocks/>
                        <a:stCxn id="216" idx="1"/>
                        <a:endCxn id="14" idx="7"/>
                      </p:cNvCxnSpPr>
                      <p:nvPr/>
                    </p:nvCxnSpPr>
                    <p:spPr>
                      <a:xfrm flipH="1">
                        <a:off x="4597010" y="3685587"/>
                        <a:ext cx="981416" cy="17098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" name="Oval 13">
                        <a:extLst>
                          <a:ext uri="{FF2B5EF4-FFF2-40B4-BE49-F238E27FC236}">
                            <a16:creationId xmlns:a16="http://schemas.microsoft.com/office/drawing/2014/main" id="{603E48CF-C0EA-4323-A7F1-07A950585E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46366" y="3536886"/>
                        <a:ext cx="2168164" cy="1132148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60000"/>
                              <a:lumOff val="40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2">
                              <a:lumMod val="60000"/>
                              <a:lumOff val="40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2">
                              <a:lumMod val="60000"/>
                              <a:lumOff val="40000"/>
                              <a:tint val="23500"/>
                              <a:satMod val="16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</a:rPr>
                          <a:t>Generator loss</a:t>
                        </a:r>
                      </a:p>
                    </p:txBody>
                  </p:sp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B3083FB3-352E-4DAC-8FD7-AA4F1EB57FD4}"/>
                          </a:ext>
                        </a:extLst>
                      </p:cNvPr>
                      <p:cNvCxnSpPr>
                        <a:cxnSpLocks/>
                        <a:stCxn id="24" idx="0"/>
                        <a:endCxn id="14" idx="2"/>
                      </p:cNvCxnSpPr>
                      <p:nvPr/>
                    </p:nvCxnSpPr>
                    <p:spPr>
                      <a:xfrm flipV="1">
                        <a:off x="1256845" y="4102960"/>
                        <a:ext cx="1489521" cy="1892609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5" name="Group 14">
                        <a:extLst>
                          <a:ext uri="{FF2B5EF4-FFF2-40B4-BE49-F238E27FC236}">
                            <a16:creationId xmlns:a16="http://schemas.microsoft.com/office/drawing/2014/main" id="{B26D1137-7693-4CD3-B50E-F26B2C928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078245" y="3916590"/>
                        <a:ext cx="9897870" cy="2618862"/>
                        <a:chOff x="-1078245" y="3916590"/>
                        <a:chExt cx="9897870" cy="2618862"/>
                      </a:xfrm>
                    </p:grpSpPr>
                    <p:grpSp>
                      <p:nvGrpSpPr>
                        <p:cNvPr id="18" name="Group 17">
                          <a:extLst>
                            <a:ext uri="{FF2B5EF4-FFF2-40B4-BE49-F238E27FC236}">
                              <a16:creationId xmlns:a16="http://schemas.microsoft.com/office/drawing/2014/main" id="{450B240A-9FDF-4A84-8D08-E0ACF5ADEC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77525" y="4520569"/>
                          <a:ext cx="2942100" cy="2010060"/>
                          <a:chOff x="5877525" y="4520569"/>
                          <a:chExt cx="2942100" cy="2010060"/>
                        </a:xfrm>
                      </p:grpSpPr>
                      <p:sp>
                        <p:nvSpPr>
                          <p:cNvPr id="25" name="Oval 24">
                            <a:extLst>
                              <a:ext uri="{FF2B5EF4-FFF2-40B4-BE49-F238E27FC236}">
                                <a16:creationId xmlns:a16="http://schemas.microsoft.com/office/drawing/2014/main" id="{4349DBED-ABA1-4752-82C5-1850D7F83D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90171" y="4520569"/>
                            <a:ext cx="2829454" cy="1010394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chemeClr val="accent1">
                                  <a:lumMod val="60000"/>
                                  <a:lumOff val="40000"/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lumMod val="60000"/>
                                  <a:lumOff val="40000"/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  <a:tint val="23500"/>
                                  <a:satMod val="160000"/>
                                </a:scheme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a:t> discriminator loss (fake images)</a:t>
                            </a:r>
                          </a:p>
                        </p:txBody>
                      </p:sp>
                      <p:sp>
                        <p:nvSpPr>
                          <p:cNvPr id="26" name="Rectangle 25">
                            <a:extLst>
                              <a:ext uri="{FF2B5EF4-FFF2-40B4-BE49-F238E27FC236}">
                                <a16:creationId xmlns:a16="http://schemas.microsoft.com/office/drawing/2014/main" id="{E0BF78F3-336E-472A-A8DB-2293BCEA08C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77525" y="5990745"/>
                            <a:ext cx="1442300" cy="539884"/>
                          </a:xfrm>
                          <a:prstGeom prst="rect">
                            <a:avLst/>
                          </a:prstGeom>
                          <a:solidFill>
                            <a:srgbClr val="FF7C8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/>
                              <a:t>‘fake’ label</a:t>
                            </a:r>
                          </a:p>
                        </p:txBody>
                      </p:sp>
                      <p:cxnSp>
                        <p:nvCxnSpPr>
                          <p:cNvPr id="27" name="Straight Arrow Connector 26">
                            <a:extLst>
                              <a:ext uri="{FF2B5EF4-FFF2-40B4-BE49-F238E27FC236}">
                                <a16:creationId xmlns:a16="http://schemas.microsoft.com/office/drawing/2014/main" id="{798BCB63-452C-4579-8E7D-959D09F576C7}"/>
                              </a:ext>
                            </a:extLst>
                          </p:cNvPr>
                          <p:cNvCxnSpPr>
                            <a:cxnSpLocks/>
                            <a:stCxn id="26" idx="0"/>
                            <a:endCxn id="25" idx="4"/>
                          </p:cNvCxnSpPr>
                          <p:nvPr/>
                        </p:nvCxnSpPr>
                        <p:spPr>
                          <a:xfrm flipV="1">
                            <a:off x="6598676" y="5530963"/>
                            <a:ext cx="806222" cy="459782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0" name="Straight Arrow Connector 19">
                          <a:extLst>
                            <a:ext uri="{FF2B5EF4-FFF2-40B4-BE49-F238E27FC236}">
                              <a16:creationId xmlns:a16="http://schemas.microsoft.com/office/drawing/2014/main" id="{2FEE2808-B097-41E3-B215-22E9111093AB}"/>
                            </a:ext>
                          </a:extLst>
                        </p:cNvPr>
                        <p:cNvCxnSpPr>
                          <a:cxnSpLocks/>
                          <a:stCxn id="215" idx="2"/>
                          <a:endCxn id="246" idx="2"/>
                        </p:cNvCxnSpPr>
                        <p:nvPr/>
                      </p:nvCxnSpPr>
                      <p:spPr>
                        <a:xfrm>
                          <a:off x="1223683" y="3916590"/>
                          <a:ext cx="1522684" cy="2313797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9" name="Group 18">
                          <a:extLst>
                            <a:ext uri="{FF2B5EF4-FFF2-40B4-BE49-F238E27FC236}">
                              <a16:creationId xmlns:a16="http://schemas.microsoft.com/office/drawing/2014/main" id="{AC03904D-E075-469B-AEED-5B969A2E1E9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1078245" y="4389201"/>
                          <a:ext cx="3056240" cy="2146251"/>
                          <a:chOff x="-1078245" y="4389201"/>
                          <a:chExt cx="3056240" cy="2146251"/>
                        </a:xfrm>
                      </p:grpSpPr>
                      <p:cxnSp>
                        <p:nvCxnSpPr>
                          <p:cNvPr id="23" name="Straight Arrow Connector 22">
                            <a:extLst>
                              <a:ext uri="{FF2B5EF4-FFF2-40B4-BE49-F238E27FC236}">
                                <a16:creationId xmlns:a16="http://schemas.microsoft.com/office/drawing/2014/main" id="{371E7258-3B0C-4FED-8187-BCB18C0CC885}"/>
                              </a:ext>
                            </a:extLst>
                          </p:cNvPr>
                          <p:cNvCxnSpPr>
                            <a:cxnSpLocks/>
                            <a:stCxn id="24" idx="0"/>
                            <a:endCxn id="22" idx="4"/>
                          </p:cNvCxnSpPr>
                          <p:nvPr/>
                        </p:nvCxnSpPr>
                        <p:spPr>
                          <a:xfrm flipH="1" flipV="1">
                            <a:off x="332138" y="5510925"/>
                            <a:ext cx="924707" cy="484644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4" name="Rectangle 23">
                            <a:extLst>
                              <a:ext uri="{FF2B5EF4-FFF2-40B4-BE49-F238E27FC236}">
                                <a16:creationId xmlns:a16="http://schemas.microsoft.com/office/drawing/2014/main" id="{17538934-BB58-4FF1-BA81-1DB690ED7AA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5694" y="5995569"/>
                            <a:ext cx="1442301" cy="539883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/>
                              <a:t>‘real’ label</a:t>
                            </a:r>
                          </a:p>
                        </p:txBody>
                      </p:sp>
                      <p:sp>
                        <p:nvSpPr>
                          <p:cNvPr id="22" name="Oval 21">
                            <a:extLst>
                              <a:ext uri="{FF2B5EF4-FFF2-40B4-BE49-F238E27FC236}">
                                <a16:creationId xmlns:a16="http://schemas.microsoft.com/office/drawing/2014/main" id="{D348B207-1C44-4D05-A869-59BCEB7CE0A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1078245" y="4389201"/>
                            <a:ext cx="2820766" cy="1121724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chemeClr val="accent1">
                                  <a:lumMod val="60000"/>
                                  <a:lumOff val="40000"/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lumMod val="60000"/>
                                  <a:lumOff val="40000"/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  <a:tint val="23500"/>
                                  <a:satMod val="160000"/>
                                </a:scheme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a:t>Discriminator loss (real images)</a:t>
                            </a:r>
                          </a:p>
                        </p:txBody>
                      </p:sp>
                    </p:grp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8C594D1C-3A50-4D77-88BC-F9F89056B463}"/>
                            </a:ext>
                          </a:extLst>
                        </p:cNvPr>
                        <p:cNvCxnSpPr>
                          <a:cxnSpLocks/>
                          <a:stCxn id="26" idx="1"/>
                          <a:endCxn id="246" idx="6"/>
                        </p:cNvCxnSpPr>
                        <p:nvPr/>
                      </p:nvCxnSpPr>
                      <p:spPr>
                        <a:xfrm flipH="1" flipV="1">
                          <a:off x="4914530" y="6230387"/>
                          <a:ext cx="962994" cy="30300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3A7381F7-9C68-40E5-8CE0-15A1141B29D8}"/>
                      </a:ext>
                    </a:extLst>
                  </p:cNvPr>
                  <p:cNvCxnSpPr>
                    <a:cxnSpLocks/>
                    <a:stCxn id="43" idx="2"/>
                  </p:cNvCxnSpPr>
                  <p:nvPr/>
                </p:nvCxnSpPr>
                <p:spPr>
                  <a:xfrm flipH="1">
                    <a:off x="1320455" y="2414332"/>
                    <a:ext cx="829501" cy="803419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DEF2827-B39F-4E84-BE1A-D37BC1AC92C3}"/>
                    </a:ext>
                  </a:extLst>
                </p:cNvPr>
                <p:cNvSpPr/>
                <p:nvPr/>
              </p:nvSpPr>
              <p:spPr>
                <a:xfrm>
                  <a:off x="897196" y="856462"/>
                  <a:ext cx="5445760" cy="17548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FFEFC63-03B0-407F-934A-94637AA28AA2}"/>
                    </a:ext>
                  </a:extLst>
                </p:cNvPr>
                <p:cNvSpPr txBox="1"/>
                <p:nvPr/>
              </p:nvSpPr>
              <p:spPr>
                <a:xfrm>
                  <a:off x="10094991" y="3266021"/>
                  <a:ext cx="1847102" cy="696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Generated fake image </a:t>
                  </a:r>
                </a:p>
              </p:txBody>
            </p:sp>
          </p:grp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08BFB21D-3280-4CD0-8ED1-3D709CDB7A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2339" y="265619"/>
                <a:ext cx="2772831" cy="949851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13B06EC1-D063-4F6D-B487-07DABE236D7B}"/>
                </a:ext>
              </a:extLst>
            </p:cNvPr>
            <p:cNvGrpSpPr/>
            <p:nvPr/>
          </p:nvGrpSpPr>
          <p:grpSpPr>
            <a:xfrm>
              <a:off x="95073" y="186553"/>
              <a:ext cx="11964358" cy="6629903"/>
              <a:chOff x="95073" y="186553"/>
              <a:chExt cx="11964358" cy="6629903"/>
            </a:xfrm>
          </p:grpSpPr>
          <p:sp>
            <p:nvSpPr>
              <p:cNvPr id="192" name="Rectangle: Rounded Corners 191">
                <a:extLst>
                  <a:ext uri="{FF2B5EF4-FFF2-40B4-BE49-F238E27FC236}">
                    <a16:creationId xmlns:a16="http://schemas.microsoft.com/office/drawing/2014/main" id="{A68B31AB-F622-4052-9E36-092090AA6CBF}"/>
                  </a:ext>
                </a:extLst>
              </p:cNvPr>
              <p:cNvSpPr/>
              <p:nvPr/>
            </p:nvSpPr>
            <p:spPr>
              <a:xfrm>
                <a:off x="101408" y="1353146"/>
                <a:ext cx="1748455" cy="1304273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46000">
                    <a:srgbClr val="F97F7F"/>
                  </a:gs>
                  <a:gs pos="100000">
                    <a:srgbClr val="FF0000"/>
                  </a:gs>
                </a:gsLst>
                <a:path path="circle">
                  <a:fillToRect l="50000" t="130000" r="50000" b="-3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Encoder for real images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1529FFD-4BDA-4E84-9D81-CBC87BAFF21A}"/>
                  </a:ext>
                </a:extLst>
              </p:cNvPr>
              <p:cNvSpPr txBox="1"/>
              <p:nvPr/>
            </p:nvSpPr>
            <p:spPr>
              <a:xfrm>
                <a:off x="263836" y="3502368"/>
                <a:ext cx="12011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Length N encoding of image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B68FC5B-033A-4C7F-9E73-E318BA92619C}"/>
                  </a:ext>
                </a:extLst>
              </p:cNvPr>
              <p:cNvSpPr txBox="1"/>
              <p:nvPr/>
            </p:nvSpPr>
            <p:spPr>
              <a:xfrm>
                <a:off x="9706988" y="186553"/>
                <a:ext cx="1852443" cy="371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/>
                  <a:t>[0, 0.3, 0.6, ... , 0.1, 0]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8708E8B6-590B-4676-A436-B98C73AD9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889" y="2701955"/>
                <a:ext cx="0" cy="518111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764092FE-E638-40AF-B435-A0F5508E7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571" y="874733"/>
                <a:ext cx="1690561" cy="956680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00B459B1-F920-4A36-BFC3-613534DF5B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20221" y="1931692"/>
                <a:ext cx="2530209" cy="1101237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3AA1391A-E9D2-40A0-BC7D-54C6CE5415EE}"/>
                  </a:ext>
                </a:extLst>
              </p:cNvPr>
              <p:cNvSpPr/>
              <p:nvPr/>
            </p:nvSpPr>
            <p:spPr>
              <a:xfrm>
                <a:off x="3104299" y="3640952"/>
                <a:ext cx="1769132" cy="5013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‘real’ Image predictions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06EE43-05CB-4F93-AF94-F2E210091C3C}"/>
                  </a:ext>
                </a:extLst>
              </p:cNvPr>
              <p:cNvSpPr/>
              <p:nvPr/>
            </p:nvSpPr>
            <p:spPr>
              <a:xfrm>
                <a:off x="7243538" y="3607503"/>
                <a:ext cx="1525037" cy="640535"/>
              </a:xfrm>
              <a:prstGeom prst="rect">
                <a:avLst/>
              </a:prstGeom>
              <a:solidFill>
                <a:srgbClr val="F97F7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Fake Image predictions</a:t>
                </a:r>
              </a:p>
            </p:txBody>
          </p: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431955C9-4EA3-45AE-85D6-EF707B004EBB}"/>
                  </a:ext>
                </a:extLst>
              </p:cNvPr>
              <p:cNvCxnSpPr>
                <a:cxnSpLocks/>
                <a:stCxn id="215" idx="2"/>
                <a:endCxn id="22" idx="0"/>
              </p:cNvCxnSpPr>
              <p:nvPr/>
            </p:nvCxnSpPr>
            <p:spPr>
              <a:xfrm flipH="1">
                <a:off x="3322537" y="4142275"/>
                <a:ext cx="666328" cy="4388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7D71BEEB-0A4E-48E3-A212-65996F272CA2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8001196" y="4273792"/>
                <a:ext cx="607421" cy="42932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7663E53D-D236-45C7-861B-C91D4D4AA4FD}"/>
                  </a:ext>
                </a:extLst>
              </p:cNvPr>
              <p:cNvSpPr/>
              <p:nvPr/>
            </p:nvSpPr>
            <p:spPr>
              <a:xfrm>
                <a:off x="5126897" y="5765170"/>
                <a:ext cx="1620455" cy="10512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ysClr val="windowText" lastClr="000000"/>
                    </a:solidFill>
                  </a:rPr>
                  <a:t>Encoder loss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3E0DC404-9796-477B-B90F-264984FEC9CE}"/>
                  </a:ext>
                </a:extLst>
              </p:cNvPr>
              <p:cNvSpPr txBox="1"/>
              <p:nvPr/>
            </p:nvSpPr>
            <p:spPr>
              <a:xfrm>
                <a:off x="95073" y="4749507"/>
                <a:ext cx="2143170" cy="20313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Although labelled separately, the generator loss and encoder loss contribute to a total encoder/generator loss</a:t>
                </a: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675A4C60-B488-40AF-8A1A-B3C1F007274C}"/>
                  </a:ext>
                </a:extLst>
              </p:cNvPr>
              <p:cNvSpPr txBox="1"/>
              <p:nvPr/>
            </p:nvSpPr>
            <p:spPr>
              <a:xfrm>
                <a:off x="9788256" y="5080951"/>
                <a:ext cx="2271175" cy="1477328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50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discriminator loss for both fake and real images contributes to the total discriminator loss.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589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DF006FE-6B63-41B7-BE0B-6BF8C75DCF07}"/>
              </a:ext>
            </a:extLst>
          </p:cNvPr>
          <p:cNvGrpSpPr/>
          <p:nvPr/>
        </p:nvGrpSpPr>
        <p:grpSpPr>
          <a:xfrm>
            <a:off x="1247406" y="205315"/>
            <a:ext cx="9374673" cy="5846010"/>
            <a:chOff x="1228553" y="742643"/>
            <a:chExt cx="9374673" cy="5846010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40E1A9C-5AB3-4841-B5EE-BA5AE747FFBC}"/>
                </a:ext>
              </a:extLst>
            </p:cNvPr>
            <p:cNvCxnSpPr>
              <a:cxnSpLocks/>
            </p:cNvCxnSpPr>
            <p:nvPr/>
          </p:nvCxnSpPr>
          <p:spPr>
            <a:xfrm>
              <a:off x="6094944" y="3578502"/>
              <a:ext cx="17739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125C8F0-B7ED-4F9C-93E6-9CB6D8839738}"/>
                </a:ext>
              </a:extLst>
            </p:cNvPr>
            <p:cNvCxnSpPr>
              <a:cxnSpLocks/>
            </p:cNvCxnSpPr>
            <p:nvPr/>
          </p:nvCxnSpPr>
          <p:spPr>
            <a:xfrm>
              <a:off x="6094944" y="3898901"/>
              <a:ext cx="17739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44A0A53-B345-4B0D-A37A-547883C4A1F6}"/>
                </a:ext>
              </a:extLst>
            </p:cNvPr>
            <p:cNvGrpSpPr/>
            <p:nvPr/>
          </p:nvGrpSpPr>
          <p:grpSpPr>
            <a:xfrm>
              <a:off x="1228553" y="742643"/>
              <a:ext cx="9374673" cy="5846010"/>
              <a:chOff x="1228553" y="742643"/>
              <a:chExt cx="9374673" cy="584601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19695A3-D165-441D-8098-3419A506B402}"/>
                  </a:ext>
                </a:extLst>
              </p:cNvPr>
              <p:cNvGrpSpPr/>
              <p:nvPr/>
            </p:nvGrpSpPr>
            <p:grpSpPr>
              <a:xfrm>
                <a:off x="3400607" y="4024025"/>
                <a:ext cx="1646836" cy="2222370"/>
                <a:chOff x="3447947" y="3998422"/>
                <a:chExt cx="1646836" cy="222237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56A3F17A-AE11-44A3-AE9D-2DD8C984445B}"/>
                    </a:ext>
                  </a:extLst>
                </p:cNvPr>
                <p:cNvGrpSpPr/>
                <p:nvPr/>
              </p:nvGrpSpPr>
              <p:grpSpPr>
                <a:xfrm flipH="1">
                  <a:off x="3447947" y="3998422"/>
                  <a:ext cx="1646836" cy="2222370"/>
                  <a:chOff x="6104620" y="961748"/>
                  <a:chExt cx="2703154" cy="3647849"/>
                </a:xfrm>
                <a:solidFill>
                  <a:schemeClr val="accent2"/>
                </a:solidFill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27F3D376-B76B-4B8D-95C1-3D1BF34B7040}"/>
                      </a:ext>
                    </a:extLst>
                  </p:cNvPr>
                  <p:cNvSpPr/>
                  <p:nvPr/>
                </p:nvSpPr>
                <p:spPr>
                  <a:xfrm>
                    <a:off x="6104620" y="961748"/>
                    <a:ext cx="666970" cy="364784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9E43AAC5-8D2E-4B1E-95F2-A01BFAA350AF}"/>
                      </a:ext>
                    </a:extLst>
                  </p:cNvPr>
                  <p:cNvSpPr/>
                  <p:nvPr/>
                </p:nvSpPr>
                <p:spPr>
                  <a:xfrm>
                    <a:off x="6733882" y="1340560"/>
                    <a:ext cx="539662" cy="294352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DC7B1CE-BDA3-4D44-8718-C529D678E310}"/>
                      </a:ext>
                    </a:extLst>
                  </p:cNvPr>
                  <p:cNvSpPr/>
                  <p:nvPr/>
                </p:nvSpPr>
                <p:spPr>
                  <a:xfrm>
                    <a:off x="7250020" y="1591811"/>
                    <a:ext cx="539662" cy="238772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B80046B-8576-4E83-B48A-1894D70D14D6}"/>
                      </a:ext>
                    </a:extLst>
                  </p:cNvPr>
                  <p:cNvSpPr/>
                  <p:nvPr/>
                </p:nvSpPr>
                <p:spPr>
                  <a:xfrm>
                    <a:off x="7775589" y="1877501"/>
                    <a:ext cx="539662" cy="180979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ABC4657E-2CE1-44B9-B8CA-5FEC9EE83177}"/>
                      </a:ext>
                    </a:extLst>
                  </p:cNvPr>
                  <p:cNvSpPr/>
                  <p:nvPr/>
                </p:nvSpPr>
                <p:spPr>
                  <a:xfrm>
                    <a:off x="8268112" y="2205929"/>
                    <a:ext cx="539662" cy="115293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23BFBF9-5058-4ED4-9843-1CC162AEA0DC}"/>
                    </a:ext>
                  </a:extLst>
                </p:cNvPr>
                <p:cNvSpPr txBox="1"/>
                <p:nvPr/>
              </p:nvSpPr>
              <p:spPr>
                <a:xfrm>
                  <a:off x="3466816" y="4938335"/>
                  <a:ext cx="160909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5 deconvolutions</a:t>
                  </a:r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70FAE6-E24A-4599-AE73-5B270BB59DB2}"/>
                  </a:ext>
                </a:extLst>
              </p:cNvPr>
              <p:cNvCxnSpPr>
                <a:cxnSpLocks/>
                <a:stCxn id="19" idx="3"/>
                <a:endCxn id="2" idx="1"/>
              </p:cNvCxnSpPr>
              <p:nvPr/>
            </p:nvCxnSpPr>
            <p:spPr>
              <a:xfrm>
                <a:off x="2594288" y="2193785"/>
                <a:ext cx="787447" cy="1202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F5AB962-2CED-41EC-93F8-669E5BEF0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3410" y="2934248"/>
                <a:ext cx="0" cy="632276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7F64F35-EDB5-45E9-8987-E62B67DB9084}"/>
                  </a:ext>
                </a:extLst>
              </p:cNvPr>
              <p:cNvGrpSpPr/>
              <p:nvPr/>
            </p:nvGrpSpPr>
            <p:grpSpPr>
              <a:xfrm>
                <a:off x="1228553" y="742643"/>
                <a:ext cx="9374673" cy="5846010"/>
                <a:chOff x="1228553" y="742643"/>
                <a:chExt cx="9374673" cy="5846010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BD813EEF-01AE-41E3-B446-2BADA63F7FAB}"/>
                    </a:ext>
                  </a:extLst>
                </p:cNvPr>
                <p:cNvCxnSpPr>
                  <a:cxnSpLocks/>
                  <a:stCxn id="30" idx="0"/>
                </p:cNvCxnSpPr>
                <p:nvPr/>
              </p:nvCxnSpPr>
              <p:spPr>
                <a:xfrm flipV="1">
                  <a:off x="2313411" y="3898902"/>
                  <a:ext cx="0" cy="1020538"/>
                </a:xfrm>
                <a:prstGeom prst="straightConnector1">
                  <a:avLst/>
                </a:prstGeom>
                <a:ln w="19050"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F4E8885-6AA0-4632-B4DD-034F428528E4}"/>
                    </a:ext>
                  </a:extLst>
                </p:cNvPr>
                <p:cNvGrpSpPr/>
                <p:nvPr/>
              </p:nvGrpSpPr>
              <p:grpSpPr>
                <a:xfrm>
                  <a:off x="1228553" y="742643"/>
                  <a:ext cx="9374673" cy="5846010"/>
                  <a:chOff x="1228553" y="742643"/>
                  <a:chExt cx="9374673" cy="5846010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852C903C-EF8C-4E7D-834D-7F289D49F82E}"/>
                      </a:ext>
                    </a:extLst>
                  </p:cNvPr>
                  <p:cNvCxnSpPr>
                    <a:cxnSpLocks/>
                    <a:stCxn id="20" idx="0"/>
                  </p:cNvCxnSpPr>
                  <p:nvPr/>
                </p:nvCxnSpPr>
                <p:spPr>
                  <a:xfrm flipV="1">
                    <a:off x="6094944" y="3903219"/>
                    <a:ext cx="0" cy="802530"/>
                  </a:xfrm>
                  <a:prstGeom prst="straightConnector1">
                    <a:avLst/>
                  </a:prstGeom>
                  <a:ln w="19050">
                    <a:prstDash val="dash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C2DAABC3-1F64-4DD2-9909-FFD76213717B}"/>
                      </a:ext>
                    </a:extLst>
                  </p:cNvPr>
                  <p:cNvGrpSpPr/>
                  <p:nvPr/>
                </p:nvGrpSpPr>
                <p:grpSpPr>
                  <a:xfrm>
                    <a:off x="1228553" y="742643"/>
                    <a:ext cx="9374673" cy="5846010"/>
                    <a:chOff x="1228553" y="742643"/>
                    <a:chExt cx="9374673" cy="5846010"/>
                  </a:xfrm>
                </p:grpSpPr>
                <p:pic>
                  <p:nvPicPr>
                    <p:cNvPr id="20" name="Picture 19">
                      <a:extLst>
                        <a:ext uri="{FF2B5EF4-FFF2-40B4-BE49-F238E27FC236}">
                          <a16:creationId xmlns:a16="http://schemas.microsoft.com/office/drawing/2014/main" id="{3E2BE6C8-AA81-427A-91E6-7738DDD07C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34333" t="25185" r="54500" b="54333"/>
                    <a:stretch/>
                  </p:blipFill>
                  <p:spPr>
                    <a:xfrm>
                      <a:off x="5761459" y="4705749"/>
                      <a:ext cx="666970" cy="8549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F36AEC5E-FFCE-4DA8-8FD2-DB5A95EF1C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14173" y="5469941"/>
                      <a:ext cx="138049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Generated fake image </a:t>
                      </a:r>
                    </a:p>
                  </p:txBody>
                </p:sp>
                <p:grpSp>
                  <p:nvGrpSpPr>
                    <p:cNvPr id="96" name="Group 95">
                      <a:extLst>
                        <a:ext uri="{FF2B5EF4-FFF2-40B4-BE49-F238E27FC236}">
                          <a16:creationId xmlns:a16="http://schemas.microsoft.com/office/drawing/2014/main" id="{3E2604C8-4486-4A99-A4E7-28CFFE7D3D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28553" y="742643"/>
                      <a:ext cx="9374673" cy="5846010"/>
                      <a:chOff x="1228553" y="742643"/>
                      <a:chExt cx="9374673" cy="5846010"/>
                    </a:xfrm>
                  </p:grpSpPr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8CD0A832-EFB2-4F0A-8DE1-BA0C545FE1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75189" y="2564916"/>
                        <a:ext cx="1207831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Real image</a:t>
                        </a:r>
                      </a:p>
                    </p:txBody>
                  </p:sp>
                  <p:pic>
                    <p:nvPicPr>
                      <p:cNvPr id="19" name="Picture 18">
                        <a:extLst>
                          <a:ext uri="{FF2B5EF4-FFF2-40B4-BE49-F238E27FC236}">
                            <a16:creationId xmlns:a16="http://schemas.microsoft.com/office/drawing/2014/main" id="{3707DC68-844F-47A7-A477-0C144377011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9874" t="14783" r="19017" b="67541"/>
                      <a:stretch/>
                    </p:blipFill>
                    <p:spPr>
                      <a:xfrm>
                        <a:off x="2030979" y="1747866"/>
                        <a:ext cx="563309" cy="89183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7EBDA95A-D86B-481C-8BAB-5FCEA460DB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28553" y="5293647"/>
                        <a:ext cx="2115105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dirty="0"/>
                          <a:t>Array of random numbers</a:t>
                        </a:r>
                      </a:p>
                    </p:txBody>
                  </p:sp>
                  <p:grpSp>
                    <p:nvGrpSpPr>
                      <p:cNvPr id="35" name="Group 34">
                        <a:extLst>
                          <a:ext uri="{FF2B5EF4-FFF2-40B4-BE49-F238E27FC236}">
                            <a16:creationId xmlns:a16="http://schemas.microsoft.com/office/drawing/2014/main" id="{00FAA5A7-0662-46C4-A9D4-10DE432BBD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55858" y="4919440"/>
                        <a:ext cx="4505601" cy="400110"/>
                        <a:chOff x="1255858" y="4919440"/>
                        <a:chExt cx="4505601" cy="400110"/>
                      </a:xfrm>
                    </p:grpSpPr>
                    <p:cxnSp>
                      <p:nvCxnSpPr>
                        <p:cNvPr id="25" name="Straight Arrow Connector 24">
                          <a:extLst>
                            <a:ext uri="{FF2B5EF4-FFF2-40B4-BE49-F238E27FC236}">
                              <a16:creationId xmlns:a16="http://schemas.microsoft.com/office/drawing/2014/main" id="{64708121-1733-47D1-98BD-D2A110A13E99}"/>
                            </a:ext>
                          </a:extLst>
                        </p:cNvPr>
                        <p:cNvCxnSpPr>
                          <a:cxnSpLocks/>
                          <a:stCxn id="7" idx="1"/>
                          <a:endCxn id="20" idx="1"/>
                        </p:cNvCxnSpPr>
                        <p:nvPr/>
                      </p:nvCxnSpPr>
                      <p:spPr>
                        <a:xfrm flipV="1">
                          <a:off x="5047443" y="5133215"/>
                          <a:ext cx="714016" cy="1995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0" name="TextBox 29">
                          <a:extLst>
                            <a:ext uri="{FF2B5EF4-FFF2-40B4-BE49-F238E27FC236}">
                              <a16:creationId xmlns:a16="http://schemas.microsoft.com/office/drawing/2014/main" id="{B47ABECE-871F-48E3-8FAA-00AAFB3E1E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55858" y="4919440"/>
                          <a:ext cx="2115105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2000" b="1" dirty="0"/>
                            <a:t>[0, 0.3, ..., 0.1, 0]</a:t>
                          </a:r>
                        </a:p>
                      </p:txBody>
                    </p:sp>
                    <p:cxnSp>
                      <p:nvCxnSpPr>
                        <p:cNvPr id="31" name="Straight Arrow Connector 30">
                          <a:extLst>
                            <a:ext uri="{FF2B5EF4-FFF2-40B4-BE49-F238E27FC236}">
                              <a16:creationId xmlns:a16="http://schemas.microsoft.com/office/drawing/2014/main" id="{493E7D73-134E-4846-86C3-A775CD13ADD9}"/>
                            </a:ext>
                          </a:extLst>
                        </p:cNvPr>
                        <p:cNvCxnSpPr>
                          <a:cxnSpLocks/>
                          <a:endCxn id="15" idx="1"/>
                        </p:cNvCxnSpPr>
                        <p:nvPr/>
                      </p:nvCxnSpPr>
                      <p:spPr>
                        <a:xfrm>
                          <a:off x="3140954" y="5133215"/>
                          <a:ext cx="278522" cy="0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5875D8C6-75ED-43EA-A00E-C0FD1A2299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12706" y="6219321"/>
                        <a:ext cx="168770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b="1" dirty="0"/>
                          <a:t>Generator</a:t>
                        </a:r>
                      </a:p>
                    </p:txBody>
                  </p:sp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6117E790-0371-47AA-8439-14598DA7AA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0588" y="742643"/>
                        <a:ext cx="168770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b="1" dirty="0"/>
                          <a:t>Encoder</a:t>
                        </a:r>
                      </a:p>
                    </p:txBody>
                  </p:sp>
                  <p:grpSp>
                    <p:nvGrpSpPr>
                      <p:cNvPr id="95" name="Group 94">
                        <a:extLst>
                          <a:ext uri="{FF2B5EF4-FFF2-40B4-BE49-F238E27FC236}">
                            <a16:creationId xmlns:a16="http://schemas.microsoft.com/office/drawing/2014/main" id="{0E1F862C-A09F-414E-81E7-1E80E7AFB7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13410" y="1083802"/>
                        <a:ext cx="8289816" cy="4180073"/>
                        <a:chOff x="2313410" y="1083802"/>
                        <a:chExt cx="8289816" cy="4180073"/>
                      </a:xfrm>
                    </p:grpSpPr>
                    <p:grpSp>
                      <p:nvGrpSpPr>
                        <p:cNvPr id="17" name="Group 16">
                          <a:extLst>
                            <a:ext uri="{FF2B5EF4-FFF2-40B4-BE49-F238E27FC236}">
                              <a16:creationId xmlns:a16="http://schemas.microsoft.com/office/drawing/2014/main" id="{802332DA-5C66-4D14-80FF-6C8A3E7BD24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81735" y="1083802"/>
                          <a:ext cx="1646836" cy="2222370"/>
                          <a:chOff x="3409167" y="227753"/>
                          <a:chExt cx="1646836" cy="2222370"/>
                        </a:xfrm>
                      </p:grpSpPr>
                      <p:grpSp>
                        <p:nvGrpSpPr>
                          <p:cNvPr id="13" name="Group 12">
                            <a:extLst>
                              <a:ext uri="{FF2B5EF4-FFF2-40B4-BE49-F238E27FC236}">
                                <a16:creationId xmlns:a16="http://schemas.microsoft.com/office/drawing/2014/main" id="{3F56D990-0069-4537-9878-10A34BE2A7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09167" y="227753"/>
                            <a:ext cx="1646836" cy="2222370"/>
                            <a:chOff x="2724346" y="526544"/>
                            <a:chExt cx="2703154" cy="3647849"/>
                          </a:xfrm>
                        </p:grpSpPr>
                        <p:sp>
                          <p:nvSpPr>
                            <p:cNvPr id="2" name="Rectangle 1">
                              <a:extLst>
                                <a:ext uri="{FF2B5EF4-FFF2-40B4-BE49-F238E27FC236}">
                                  <a16:creationId xmlns:a16="http://schemas.microsoft.com/office/drawing/2014/main" id="{966EF189-E1FB-4B59-89CD-E4291183B87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724346" y="526544"/>
                              <a:ext cx="666970" cy="3647849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3" name="Rectangle 2">
                              <a:extLst>
                                <a:ext uri="{FF2B5EF4-FFF2-40B4-BE49-F238E27FC236}">
                                  <a16:creationId xmlns:a16="http://schemas.microsoft.com/office/drawing/2014/main" id="{636B91DF-DF2A-4E6F-A5B4-E85A4F4B822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53608" y="905356"/>
                              <a:ext cx="539662" cy="2943520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4" name="Rectangle 3">
                              <a:extLst>
                                <a:ext uri="{FF2B5EF4-FFF2-40B4-BE49-F238E27FC236}">
                                  <a16:creationId xmlns:a16="http://schemas.microsoft.com/office/drawing/2014/main" id="{AA3CC033-5297-4C66-BB51-E250426F29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869746" y="1156607"/>
                              <a:ext cx="539662" cy="2387721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/>
                            </a:p>
                          </p:txBody>
                        </p:sp>
                        <p:sp>
                          <p:nvSpPr>
                            <p:cNvPr id="5" name="Rectangle 4">
                              <a:extLst>
                                <a:ext uri="{FF2B5EF4-FFF2-40B4-BE49-F238E27FC236}">
                                  <a16:creationId xmlns:a16="http://schemas.microsoft.com/office/drawing/2014/main" id="{9F3A1367-22D5-4B09-92D7-95B8CF94A1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82900" y="1442297"/>
                              <a:ext cx="539662" cy="1809795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6" name="Rectangle 5">
                              <a:extLst>
                                <a:ext uri="{FF2B5EF4-FFF2-40B4-BE49-F238E27FC236}">
                                  <a16:creationId xmlns:a16="http://schemas.microsoft.com/office/drawing/2014/main" id="{9ED7D4C9-5DD5-47DF-AC8E-BB9BC7C910E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87838" y="1770725"/>
                              <a:ext cx="539662" cy="1152938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/>
                            </a:p>
                          </p:txBody>
                        </p:sp>
                      </p:grpSp>
                      <p:sp>
                        <p:nvSpPr>
                          <p:cNvPr id="14" name="TextBox 13">
                            <a:extLst>
                              <a:ext uri="{FF2B5EF4-FFF2-40B4-BE49-F238E27FC236}">
                                <a16:creationId xmlns:a16="http://schemas.microsoft.com/office/drawing/2014/main" id="{870F4FEF-856B-4575-A23A-0E8B1D2527C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47947" y="1152277"/>
                            <a:ext cx="155215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GB" dirty="0">
                                <a:solidFill>
                                  <a:schemeClr val="bg1"/>
                                </a:solidFill>
                              </a:rPr>
                              <a:t>5 convolutions</a:t>
                            </a:r>
                          </a:p>
                        </p:txBody>
                      </p:sp>
                    </p:grpSp>
                    <p:cxnSp>
                      <p:nvCxnSpPr>
                        <p:cNvPr id="39" name="Straight Arrow Connector 38">
                          <a:extLst>
                            <a:ext uri="{FF2B5EF4-FFF2-40B4-BE49-F238E27FC236}">
                              <a16:creationId xmlns:a16="http://schemas.microsoft.com/office/drawing/2014/main" id="{B3CCDEF6-063A-45A5-9387-89D4A06643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13410" y="3898901"/>
                          <a:ext cx="3781534" cy="1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Arrow Connector 51">
                          <a:extLst>
                            <a:ext uri="{FF2B5EF4-FFF2-40B4-BE49-F238E27FC236}">
                              <a16:creationId xmlns:a16="http://schemas.microsoft.com/office/drawing/2014/main" id="{2FBD9C9D-54B6-4F8E-9742-8476E37BD32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13410" y="3566526"/>
                          <a:ext cx="3782590" cy="11976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2" name="Group 61">
                          <a:extLst>
                            <a:ext uri="{FF2B5EF4-FFF2-40B4-BE49-F238E27FC236}">
                              <a16:creationId xmlns:a16="http://schemas.microsoft.com/office/drawing/2014/main" id="{BA6995CE-72C0-453F-9870-3EFE723B8A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28571" y="1977679"/>
                          <a:ext cx="2242187" cy="943577"/>
                          <a:chOff x="5028571" y="1977679"/>
                          <a:chExt cx="2242187" cy="943577"/>
                        </a:xfrm>
                      </p:grpSpPr>
                      <p:sp>
                        <p:nvSpPr>
                          <p:cNvPr id="57" name="TextBox 56">
                            <a:extLst>
                              <a:ext uri="{FF2B5EF4-FFF2-40B4-BE49-F238E27FC236}">
                                <a16:creationId xmlns:a16="http://schemas.microsoft.com/office/drawing/2014/main" id="{63273582-EB64-4BBD-80B1-F1D0A1522E2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080778" y="1977679"/>
                            <a:ext cx="2189980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sz="2000" b="1" dirty="0"/>
                              <a:t>[0.9, 0.2, ..., 0, 0.6]</a:t>
                            </a:r>
                          </a:p>
                        </p:txBody>
                      </p:sp>
                      <p:sp>
                        <p:nvSpPr>
                          <p:cNvPr id="58" name="TextBox 57">
                            <a:extLst>
                              <a:ext uri="{FF2B5EF4-FFF2-40B4-BE49-F238E27FC236}">
                                <a16:creationId xmlns:a16="http://schemas.microsoft.com/office/drawing/2014/main" id="{391CAF60-B471-4C54-83A6-3F035423D2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405751" y="2274925"/>
                            <a:ext cx="1380498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GB" dirty="0"/>
                              <a:t>Generated encoding</a:t>
                            </a:r>
                          </a:p>
                        </p:txBody>
                      </p:sp>
                      <p:cxnSp>
                        <p:nvCxnSpPr>
                          <p:cNvPr id="59" name="Straight Arrow Connector 58">
                            <a:extLst>
                              <a:ext uri="{FF2B5EF4-FFF2-40B4-BE49-F238E27FC236}">
                                <a16:creationId xmlns:a16="http://schemas.microsoft.com/office/drawing/2014/main" id="{C421690F-FFD3-41BE-A826-5830AC52CD70}"/>
                              </a:ext>
                            </a:extLst>
                          </p:cNvPr>
                          <p:cNvCxnSpPr>
                            <a:cxnSpLocks/>
                            <a:stCxn id="6" idx="3"/>
                          </p:cNvCxnSpPr>
                          <p:nvPr/>
                        </p:nvCxnSpPr>
                        <p:spPr>
                          <a:xfrm>
                            <a:off x="5028571" y="2192992"/>
                            <a:ext cx="155380" cy="0"/>
                          </a:xfrm>
                          <a:prstGeom prst="straightConnector1">
                            <a:avLst/>
                          </a:prstGeom>
                          <a:ln w="19050">
                            <a:prstDash val="dash"/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3" name="Straight Arrow Connector 62">
                          <a:extLst>
                            <a:ext uri="{FF2B5EF4-FFF2-40B4-BE49-F238E27FC236}">
                              <a16:creationId xmlns:a16="http://schemas.microsoft.com/office/drawing/2014/main" id="{2902DF36-037B-4B3D-AF60-A63AD5243889}"/>
                            </a:ext>
                          </a:extLst>
                        </p:cNvPr>
                        <p:cNvCxnSpPr>
                          <a:cxnSpLocks/>
                          <a:stCxn id="58" idx="2"/>
                        </p:cNvCxnSpPr>
                        <p:nvPr/>
                      </p:nvCxnSpPr>
                      <p:spPr>
                        <a:xfrm>
                          <a:off x="6096000" y="2921256"/>
                          <a:ext cx="0" cy="645268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85" name="Group 84">
                          <a:extLst>
                            <a:ext uri="{FF2B5EF4-FFF2-40B4-BE49-F238E27FC236}">
                              <a16:creationId xmlns:a16="http://schemas.microsoft.com/office/drawing/2014/main" id="{DB668097-CDCA-4E49-A7CC-29FA005C2E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68874" y="2639704"/>
                          <a:ext cx="1770434" cy="2624171"/>
                          <a:chOff x="7067594" y="2639704"/>
                          <a:chExt cx="1770434" cy="2624171"/>
                        </a:xfrm>
                      </p:grpSpPr>
                      <p:grpSp>
                        <p:nvGrpSpPr>
                          <p:cNvPr id="74" name="Group 73">
                            <a:extLst>
                              <a:ext uri="{FF2B5EF4-FFF2-40B4-BE49-F238E27FC236}">
                                <a16:creationId xmlns:a16="http://schemas.microsoft.com/office/drawing/2014/main" id="{C4CEADAC-65C3-4D35-AF86-CAFF02639E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067594" y="2639704"/>
                            <a:ext cx="1646836" cy="2222370"/>
                            <a:chOff x="3409167" y="227753"/>
                            <a:chExt cx="1646836" cy="2222370"/>
                          </a:xfrm>
                          <a:solidFill>
                            <a:schemeClr val="accent6">
                              <a:lumMod val="75000"/>
                            </a:schemeClr>
                          </a:solidFill>
                        </p:grpSpPr>
                        <p:grpSp>
                          <p:nvGrpSpPr>
                            <p:cNvPr id="75" name="Group 74">
                              <a:extLst>
                                <a:ext uri="{FF2B5EF4-FFF2-40B4-BE49-F238E27FC236}">
                                  <a16:creationId xmlns:a16="http://schemas.microsoft.com/office/drawing/2014/main" id="{81312CF3-88E1-4B99-B665-BAE5CE748F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09167" y="227753"/>
                              <a:ext cx="1646836" cy="2222370"/>
                              <a:chOff x="2724346" y="526544"/>
                              <a:chExt cx="2703154" cy="3647849"/>
                            </a:xfrm>
                            <a:grpFill/>
                          </p:grpSpPr>
                          <p:sp>
                            <p:nvSpPr>
                              <p:cNvPr id="77" name="Rectangle 76">
                                <a:extLst>
                                  <a:ext uri="{FF2B5EF4-FFF2-40B4-BE49-F238E27FC236}">
                                    <a16:creationId xmlns:a16="http://schemas.microsoft.com/office/drawing/2014/main" id="{11231A32-CCC2-42AF-BDCC-994A2DF57B5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24346" y="526544"/>
                                <a:ext cx="666970" cy="3647849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 dirty="0"/>
                              </a:p>
                            </p:txBody>
                          </p:sp>
                          <p:sp>
                            <p:nvSpPr>
                              <p:cNvPr id="78" name="Rectangle 77">
                                <a:extLst>
                                  <a:ext uri="{FF2B5EF4-FFF2-40B4-BE49-F238E27FC236}">
                                    <a16:creationId xmlns:a16="http://schemas.microsoft.com/office/drawing/2014/main" id="{3D8524F2-D528-400C-8466-6E8C3149E53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53608" y="905356"/>
                                <a:ext cx="539662" cy="29435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 dirty="0"/>
                              </a:p>
                            </p:txBody>
                          </p:sp>
                          <p:sp>
                            <p:nvSpPr>
                              <p:cNvPr id="79" name="Rectangle 78">
                                <a:extLst>
                                  <a:ext uri="{FF2B5EF4-FFF2-40B4-BE49-F238E27FC236}">
                                    <a16:creationId xmlns:a16="http://schemas.microsoft.com/office/drawing/2014/main" id="{6535CE58-081D-417B-A828-B5C6C9E327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869746" y="1156607"/>
                                <a:ext cx="539662" cy="2387721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/>
                              </a:p>
                            </p:txBody>
                          </p:sp>
                          <p:sp>
                            <p:nvSpPr>
                              <p:cNvPr id="80" name="Rectangle 79">
                                <a:extLst>
                                  <a:ext uri="{FF2B5EF4-FFF2-40B4-BE49-F238E27FC236}">
                                    <a16:creationId xmlns:a16="http://schemas.microsoft.com/office/drawing/2014/main" id="{9FA7DBF5-F0F2-43A0-A816-552838FAED2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382900" y="1442297"/>
                                <a:ext cx="539662" cy="1809795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 dirty="0"/>
                              </a:p>
                            </p:txBody>
                          </p:sp>
                          <p:sp>
                            <p:nvSpPr>
                              <p:cNvPr id="81" name="Rectangle 80">
                                <a:extLst>
                                  <a:ext uri="{FF2B5EF4-FFF2-40B4-BE49-F238E27FC236}">
                                    <a16:creationId xmlns:a16="http://schemas.microsoft.com/office/drawing/2014/main" id="{FED35757-06A2-4007-89DE-D0F6B37580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87838" y="1770725"/>
                                <a:ext cx="539662" cy="1152938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/>
                              </a:p>
                            </p:txBody>
                          </p:sp>
                        </p:grpSp>
                        <p:sp>
                          <p:nvSpPr>
                            <p:cNvPr id="76" name="TextBox 75">
                              <a:extLst>
                                <a:ext uri="{FF2B5EF4-FFF2-40B4-BE49-F238E27FC236}">
                                  <a16:creationId xmlns:a16="http://schemas.microsoft.com/office/drawing/2014/main" id="{9FC30396-616F-4BD3-8BB2-9F210F87E1B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47947" y="1152277"/>
                              <a:ext cx="1552156" cy="369332"/>
                            </a:xfrm>
                            <a:prstGeom prst="rect">
                              <a:avLst/>
                            </a:prstGeom>
                            <a:grp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GB" dirty="0">
                                  <a:solidFill>
                                    <a:schemeClr val="bg1"/>
                                  </a:solidFill>
                                </a:rPr>
                                <a:t>5 convolutions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TextBox 81">
                            <a:extLst>
                              <a:ext uri="{FF2B5EF4-FFF2-40B4-BE49-F238E27FC236}">
                                <a16:creationId xmlns:a16="http://schemas.microsoft.com/office/drawing/2014/main" id="{73AE0F7E-F0EE-4897-BD4A-72B5FF64EEF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150320" y="4894543"/>
                            <a:ext cx="168770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b="1" dirty="0"/>
                              <a:t>Discriminator</a:t>
                            </a:r>
                          </a:p>
                        </p:txBody>
                      </p:sp>
                    </p:grpSp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EBDAFE01-06EB-4398-B864-FA1FF14E59C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23063" y="3564228"/>
                          <a:ext cx="158857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600" dirty="0"/>
                            <a:t>Array, image pair</a:t>
                          </a:r>
                        </a:p>
                      </p:txBody>
                    </p:sp>
                    <p:cxnSp>
                      <p:nvCxnSpPr>
                        <p:cNvPr id="90" name="Straight Arrow Connector 89">
                          <a:extLst>
                            <a:ext uri="{FF2B5EF4-FFF2-40B4-BE49-F238E27FC236}">
                              <a16:creationId xmlns:a16="http://schemas.microsoft.com/office/drawing/2014/main" id="{B88C3D02-D1B4-427E-803E-B33930B8422F}"/>
                            </a:ext>
                          </a:extLst>
                        </p:cNvPr>
                        <p:cNvCxnSpPr>
                          <a:cxnSpLocks/>
                          <a:stCxn id="81" idx="3"/>
                        </p:cNvCxnSpPr>
                        <p:nvPr/>
                      </p:nvCxnSpPr>
                      <p:spPr>
                        <a:xfrm>
                          <a:off x="9515710" y="3748894"/>
                          <a:ext cx="187090" cy="0"/>
                        </a:xfrm>
                        <a:prstGeom prst="straightConnector1">
                          <a:avLst/>
                        </a:prstGeom>
                        <a:ln w="28575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4" name="TextBox 93">
                          <a:extLst>
                            <a:ext uri="{FF2B5EF4-FFF2-40B4-BE49-F238E27FC236}">
                              <a16:creationId xmlns:a16="http://schemas.microsoft.com/office/drawing/2014/main" id="{06ED144F-0DD4-4AC8-962B-6325B2E13D3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639308" y="3588124"/>
                          <a:ext cx="96391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600" dirty="0"/>
                            <a:t>Real/fake</a:t>
                          </a:r>
                        </a:p>
                      </p:txBody>
                    </p: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84700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35D7F-4E1B-4154-B60D-93C7299EBD47}"/>
              </a:ext>
            </a:extLst>
          </p:cNvPr>
          <p:cNvGrpSpPr/>
          <p:nvPr/>
        </p:nvGrpSpPr>
        <p:grpSpPr>
          <a:xfrm>
            <a:off x="215415" y="3300054"/>
            <a:ext cx="5259636" cy="3506423"/>
            <a:chOff x="412540" y="404106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F37111-8A3F-41A3-96D8-40F28D6AF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" y="404106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34B8B8-452C-4684-B896-0C692B6044CF}"/>
                </a:ext>
              </a:extLst>
            </p:cNvPr>
            <p:cNvSpPr txBox="1"/>
            <p:nvPr/>
          </p:nvSpPr>
          <p:spPr>
            <a:xfrm>
              <a:off x="1588730" y="459139"/>
              <a:ext cx="3002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Normalised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A0591F-86E7-44CC-B619-5E070FF4DF5C}"/>
              </a:ext>
            </a:extLst>
          </p:cNvPr>
          <p:cNvGrpSpPr/>
          <p:nvPr/>
        </p:nvGrpSpPr>
        <p:grpSpPr>
          <a:xfrm>
            <a:off x="6602370" y="18245"/>
            <a:ext cx="5001833" cy="3334555"/>
            <a:chOff x="6446438" y="120914"/>
            <a:chExt cx="5001833" cy="33345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1FC656-540D-4A04-AFE2-010CAE24C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438" y="120914"/>
              <a:ext cx="5001833" cy="33345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E7073D-842E-4284-9364-579370CE5045}"/>
                </a:ext>
              </a:extLst>
            </p:cNvPr>
            <p:cNvSpPr txBox="1"/>
            <p:nvPr/>
          </p:nvSpPr>
          <p:spPr>
            <a:xfrm>
              <a:off x="7508661" y="120914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shuffling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E57759-130C-4CC5-BA47-688CFA372C4A}"/>
              </a:ext>
            </a:extLst>
          </p:cNvPr>
          <p:cNvGrpSpPr/>
          <p:nvPr/>
        </p:nvGrpSpPr>
        <p:grpSpPr>
          <a:xfrm>
            <a:off x="462478" y="202063"/>
            <a:ext cx="4729028" cy="3152685"/>
            <a:chOff x="596414" y="379055"/>
            <a:chExt cx="4729028" cy="31526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A2D128-DEA5-4B24-98AB-874CFB397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4" y="379055"/>
              <a:ext cx="4729028" cy="31526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DC4FB1-C0D2-408F-BD36-C5D4C8AAA5F1}"/>
                </a:ext>
              </a:extLst>
            </p:cNvPr>
            <p:cNvSpPr txBox="1"/>
            <p:nvPr/>
          </p:nvSpPr>
          <p:spPr>
            <a:xfrm>
              <a:off x="1540477" y="379055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With shuffling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61BCCC-2F7C-4055-BC7D-CAE30B1B32B8}"/>
              </a:ext>
            </a:extLst>
          </p:cNvPr>
          <p:cNvSpPr txBox="1"/>
          <p:nvPr/>
        </p:nvSpPr>
        <p:spPr>
          <a:xfrm>
            <a:off x="4830056" y="2027500"/>
            <a:ext cx="17186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outputs,</a:t>
            </a:r>
          </a:p>
          <a:p>
            <a:pPr algn="ctr"/>
            <a:r>
              <a:rPr lang="en-GB" sz="2400" b="1" dirty="0"/>
              <a:t>Simple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091FF-E41A-4508-B7F6-CBA354AB2A7C}"/>
              </a:ext>
            </a:extLst>
          </p:cNvPr>
          <p:cNvGrpSpPr/>
          <p:nvPr/>
        </p:nvGrpSpPr>
        <p:grpSpPr>
          <a:xfrm>
            <a:off x="6098163" y="3436131"/>
            <a:ext cx="5311019" cy="3421869"/>
            <a:chOff x="6098163" y="3436131"/>
            <a:chExt cx="5311019" cy="34218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5AF439-76D2-498B-826D-0279F0C61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271" y="3436131"/>
              <a:ext cx="5132804" cy="342186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56B7B3-92B6-46D0-B128-0F02A35B7C93}"/>
                </a:ext>
              </a:extLst>
            </p:cNvPr>
            <p:cNvSpPr txBox="1"/>
            <p:nvPr/>
          </p:nvSpPr>
          <p:spPr>
            <a:xfrm>
              <a:off x="6098163" y="3436131"/>
              <a:ext cx="53110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Advanced normalisation (and shuffled test data)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6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3227C1-4A6B-4240-B435-D6C403C867B7}"/>
              </a:ext>
            </a:extLst>
          </p:cNvPr>
          <p:cNvGrpSpPr/>
          <p:nvPr/>
        </p:nvGrpSpPr>
        <p:grpSpPr>
          <a:xfrm>
            <a:off x="6532255" y="1044437"/>
            <a:ext cx="5487650" cy="3658433"/>
            <a:chOff x="6532255" y="1044437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973E02-E0F3-4504-8358-DBADB1C0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55" y="1044437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C9B734-F71C-4EF6-A15F-1A712F3D55CB}"/>
                </a:ext>
              </a:extLst>
            </p:cNvPr>
            <p:cNvSpPr txBox="1"/>
            <p:nvPr/>
          </p:nvSpPr>
          <p:spPr>
            <a:xfrm>
              <a:off x="7208177" y="1074015"/>
              <a:ext cx="41511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convolutional network test batch 1000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6BC1F3-B32D-4FDC-B45F-C53633635CC0}"/>
              </a:ext>
            </a:extLst>
          </p:cNvPr>
          <p:cNvGrpSpPr/>
          <p:nvPr/>
        </p:nvGrpSpPr>
        <p:grpSpPr>
          <a:xfrm>
            <a:off x="861194" y="1044436"/>
            <a:ext cx="5487650" cy="3658433"/>
            <a:chOff x="861194" y="1044436"/>
            <a:chExt cx="5487650" cy="36584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523BD4-3086-4808-ACC7-8F7FFB9C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" y="1044436"/>
              <a:ext cx="5487650" cy="36584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513AE-DBEB-4E7C-9805-DCE66271EB51}"/>
                </a:ext>
              </a:extLst>
            </p:cNvPr>
            <p:cNvSpPr txBox="1"/>
            <p:nvPr/>
          </p:nvSpPr>
          <p:spPr>
            <a:xfrm>
              <a:off x="1612184" y="1123088"/>
              <a:ext cx="3985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 convolutional network, test batch 500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30BAAD-ABDD-496B-B119-DFC364247043}"/>
              </a:ext>
            </a:extLst>
          </p:cNvPr>
          <p:cNvSpPr txBox="1"/>
          <p:nvPr/>
        </p:nvSpPr>
        <p:spPr>
          <a:xfrm>
            <a:off x="5489511" y="283541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100 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E01B0-0CAE-466D-9878-36476D25686A}"/>
              </a:ext>
            </a:extLst>
          </p:cNvPr>
          <p:cNvSpPr txBox="1"/>
          <p:nvPr/>
        </p:nvSpPr>
        <p:spPr>
          <a:xfrm>
            <a:off x="7909385" y="4632769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0.65(*10000)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6A8EF-C268-41B5-A7CC-60B25C8BC1B7}"/>
              </a:ext>
            </a:extLst>
          </p:cNvPr>
          <p:cNvSpPr txBox="1"/>
          <p:nvPr/>
        </p:nvSpPr>
        <p:spPr>
          <a:xfrm>
            <a:off x="2273728" y="4568194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0.95(*10000)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2A55B-6B25-4990-BD06-0E63F58E5C08}"/>
              </a:ext>
            </a:extLst>
          </p:cNvPr>
          <p:cNvSpPr txBox="1"/>
          <p:nvPr/>
        </p:nvSpPr>
        <p:spPr>
          <a:xfrm>
            <a:off x="7208177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we compare this to the previous network we expect it to have a testing accuracy of ~0.5 when it 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0DB5D-2F69-40BD-9AC2-9EC0561E255E}"/>
              </a:ext>
            </a:extLst>
          </p:cNvPr>
          <p:cNvSpPr txBox="1"/>
          <p:nvPr/>
        </p:nvSpPr>
        <p:spPr>
          <a:xfrm>
            <a:off x="1508368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rate too high?</a:t>
            </a:r>
          </a:p>
          <a:p>
            <a:pPr algn="ctr"/>
            <a:r>
              <a:rPr lang="en-GB" dirty="0"/>
              <a:t>Increase the drop out layer to prevent overfitting to the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29751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F0E77-77F8-43AC-87BE-EB664C61B6FA}"/>
              </a:ext>
            </a:extLst>
          </p:cNvPr>
          <p:cNvSpPr txBox="1"/>
          <p:nvPr/>
        </p:nvSpPr>
        <p:spPr>
          <a:xfrm>
            <a:off x="5051427" y="2090172"/>
            <a:ext cx="2185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CNN with 2 Convolutional layers and 2 fully connected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43D92-1267-4F21-9530-C22DFD18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4" y="3429000"/>
            <a:ext cx="4773659" cy="338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94BB3-2377-4684-A514-D367BE4D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15" y="150216"/>
            <a:ext cx="4773660" cy="3159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BC6F0-B9CD-4CED-A2FB-3F488CC0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2"/>
            <a:ext cx="4773660" cy="315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F04B8-629A-4B3B-8445-2C0B8E279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7" y="3309853"/>
            <a:ext cx="5080995" cy="338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E9D9B0-27F2-4D99-A7B1-E041DC140D69}"/>
              </a:ext>
            </a:extLst>
          </p:cNvPr>
          <p:cNvSpPr txBox="1"/>
          <p:nvPr/>
        </p:nvSpPr>
        <p:spPr>
          <a:xfrm>
            <a:off x="5051427" y="5697415"/>
            <a:ext cx="19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Transfer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FF231-B88A-4470-9A61-B3ED576D47D7}"/>
              </a:ext>
            </a:extLst>
          </p:cNvPr>
          <p:cNvSpPr txBox="1"/>
          <p:nvPr/>
        </p:nvSpPr>
        <p:spPr>
          <a:xfrm>
            <a:off x="5750325" y="791253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7459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53BF6-79B3-43B5-A0BF-049E9D9E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6" t="10574" r="9306" b="11024"/>
          <a:stretch/>
        </p:blipFill>
        <p:spPr>
          <a:xfrm>
            <a:off x="6260123" y="1266093"/>
            <a:ext cx="5324251" cy="5289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5506E-26BD-4A06-8BCD-8A5177A378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t="11077" r="8291" b="11796"/>
          <a:stretch/>
        </p:blipFill>
        <p:spPr>
          <a:xfrm>
            <a:off x="858129" y="784273"/>
            <a:ext cx="3024554" cy="5802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153551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397262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Feature maps from convolutional layers from network trained on 100 classes from scratch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7192E-8B00-4D8A-A9B6-D981E08321DC}"/>
              </a:ext>
            </a:extLst>
          </p:cNvPr>
          <p:cNvSpPr txBox="1"/>
          <p:nvPr/>
        </p:nvSpPr>
        <p:spPr>
          <a:xfrm>
            <a:off x="4195595" y="5189838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15077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42083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97029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maps from convolutional layers from network trained on 100 classes from scratch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FD6720-7A05-4822-8A8D-181AE7BCC6E1}"/>
              </a:ext>
            </a:extLst>
          </p:cNvPr>
          <p:cNvSpPr txBox="1">
            <a:spLocks/>
          </p:cNvSpPr>
          <p:nvPr/>
        </p:nvSpPr>
        <p:spPr>
          <a:xfrm>
            <a:off x="183823" y="-59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Feature maps – maximum activation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3E460-1A09-42C9-985E-D974E8888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11680" r="8572" b="11806"/>
          <a:stretch/>
        </p:blipFill>
        <p:spPr>
          <a:xfrm>
            <a:off x="6481135" y="1353454"/>
            <a:ext cx="5281374" cy="5101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4C3B5D-D3CD-441B-8946-404151EF2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1633" r="7932" b="10311"/>
          <a:stretch/>
        </p:blipFill>
        <p:spPr>
          <a:xfrm>
            <a:off x="1022250" y="1353455"/>
            <a:ext cx="2729132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6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E123B2E-4739-4D65-A68E-E31211E9C4FD}"/>
              </a:ext>
            </a:extLst>
          </p:cNvPr>
          <p:cNvSpPr txBox="1"/>
          <p:nvPr/>
        </p:nvSpPr>
        <p:spPr>
          <a:xfrm>
            <a:off x="5676346" y="454162"/>
            <a:ext cx="552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EF0C535-78A4-4A0F-83A1-8DBF589DE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70" y="3699569"/>
            <a:ext cx="2743825" cy="27438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2789E2-26B1-483B-BD74-4C2F0C288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05" y="3699571"/>
            <a:ext cx="2743825" cy="27438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B3921C4-0CD4-4BC8-A078-4F85F24CB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39" y="3699570"/>
            <a:ext cx="2743825" cy="27438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5D6D687-F164-4EE2-9BD8-6A0247C33C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69" y="955745"/>
            <a:ext cx="2743825" cy="27438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11DED6-1CE3-4CD7-B775-98C448351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09" y="955747"/>
            <a:ext cx="2743825" cy="27438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A4F9160-7F29-45F1-B4BC-D8A4CA9CA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40" y="955746"/>
            <a:ext cx="2743825" cy="27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B9253-75BD-490E-AAE3-AA5A1A8EDCEC}"/>
              </a:ext>
            </a:extLst>
          </p:cNvPr>
          <p:cNvSpPr txBox="1"/>
          <p:nvPr/>
        </p:nvSpPr>
        <p:spPr>
          <a:xfrm>
            <a:off x="5016842" y="284005"/>
            <a:ext cx="332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AF75E-1D02-47B6-B0DD-79C125EB3B45}"/>
              </a:ext>
            </a:extLst>
          </p:cNvPr>
          <p:cNvSpPr txBox="1"/>
          <p:nvPr/>
        </p:nvSpPr>
        <p:spPr>
          <a:xfrm>
            <a:off x="729049" y="1186249"/>
            <a:ext cx="47573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maps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https://papers.nips.cc/paper/5347-how-transferable-are-features-in-deep-neural-networks.pdf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Notes on online deep learning course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5F775-FCB3-417E-A2D5-C3695AE14043}"/>
              </a:ext>
            </a:extLst>
          </p:cNvPr>
          <p:cNvSpPr txBox="1"/>
          <p:nvPr/>
        </p:nvSpPr>
        <p:spPr>
          <a:xfrm>
            <a:off x="6178824" y="1065271"/>
            <a:ext cx="54740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Overview of GANs: </a:t>
            </a:r>
            <a:r>
              <a:rPr lang="en-GB" dirty="0">
                <a:hlinkClick r:id="rId4"/>
              </a:rPr>
              <a:t>https://arxiv.org/pdf/1710.07035.pdf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Face aging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https://arxiv.org/pdf/1702.01983.pdf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Image de-raining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6"/>
              </a:rPr>
              <a:t>https://arxiv.org/pdf/1701.05957.pdf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Original GAN paper: </a:t>
            </a:r>
            <a:r>
              <a:rPr lang="en-GB" dirty="0">
                <a:hlinkClick r:id="rId7"/>
              </a:rPr>
              <a:t>http://papers.nips.cc/paper/5423-generative-adversarial-nets.pdf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DC-GAN paper: </a:t>
            </a:r>
            <a:r>
              <a:rPr lang="en-GB" dirty="0">
                <a:hlinkClick r:id="rId8"/>
              </a:rPr>
              <a:t>https://arxiv.org/pdf/1511.06434.pdf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 (</a:t>
            </a:r>
            <a:r>
              <a:rPr lang="en-GB" dirty="0" err="1"/>
              <a:t>Adversarially</a:t>
            </a:r>
            <a:r>
              <a:rPr lang="en-GB" dirty="0"/>
              <a:t> learned inference) model: </a:t>
            </a:r>
            <a:r>
              <a:rPr lang="en-GB" dirty="0">
                <a:hlinkClick r:id="rId9"/>
              </a:rPr>
              <a:t>https://arxiv.org/pdf/1606.00704.pdf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BiGAN</a:t>
            </a:r>
            <a:r>
              <a:rPr lang="en-GB" dirty="0"/>
              <a:t> (same as ALI): </a:t>
            </a:r>
            <a:r>
              <a:rPr lang="en-GB" dirty="0">
                <a:hlinkClick r:id="rId10"/>
              </a:rPr>
              <a:t>https://arxiv.org/pdf/1605.09782.pdf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36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2C51A2-FAE5-4156-BF1F-960AA8CEA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t="6460" r="8136" b="52302"/>
          <a:stretch/>
        </p:blipFill>
        <p:spPr>
          <a:xfrm>
            <a:off x="195511" y="153918"/>
            <a:ext cx="5751488" cy="39304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01718B-EE51-4310-8101-8C6B94DAE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" t="6240" r="9770" b="52524"/>
          <a:stretch/>
        </p:blipFill>
        <p:spPr>
          <a:xfrm>
            <a:off x="6245003" y="287524"/>
            <a:ext cx="5555978" cy="37967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7C43F-9806-471E-A464-FFFD03890525}"/>
              </a:ext>
            </a:extLst>
          </p:cNvPr>
          <p:cNvSpPr txBox="1"/>
          <p:nvPr/>
        </p:nvSpPr>
        <p:spPr>
          <a:xfrm>
            <a:off x="1001829" y="4084320"/>
            <a:ext cx="413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30 outputs, 128 train batch size, LR 1e-3, test batch 500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8CA36B-6C1C-4449-846B-086AAB0CCBD8}"/>
              </a:ext>
            </a:extLst>
          </p:cNvPr>
          <p:cNvSpPr txBox="1"/>
          <p:nvPr/>
        </p:nvSpPr>
        <p:spPr>
          <a:xfrm>
            <a:off x="7321349" y="4084320"/>
            <a:ext cx="4138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 outputs, 128 train batch size, LR 1e-3, test batch 500</a:t>
            </a:r>
          </a:p>
          <a:p>
            <a:r>
              <a:rPr lang="en-GB" dirty="0"/>
              <a:t>Simple norm (-0.5 to 0.5)</a:t>
            </a:r>
          </a:p>
          <a:p>
            <a:r>
              <a:rPr lang="en-GB" dirty="0"/>
              <a:t>Complex norm (mean and 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35408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639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Strug</dc:creator>
  <cp:lastModifiedBy>Sebastian</cp:lastModifiedBy>
  <cp:revision>39</cp:revision>
  <cp:lastPrinted>2018-03-20T10:04:09Z</cp:lastPrinted>
  <dcterms:created xsi:type="dcterms:W3CDTF">2018-02-27T10:24:18Z</dcterms:created>
  <dcterms:modified xsi:type="dcterms:W3CDTF">2018-04-24T11:39:33Z</dcterms:modified>
</cp:coreProperties>
</file>