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368" r:id="rId4"/>
    <p:sldId id="369" r:id="rId5"/>
    <p:sldId id="370" r:id="rId6"/>
    <p:sldId id="379" r:id="rId7"/>
    <p:sldId id="372" r:id="rId8"/>
    <p:sldId id="373" r:id="rId9"/>
    <p:sldId id="374" r:id="rId10"/>
    <p:sldId id="380" r:id="rId11"/>
    <p:sldId id="376" r:id="rId12"/>
    <p:sldId id="381" r:id="rId13"/>
    <p:sldId id="382" r:id="rId14"/>
    <p:sldId id="375" r:id="rId15"/>
    <p:sldId id="377"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962889" y="287481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effectLst/>
                <a:latin typeface="Times New Roman" panose="02020603050405020304" pitchFamily="18" charset="0"/>
                <a:ea typeface="Times New Roman" panose="02020603050405020304" pitchFamily="18" charset="0"/>
              </a:rPr>
              <a:t>Predictive Blood Donation Scheduling and Real-Time Stock Monitoring using XG Boost</a:t>
            </a:r>
            <a:endParaRPr lang="en-IN" sz="3600" b="1" dirty="0">
              <a:effectLst/>
              <a:latin typeface="Times New Roman" panose="02020603050405020304" pitchFamily="18" charset="0"/>
              <a:ea typeface="Times New Roman" panose="02020603050405020304" pitchFamily="18" charset="0"/>
            </a:endParaRPr>
          </a:p>
          <a:p>
            <a:endParaRPr lang="en-IN" sz="66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708891" y="5417167"/>
            <a:ext cx="6137708" cy="121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400" b="1" dirty="0">
                <a:solidFill>
                  <a:srgbClr val="FF0000"/>
                </a:solidFill>
              </a:rPr>
              <a:t>Dr. M. Rakesh Kumar, M.E., </a:t>
            </a:r>
            <a:r>
              <a:rPr lang="en-IN" altLang="en-US" sz="2400" b="1" dirty="0" err="1">
                <a:solidFill>
                  <a:srgbClr val="FF0000"/>
                </a:solidFill>
              </a:rPr>
              <a:t>Ph.d.</a:t>
            </a:r>
            <a:r>
              <a:rPr lang="en-IN" altLang="en-US" sz="2400" b="1" dirty="0">
                <a:solidFill>
                  <a:srgbClr val="FF0000"/>
                </a:solidFill>
              </a:rPr>
              <a:t>,  Assistant 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997960" y="5417167"/>
            <a:ext cx="49639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altLang="en-US" sz="2400" b="1" dirty="0">
                <a:solidFill>
                  <a:srgbClr val="FF0000"/>
                </a:solidFill>
              </a:rPr>
              <a:t>Roll no : 2116220701261</a:t>
            </a:r>
          </a:p>
          <a:p>
            <a:pPr>
              <a:spcBef>
                <a:spcPct val="0"/>
              </a:spcBef>
              <a:buClrTx/>
              <a:buNone/>
            </a:pPr>
            <a:r>
              <a:rPr lang="en-US" altLang="en-US" sz="2400" b="1" dirty="0">
                <a:solidFill>
                  <a:srgbClr val="FF0000"/>
                </a:solidFill>
              </a:rPr>
              <a:t>Name  : Shanmuga Divya K</a:t>
            </a: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03350F9-5EF0-8D65-01B5-68DCE7E935F4}"/>
              </a:ext>
            </a:extLst>
          </p:cNvPr>
          <p:cNvSpPr>
            <a:spLocks noGrp="1"/>
          </p:cNvSpPr>
          <p:nvPr>
            <p:ph sz="half" idx="2"/>
          </p:nvPr>
        </p:nvSpPr>
        <p:spPr>
          <a:xfrm>
            <a:off x="6238875" y="466530"/>
            <a:ext cx="5187950" cy="5309119"/>
          </a:xfrm>
        </p:spPr>
        <p:txBody>
          <a:bodyPr/>
          <a:lstStyle/>
          <a:p>
            <a:pPr marL="0" indent="0" algn="just">
              <a:buNone/>
            </a:pPr>
            <a:r>
              <a:rPr lang="en-US" sz="2400" dirty="0"/>
              <a:t>The system collects donor and stock data, preprocesses it by cleaning and feature engineering, then trains two </a:t>
            </a:r>
            <a:r>
              <a:rPr lang="en-US" sz="2400" dirty="0" err="1"/>
              <a:t>XGBoost</a:t>
            </a:r>
            <a:r>
              <a:rPr lang="en-US" sz="2400" dirty="0"/>
              <a:t> models—one for predicting blood donation schedules and another for stock trends. Finally, it generates real-time predictions to improve donor engagement and stock analysis, ensuring timely actions and efficient resource management.</a:t>
            </a:r>
            <a:endParaRPr lang="en-IN" sz="2400" dirty="0"/>
          </a:p>
        </p:txBody>
      </p:sp>
      <p:sp>
        <p:nvSpPr>
          <p:cNvPr id="5" name="Date Placeholder 4">
            <a:extLst>
              <a:ext uri="{FF2B5EF4-FFF2-40B4-BE49-F238E27FC236}">
                <a16:creationId xmlns:a16="http://schemas.microsoft.com/office/drawing/2014/main" id="{E9193230-E3FB-A24B-F612-F9A19719916F}"/>
              </a:ext>
            </a:extLst>
          </p:cNvPr>
          <p:cNvSpPr>
            <a:spLocks noGrp="1"/>
          </p:cNvSpPr>
          <p:nvPr>
            <p:ph type="dt" sz="half" idx="10"/>
          </p:nvPr>
        </p:nvSpPr>
        <p:spPr/>
        <p:txBody>
          <a:bodyPr/>
          <a:lstStyle/>
          <a:p>
            <a:pPr>
              <a:defRPr/>
            </a:pPr>
            <a:r>
              <a:rPr lang="en-US"/>
              <a:t>Second Review</a:t>
            </a:r>
          </a:p>
        </p:txBody>
      </p:sp>
      <p:sp>
        <p:nvSpPr>
          <p:cNvPr id="6" name="Footer Placeholder 5">
            <a:extLst>
              <a:ext uri="{FF2B5EF4-FFF2-40B4-BE49-F238E27FC236}">
                <a16:creationId xmlns:a16="http://schemas.microsoft.com/office/drawing/2014/main" id="{30FDA36D-0F19-A8C1-2ED3-28933928BD60}"/>
              </a:ext>
            </a:extLst>
          </p:cNvPr>
          <p:cNvSpPr>
            <a:spLocks noGrp="1"/>
          </p:cNvSpPr>
          <p:nvPr>
            <p:ph type="ftr" sz="quarter" idx="11"/>
          </p:nvPr>
        </p:nvSpPr>
        <p:spPr/>
        <p:txBody>
          <a:bodyPr/>
          <a:lstStyle/>
          <a:p>
            <a:pPr>
              <a:defRPr/>
            </a:pPr>
            <a:r>
              <a:rPr lang="en-US"/>
              <a:t>Department of Computer Science and Engineering</a:t>
            </a:r>
          </a:p>
        </p:txBody>
      </p:sp>
      <p:sp>
        <p:nvSpPr>
          <p:cNvPr id="7" name="Slide Number Placeholder 6">
            <a:extLst>
              <a:ext uri="{FF2B5EF4-FFF2-40B4-BE49-F238E27FC236}">
                <a16:creationId xmlns:a16="http://schemas.microsoft.com/office/drawing/2014/main" id="{407FA987-3E79-3A30-2DBC-1062BD16BDE9}"/>
              </a:ext>
            </a:extLst>
          </p:cNvPr>
          <p:cNvSpPr>
            <a:spLocks noGrp="1"/>
          </p:cNvSpPr>
          <p:nvPr>
            <p:ph type="sldNum" sz="quarter" idx="12"/>
          </p:nvPr>
        </p:nvSpPr>
        <p:spPr/>
        <p:txBody>
          <a:bodyPr/>
          <a:lstStyle/>
          <a:p>
            <a:pPr>
              <a:defRPr/>
            </a:pPr>
            <a:fld id="{7A8ED4EA-E359-45F1-B86A-A40772B25C23}" type="slidenum">
              <a:rPr lang="en-US" altLang="en-US" smtClean="0"/>
              <a:pPr>
                <a:defRPr/>
              </a:pPr>
              <a:t>10</a:t>
            </a:fld>
            <a:endParaRPr lang="en-US" altLang="en-US" dirty="0"/>
          </a:p>
        </p:txBody>
      </p:sp>
      <p:pic>
        <p:nvPicPr>
          <p:cNvPr id="8" name="Image 272">
            <a:extLst>
              <a:ext uri="{FF2B5EF4-FFF2-40B4-BE49-F238E27FC236}">
                <a16:creationId xmlns:a16="http://schemas.microsoft.com/office/drawing/2014/main" id="{CDA6D1F6-093F-0AE5-AFB0-577A2F16F690}"/>
              </a:ext>
            </a:extLst>
          </p:cNvPr>
          <p:cNvPicPr>
            <a:picLocks noGrp="1"/>
          </p:cNvPicPr>
          <p:nvPr>
            <p:ph sz="half" idx="1"/>
          </p:nvPr>
        </p:nvPicPr>
        <p:blipFill>
          <a:blip r:embed="rId2" cstate="print"/>
          <a:stretch>
            <a:fillRect/>
          </a:stretch>
        </p:blipFill>
        <p:spPr>
          <a:xfrm>
            <a:off x="1352042" y="466530"/>
            <a:ext cx="4743958" cy="5122507"/>
          </a:xfrm>
          <a:prstGeom prst="rect">
            <a:avLst/>
          </a:prstGeom>
        </p:spPr>
      </p:pic>
      <p:sp>
        <p:nvSpPr>
          <p:cNvPr id="9" name="TextBox 8">
            <a:extLst>
              <a:ext uri="{FF2B5EF4-FFF2-40B4-BE49-F238E27FC236}">
                <a16:creationId xmlns:a16="http://schemas.microsoft.com/office/drawing/2014/main" id="{050EE26F-B488-940F-B4B1-472A0F2FCD6B}"/>
              </a:ext>
            </a:extLst>
          </p:cNvPr>
          <p:cNvSpPr txBox="1"/>
          <p:nvPr/>
        </p:nvSpPr>
        <p:spPr>
          <a:xfrm>
            <a:off x="2333760" y="5590983"/>
            <a:ext cx="2780522" cy="369332"/>
          </a:xfrm>
          <a:prstGeom prst="rect">
            <a:avLst/>
          </a:prstGeom>
          <a:noFill/>
        </p:spPr>
        <p:txBody>
          <a:bodyPr wrap="square" rtlCol="0">
            <a:spAutoFit/>
          </a:bodyPr>
          <a:lstStyle/>
          <a:p>
            <a:r>
              <a:rPr lang="en-US" dirty="0"/>
              <a:t>Fig: Activity Diagram</a:t>
            </a:r>
            <a:endParaRPr lang="en-IN" dirty="0"/>
          </a:p>
        </p:txBody>
      </p:sp>
    </p:spTree>
    <p:extLst>
      <p:ext uri="{BB962C8B-B14F-4D97-AF65-F5344CB8AC3E}">
        <p14:creationId xmlns:p14="http://schemas.microsoft.com/office/powerpoint/2010/main" val="438589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R="0" lvl="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Ø"/>
              <a:tabLst/>
              <a:defRPr/>
            </a:pPr>
            <a:r>
              <a:rPr lang="en-US" altLang="en-US" sz="2400" b="1" dirty="0"/>
              <a:t>Implemented using Flask backend and React frontend. Integrated APIs and real-time prediction system. </a:t>
            </a:r>
          </a:p>
          <a:p>
            <a:pPr marR="0" lvl="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Ø"/>
              <a:tabLst/>
              <a:defRPr/>
            </a:pPr>
            <a:r>
              <a:rPr lang="en-US" altLang="en-US" sz="2400" b="1" dirty="0"/>
              <a:t>Outputs include donor schedules, stock alerts, and prediction graphs.</a:t>
            </a:r>
            <a:br>
              <a:rPr kumimoji="0" lang="en-IN" altLang="en-US" sz="2800" b="0" i="0" u="none" strike="noStrike" kern="0" cap="none" spc="0" normalizeH="0" baseline="0" noProof="0" dirty="0">
                <a:ln>
                  <a:noFill/>
                </a:ln>
                <a:effectLst/>
                <a:uLnTx/>
                <a:uFillTx/>
                <a:latin typeface="Verdana"/>
                <a:ea typeface="+mn-ea"/>
                <a:cs typeface="+mn-cs"/>
              </a:rPr>
            </a:br>
            <a:endParaRPr kumimoji="0" lang="en-IN" altLang="en-US" sz="2800" b="0" i="0" u="none" strike="noStrike" kern="0" cap="none" spc="0" normalizeH="0" baseline="0" noProof="0" dirty="0">
              <a:ln>
                <a:noFill/>
              </a:ln>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8EE39-6D6A-2E2B-EF4F-E7B1BFC6EF4C}"/>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A99E484A-7683-55A0-29F8-31F85C7C6FF2}"/>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D2C947C-8999-6007-DB17-76BB481CB29E}"/>
              </a:ext>
            </a:extLst>
          </p:cNvPr>
          <p:cNvSpPr>
            <a:spLocks noGrp="1"/>
          </p:cNvSpPr>
          <p:nvPr>
            <p:ph type="sldNum" sz="quarter" idx="12"/>
          </p:nvPr>
        </p:nvSpPr>
        <p:spPr/>
        <p:txBody>
          <a:bodyPr/>
          <a:lstStyle/>
          <a:p>
            <a:pPr>
              <a:defRPr/>
            </a:pPr>
            <a:fld id="{DD537315-F462-4C74-88B4-A900525A3FAA}" type="slidenum">
              <a:rPr lang="en-US" altLang="en-US" smtClean="0"/>
              <a:pPr>
                <a:defRPr/>
              </a:pPr>
              <a:t>12</a:t>
            </a:fld>
            <a:endParaRPr lang="en-US" altLang="en-US"/>
          </a:p>
        </p:txBody>
      </p:sp>
      <p:sp>
        <p:nvSpPr>
          <p:cNvPr id="8" name="TextBox 7">
            <a:extLst>
              <a:ext uri="{FF2B5EF4-FFF2-40B4-BE49-F238E27FC236}">
                <a16:creationId xmlns:a16="http://schemas.microsoft.com/office/drawing/2014/main" id="{35E72FD4-5F9D-5844-8DBE-77DB17EF6D87}"/>
              </a:ext>
            </a:extLst>
          </p:cNvPr>
          <p:cNvSpPr txBox="1"/>
          <p:nvPr/>
        </p:nvSpPr>
        <p:spPr>
          <a:xfrm>
            <a:off x="886409" y="933061"/>
            <a:ext cx="3638938" cy="584775"/>
          </a:xfrm>
          <a:prstGeom prst="rect">
            <a:avLst/>
          </a:prstGeom>
          <a:noFill/>
        </p:spPr>
        <p:txBody>
          <a:bodyPr wrap="square" rtlCol="0">
            <a:spAutoFit/>
          </a:bodyPr>
          <a:lstStyle/>
          <a:p>
            <a:r>
              <a:rPr lang="en-US" sz="3200" b="1" dirty="0">
                <a:solidFill>
                  <a:srgbClr val="FF0000"/>
                </a:solidFill>
              </a:rPr>
              <a:t>Results</a:t>
            </a:r>
            <a:endParaRPr lang="en-IN" sz="2400" b="1" dirty="0">
              <a:solidFill>
                <a:srgbClr val="FF0000"/>
              </a:solidFill>
            </a:endParaRPr>
          </a:p>
        </p:txBody>
      </p:sp>
      <p:pic>
        <p:nvPicPr>
          <p:cNvPr id="9" name="Image 1024">
            <a:extLst>
              <a:ext uri="{FF2B5EF4-FFF2-40B4-BE49-F238E27FC236}">
                <a16:creationId xmlns:a16="http://schemas.microsoft.com/office/drawing/2014/main" id="{8CB83EE6-18B7-CDBF-42E9-4820EBEF8BF8}"/>
              </a:ext>
            </a:extLst>
          </p:cNvPr>
          <p:cNvPicPr>
            <a:picLocks/>
          </p:cNvPicPr>
          <p:nvPr/>
        </p:nvPicPr>
        <p:blipFill>
          <a:blip r:embed="rId2" cstate="print"/>
          <a:stretch>
            <a:fillRect/>
          </a:stretch>
        </p:blipFill>
        <p:spPr>
          <a:xfrm>
            <a:off x="636490" y="1845207"/>
            <a:ext cx="5899150" cy="3710305"/>
          </a:xfrm>
          <a:prstGeom prst="rect">
            <a:avLst/>
          </a:prstGeom>
        </p:spPr>
      </p:pic>
      <p:pic>
        <p:nvPicPr>
          <p:cNvPr id="10" name="Image 1026">
            <a:extLst>
              <a:ext uri="{FF2B5EF4-FFF2-40B4-BE49-F238E27FC236}">
                <a16:creationId xmlns:a16="http://schemas.microsoft.com/office/drawing/2014/main" id="{EF213D0F-2428-936E-B42F-73619696D1C1}"/>
              </a:ext>
            </a:extLst>
          </p:cNvPr>
          <p:cNvPicPr>
            <a:picLocks/>
          </p:cNvPicPr>
          <p:nvPr/>
        </p:nvPicPr>
        <p:blipFill>
          <a:blip r:embed="rId3" cstate="print"/>
          <a:stretch>
            <a:fillRect/>
          </a:stretch>
        </p:blipFill>
        <p:spPr>
          <a:xfrm>
            <a:off x="6741885" y="1845206"/>
            <a:ext cx="4977364" cy="3710305"/>
          </a:xfrm>
          <a:prstGeom prst="rect">
            <a:avLst/>
          </a:prstGeom>
        </p:spPr>
      </p:pic>
    </p:spTree>
    <p:extLst>
      <p:ext uri="{BB962C8B-B14F-4D97-AF65-F5344CB8AC3E}">
        <p14:creationId xmlns:p14="http://schemas.microsoft.com/office/powerpoint/2010/main" val="162845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4D61A1-2EFA-B096-6F80-E65FA8B8F0EC}"/>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D6355FFD-4229-6D10-BAE9-248CD74ED3D6}"/>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9B2A0D48-AE3D-2D67-2543-2240E24A7188}"/>
              </a:ext>
            </a:extLst>
          </p:cNvPr>
          <p:cNvSpPr>
            <a:spLocks noGrp="1"/>
          </p:cNvSpPr>
          <p:nvPr>
            <p:ph type="sldNum" sz="quarter" idx="12"/>
          </p:nvPr>
        </p:nvSpPr>
        <p:spPr/>
        <p:txBody>
          <a:bodyPr/>
          <a:lstStyle/>
          <a:p>
            <a:pPr>
              <a:defRPr/>
            </a:pPr>
            <a:fld id="{DD537315-F462-4C74-88B4-A900525A3FAA}" type="slidenum">
              <a:rPr lang="en-US" altLang="en-US" smtClean="0"/>
              <a:pPr>
                <a:defRPr/>
              </a:pPr>
              <a:t>13</a:t>
            </a:fld>
            <a:endParaRPr lang="en-US" altLang="en-US"/>
          </a:p>
        </p:txBody>
      </p:sp>
      <p:pic>
        <p:nvPicPr>
          <p:cNvPr id="7" name="Image 1032">
            <a:extLst>
              <a:ext uri="{FF2B5EF4-FFF2-40B4-BE49-F238E27FC236}">
                <a16:creationId xmlns:a16="http://schemas.microsoft.com/office/drawing/2014/main" id="{5D400BB8-789C-0A13-3C9C-066C51C81D57}"/>
              </a:ext>
            </a:extLst>
          </p:cNvPr>
          <p:cNvPicPr>
            <a:picLocks/>
          </p:cNvPicPr>
          <p:nvPr/>
        </p:nvPicPr>
        <p:blipFill>
          <a:blip r:embed="rId2" cstate="print"/>
          <a:stretch>
            <a:fillRect/>
          </a:stretch>
        </p:blipFill>
        <p:spPr>
          <a:xfrm>
            <a:off x="812800" y="587829"/>
            <a:ext cx="6558384" cy="2301577"/>
          </a:xfrm>
          <a:prstGeom prst="rect">
            <a:avLst/>
          </a:prstGeom>
        </p:spPr>
      </p:pic>
      <p:pic>
        <p:nvPicPr>
          <p:cNvPr id="8" name="Image 1035">
            <a:extLst>
              <a:ext uri="{FF2B5EF4-FFF2-40B4-BE49-F238E27FC236}">
                <a16:creationId xmlns:a16="http://schemas.microsoft.com/office/drawing/2014/main" id="{965BB2C3-B724-7586-65F8-A4E607D81B5D}"/>
              </a:ext>
            </a:extLst>
          </p:cNvPr>
          <p:cNvPicPr>
            <a:picLocks/>
          </p:cNvPicPr>
          <p:nvPr/>
        </p:nvPicPr>
        <p:blipFill>
          <a:blip r:embed="rId3" cstate="print"/>
          <a:stretch>
            <a:fillRect/>
          </a:stretch>
        </p:blipFill>
        <p:spPr>
          <a:xfrm>
            <a:off x="4662973" y="3429000"/>
            <a:ext cx="6714024" cy="2301576"/>
          </a:xfrm>
          <a:prstGeom prst="rect">
            <a:avLst/>
          </a:prstGeom>
        </p:spPr>
      </p:pic>
    </p:spTree>
    <p:extLst>
      <p:ext uri="{BB962C8B-B14F-4D97-AF65-F5344CB8AC3E}">
        <p14:creationId xmlns:p14="http://schemas.microsoft.com/office/powerpoint/2010/main" val="1938469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altLang="en-US" sz="2400" b="1" dirty="0"/>
              <a:t>System improves scheduling accuracy and inventory management. </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altLang="en-US" sz="2400" b="1" dirty="0"/>
              <a:t>Future work includes adding deep learning models, real-time hospital integration, and a mobile app.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36916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spcBef>
                <a:spcPts val="1290"/>
              </a:spcBef>
              <a:buNone/>
            </a:pPr>
            <a:r>
              <a:rPr lang="en-US" sz="1800"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1] Chen, T., &amp; </a:t>
            </a:r>
            <a:r>
              <a:rPr lang="en-US" sz="2400" dirty="0" err="1">
                <a:effectLst/>
                <a:latin typeface="Times New Roman" panose="02020603050405020304" pitchFamily="18" charset="0"/>
                <a:ea typeface="Times New Roman" panose="02020603050405020304" pitchFamily="18" charset="0"/>
              </a:rPr>
              <a:t>Guestrin</a:t>
            </a:r>
            <a:r>
              <a:rPr lang="en-US" sz="2400" dirty="0">
                <a:effectLst/>
                <a:latin typeface="Times New Roman" panose="02020603050405020304" pitchFamily="18" charset="0"/>
                <a:ea typeface="Times New Roman" panose="02020603050405020304" pitchFamily="18" charset="0"/>
              </a:rPr>
              <a:t>, C. (2016) </a:t>
            </a:r>
            <a:r>
              <a:rPr lang="en-US" sz="2400" dirty="0" err="1">
                <a:effectLst/>
                <a:latin typeface="Times New Roman" panose="02020603050405020304" pitchFamily="18" charset="0"/>
                <a:ea typeface="Times New Roman" panose="02020603050405020304" pitchFamily="18" charset="0"/>
              </a:rPr>
              <a:t>XGBoost</a:t>
            </a:r>
            <a:r>
              <a:rPr lang="en-US" sz="2400" dirty="0">
                <a:effectLst/>
                <a:latin typeface="Times New Roman" panose="02020603050405020304" pitchFamily="18" charset="0"/>
                <a:ea typeface="Times New Roman" panose="02020603050405020304" pitchFamily="18" charset="0"/>
              </a:rPr>
              <a:t> A scalable tree boosting system. In Proceedings of the 22nd ACM SIGKDD International Conference on Knowledge Discovery and Data Mining</a:t>
            </a:r>
            <a:endParaRPr lang="en-IN" sz="2400" dirty="0">
              <a:effectLst/>
              <a:latin typeface="Times New Roman" panose="02020603050405020304" pitchFamily="18" charset="0"/>
              <a:ea typeface="Times New Roman" panose="02020603050405020304" pitchFamily="18" charset="0"/>
            </a:endParaRPr>
          </a:p>
          <a:p>
            <a:pPr>
              <a:spcBef>
                <a:spcPts val="1290"/>
              </a:spcBef>
              <a:buNone/>
            </a:pPr>
            <a:r>
              <a:rPr lang="en-US" sz="2400" dirty="0">
                <a:effectLst/>
                <a:latin typeface="Times New Roman" panose="02020603050405020304" pitchFamily="18" charset="0"/>
                <a:ea typeface="Times New Roman" panose="02020603050405020304" pitchFamily="18" charset="0"/>
              </a:rPr>
              <a:t>[2] UCI Machine Learning Repository Blood Transfusion Service Center Data set from, https://archive.ics.uci.edu/ml/datasets/blood+transfusion+service center</a:t>
            </a:r>
            <a:endParaRPr lang="en-IN" sz="2400" dirty="0">
              <a:effectLst/>
              <a:latin typeface="Times New Roman" panose="02020603050405020304" pitchFamily="18" charset="0"/>
              <a:ea typeface="Times New Roman" panose="02020603050405020304" pitchFamily="18" charset="0"/>
            </a:endParaRPr>
          </a:p>
          <a:p>
            <a:pPr marL="0" indent="0">
              <a:spcBef>
                <a:spcPts val="1290"/>
              </a:spcBef>
              <a:buNone/>
            </a:pPr>
            <a:r>
              <a:rPr lang="en-US" sz="2400" dirty="0">
                <a:effectLst/>
                <a:latin typeface="Times New Roman" panose="02020603050405020304" pitchFamily="18" charset="0"/>
                <a:ea typeface="Times New Roman" panose="02020603050405020304" pitchFamily="18" charset="0"/>
              </a:rPr>
              <a:t>[3] Aggarwal, R., &amp; Singh, A. (2020). Data preprocessing techniques in machine learning. International Journal of Computer Applications, 975, 8887.</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15301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16</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nSpc>
                <a:spcPct val="150000"/>
              </a:lnSpc>
              <a:buClr>
                <a:srgbClr val="CC0000"/>
              </a:buClr>
              <a:defRPr/>
            </a:pPr>
            <a:r>
              <a:rPr lang="en-IN" altLang="en-US" sz="2400" b="1" dirty="0"/>
              <a:t>Healthcare systems face unpredictable blood demand and limited donor turnout. </a:t>
            </a:r>
          </a:p>
          <a:p>
            <a:pPr>
              <a:lnSpc>
                <a:spcPct val="150000"/>
              </a:lnSpc>
              <a:buClr>
                <a:srgbClr val="CC0000"/>
              </a:buClr>
              <a:defRPr/>
            </a:pPr>
            <a:r>
              <a:rPr lang="en-IN" altLang="en-US" sz="2400" b="1" dirty="0"/>
              <a:t>Manual tracking causes inefficiencies.</a:t>
            </a:r>
          </a:p>
          <a:p>
            <a:pPr>
              <a:lnSpc>
                <a:spcPct val="150000"/>
              </a:lnSpc>
              <a:buClr>
                <a:srgbClr val="CC0000"/>
              </a:buClr>
              <a:defRPr/>
            </a:pPr>
            <a:r>
              <a:rPr lang="en-IN" altLang="en-US" sz="2400" b="1" dirty="0"/>
              <a:t> A machine learning solution like </a:t>
            </a:r>
            <a:r>
              <a:rPr lang="en-IN" altLang="en-US" sz="2400" b="1" dirty="0" err="1"/>
              <a:t>XGBoost</a:t>
            </a:r>
            <a:r>
              <a:rPr lang="en-IN" altLang="en-US" sz="2400" b="1" dirty="0"/>
              <a:t> can predict trends, optimize donation scheduling, and ensure better stock monitoring.</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IN" altLang="en-US" sz="2400" b="1" dirty="0"/>
              <a:t>Manual or fixed-interval reminders are used for donation scheduling.</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IN" altLang="en-US" sz="2400" b="1" dirty="0"/>
              <a:t> Demand forecasting is limited.</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IN" altLang="en-US" sz="2400" b="1" dirty="0"/>
              <a:t> Some ML models exist but lack real-time integration and adaptability.</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IN" altLang="en-US" sz="2400" b="1" dirty="0"/>
              <a:t>Forecast blood demand using historical and demographic data
Real-time stock monitoring with alerts
Optimize donor engagement and minimize blood wastage</a:t>
            </a:r>
            <a:br>
              <a:rPr kumimoji="0" lang="en-IN" altLang="en-US" sz="2400" b="0" i="0" u="none" strike="noStrike" kern="0" cap="none" spc="0" normalizeH="0" baseline="0" noProof="0" dirty="0">
                <a:ln>
                  <a:noFill/>
                </a:ln>
                <a:effectLst/>
                <a:uLnTx/>
                <a:uFillTx/>
                <a:latin typeface="Verdana"/>
                <a:ea typeface="+mn-ea"/>
                <a:cs typeface="+mn-cs"/>
              </a:rPr>
            </a:br>
            <a:endParaRPr kumimoji="0" lang="en-IN" altLang="en-US" sz="2400" b="0" i="0" u="none" strike="noStrike" kern="0" cap="none" spc="0" normalizeH="0" baseline="0" noProof="0" dirty="0">
              <a:ln>
                <a:noFill/>
              </a:ln>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50000"/>
              </a:lnSpc>
              <a:spcBef>
                <a:spcPct val="20000"/>
              </a:spcBef>
              <a:spcAft>
                <a:spcPct val="0"/>
              </a:spcAft>
              <a:buClr>
                <a:srgbClr val="CC0000"/>
              </a:buClr>
              <a:buSzTx/>
              <a:buNone/>
              <a:tabLst/>
              <a:defRPr/>
            </a:pPr>
            <a:r>
              <a:rPr lang="en-IN" altLang="en-US" sz="2400" b="1" dirty="0"/>
              <a:t>	</a:t>
            </a:r>
            <a:r>
              <a:rPr lang="en-IN" altLang="en-US" sz="2400" b="1" dirty="0" err="1"/>
              <a:t>XGBoost</a:t>
            </a:r>
            <a:r>
              <a:rPr lang="en-IN" altLang="en-US" sz="2400" b="1" dirty="0"/>
              <a:t>-based framework predicts blood demand and monitors inventory in real-time. It uses donation history, transfusion data, and seasonal trends to provide accurate scheduling. Results show up to 20% reduction in wastage and better donor turnout.</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2216150"/>
            <a:ext cx="10668000" cy="4267200"/>
          </a:xfrm>
        </p:spPr>
        <p:txBody>
          <a:bodyPr/>
          <a:lstStyle/>
          <a:p>
            <a:pPr>
              <a:lnSpc>
                <a:spcPct val="150000"/>
              </a:lnSpc>
              <a:buClr>
                <a:srgbClr val="CC0000"/>
              </a:buClr>
              <a:defRPr/>
            </a:pPr>
            <a:r>
              <a:rPr lang="en-IN" altLang="en-US" sz="2400" b="1" dirty="0"/>
              <a:t>Dual-module system using </a:t>
            </a:r>
            <a:r>
              <a:rPr lang="en-IN" altLang="en-US" sz="2400" b="1" dirty="0" err="1"/>
              <a:t>XGBoost</a:t>
            </a:r>
            <a:r>
              <a:rPr lang="en-IN" altLang="en-US" sz="2400" b="1" dirty="0"/>
              <a:t> for blood donation scheduling and stock monitoring. </a:t>
            </a:r>
          </a:p>
          <a:p>
            <a:pPr>
              <a:lnSpc>
                <a:spcPct val="150000"/>
              </a:lnSpc>
              <a:buClr>
                <a:srgbClr val="CC0000"/>
              </a:buClr>
              <a:defRPr/>
            </a:pPr>
            <a:r>
              <a:rPr lang="en-IN" altLang="en-US" sz="2400" b="1" dirty="0"/>
              <a:t>Historical and real-time data are processed, normalized, and used for classification and regression models.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50000"/>
              </a:lnSpc>
              <a:spcBef>
                <a:spcPct val="20000"/>
              </a:spcBef>
              <a:spcAft>
                <a:spcPct val="0"/>
              </a:spcAft>
              <a:buClr>
                <a:srgbClr val="CC0000"/>
              </a:buClr>
              <a:buSzTx/>
              <a:buNone/>
              <a:tabLst/>
              <a:defRPr/>
            </a:pPr>
            <a:r>
              <a:rPr lang="en-IN" altLang="en-US" sz="2400" b="1" dirty="0"/>
              <a:t>Four-layered architecture: </a:t>
            </a:r>
          </a:p>
          <a:p>
            <a:pPr marL="0" marR="0" lvl="0" indent="0" algn="l" defTabSz="914400" rtl="0" eaLnBrk="0" fontAlgn="base" latinLnBrk="0" hangingPunct="0">
              <a:lnSpc>
                <a:spcPct val="150000"/>
              </a:lnSpc>
              <a:spcBef>
                <a:spcPct val="20000"/>
              </a:spcBef>
              <a:spcAft>
                <a:spcPct val="0"/>
              </a:spcAft>
              <a:buClr>
                <a:srgbClr val="CC0000"/>
              </a:buClr>
              <a:buSzTx/>
              <a:buNone/>
              <a:tabLst/>
              <a:defRPr/>
            </a:pPr>
            <a:r>
              <a:rPr lang="en-IN" altLang="en-US" sz="2400" b="1" dirty="0"/>
              <a:t>	Data Acquisition, Processing, </a:t>
            </a:r>
            <a:r>
              <a:rPr lang="en-IN" altLang="en-US" sz="2400" b="1" dirty="0" err="1"/>
              <a:t>Modeling</a:t>
            </a:r>
            <a:r>
              <a:rPr lang="en-IN" altLang="en-US" sz="2400" b="1" dirty="0"/>
              <a:t>, and Output. Handles data ingestion, preprocessing, </a:t>
            </a:r>
            <a:r>
              <a:rPr lang="en-IN" altLang="en-US" sz="2400" b="1" dirty="0" err="1"/>
              <a:t>XGBoost</a:t>
            </a:r>
            <a:r>
              <a:rPr lang="en-IN" altLang="en-US" sz="2400" b="1" dirty="0"/>
              <a:t> prediction, and user feedback.</a:t>
            </a:r>
            <a:br>
              <a:rPr kumimoji="0" lang="en-IN" altLang="en-US" sz="2400" b="0" i="0" u="none" strike="noStrike" kern="0" cap="none" spc="0" normalizeH="0" baseline="0" noProof="0" dirty="0">
                <a:ln>
                  <a:noFill/>
                </a:ln>
                <a:effectLst/>
                <a:uLnTx/>
                <a:uFillTx/>
                <a:latin typeface="Verdana"/>
                <a:ea typeface="+mn-ea"/>
                <a:cs typeface="+mn-cs"/>
              </a:rPr>
            </a:br>
            <a:endParaRPr kumimoji="0" lang="en-IN" altLang="en-US" sz="2400" b="0" i="0" u="none" strike="noStrike" kern="0" cap="none" spc="0" normalizeH="0" baseline="0" noProof="0" dirty="0">
              <a:ln>
                <a:noFill/>
              </a:ln>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altLang="en-US" sz="2400" b="1" dirty="0"/>
              <a:t>User Interface</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altLang="en-US" sz="2400" b="1" dirty="0"/>
              <a:t>Data Collection and Preprocessing
</a:t>
            </a:r>
            <a:r>
              <a:rPr lang="en-US" altLang="en-US" sz="2400" b="1" dirty="0" err="1"/>
              <a:t>XGBoost</a:t>
            </a:r>
            <a:r>
              <a:rPr lang="en-US" altLang="en-US" sz="2400" b="1" dirty="0"/>
              <a:t> Prediction
Model Deployment</a:t>
            </a: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tabLst/>
              <a:defRPr/>
            </a:pPr>
            <a:r>
              <a:rPr lang="en-US" altLang="en-US" sz="2400" b="1" dirty="0"/>
              <a:t> Result Analysis</a:t>
            </a:r>
            <a:br>
              <a:rPr kumimoji="0" lang="en-IN" altLang="en-US" sz="2400" b="0" i="0" u="none" strike="noStrike" kern="0" cap="none" spc="0" normalizeH="0" baseline="0" noProof="0" dirty="0">
                <a:ln>
                  <a:noFill/>
                </a:ln>
                <a:effectLst/>
                <a:uLnTx/>
                <a:uFillTx/>
                <a:latin typeface="Verdana"/>
                <a:ea typeface="+mn-ea"/>
                <a:cs typeface="+mn-cs"/>
              </a:rPr>
            </a:br>
            <a:endParaRPr kumimoji="0" lang="en-IN" altLang="en-US" sz="2400" b="0" i="0" u="none" strike="noStrike" kern="0" cap="none" spc="0" normalizeH="0" baseline="0" noProof="0" dirty="0">
              <a:ln>
                <a:noFill/>
              </a:ln>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8" name="Image 310">
            <a:extLst>
              <a:ext uri="{FF2B5EF4-FFF2-40B4-BE49-F238E27FC236}">
                <a16:creationId xmlns:a16="http://schemas.microsoft.com/office/drawing/2014/main" id="{A7221ED0-1EA8-93E7-97EA-DB7EA632BF8D}"/>
              </a:ext>
            </a:extLst>
          </p:cNvPr>
          <p:cNvPicPr>
            <a:picLocks/>
          </p:cNvPicPr>
          <p:nvPr/>
        </p:nvPicPr>
        <p:blipFill>
          <a:blip r:embed="rId2" cstate="print"/>
          <a:stretch>
            <a:fillRect/>
          </a:stretch>
        </p:blipFill>
        <p:spPr>
          <a:xfrm>
            <a:off x="812800" y="1848492"/>
            <a:ext cx="5091878" cy="3656570"/>
          </a:xfrm>
          <a:prstGeom prst="rect">
            <a:avLst/>
          </a:prstGeom>
        </p:spPr>
      </p:pic>
      <p:sp>
        <p:nvSpPr>
          <p:cNvPr id="9" name="TextBox 8">
            <a:extLst>
              <a:ext uri="{FF2B5EF4-FFF2-40B4-BE49-F238E27FC236}">
                <a16:creationId xmlns:a16="http://schemas.microsoft.com/office/drawing/2014/main" id="{8F56B1EF-2EB8-68C9-031A-2AE0994056A6}"/>
              </a:ext>
            </a:extLst>
          </p:cNvPr>
          <p:cNvSpPr txBox="1"/>
          <p:nvPr/>
        </p:nvSpPr>
        <p:spPr>
          <a:xfrm>
            <a:off x="6287323" y="1848493"/>
            <a:ext cx="5091877" cy="3785652"/>
          </a:xfrm>
          <a:prstGeom prst="rect">
            <a:avLst/>
          </a:prstGeom>
          <a:noFill/>
        </p:spPr>
        <p:txBody>
          <a:bodyPr wrap="square" rtlCol="0">
            <a:spAutoFit/>
          </a:bodyPr>
          <a:lstStyle/>
          <a:p>
            <a:pPr algn="just"/>
            <a:r>
              <a:rPr lang="en-US" sz="2400" dirty="0">
                <a:effectLst/>
                <a:latin typeface="Times New Roman" panose="02020603050405020304" pitchFamily="18" charset="0"/>
                <a:ea typeface="Times New Roman" panose="02020603050405020304" pitchFamily="18" charset="0"/>
              </a:rPr>
              <a:t>At the first level, two main external entities donors and stock market APIs-interact with the system. Donor data, including personal and medical information, is input into the Donor Management System, while stock price data, volume, and market indicators are fetched in real time from </a:t>
            </a:r>
            <a:r>
              <a:rPr lang="en-US" sz="2400" dirty="0" err="1">
                <a:effectLst/>
                <a:latin typeface="Times New Roman" panose="02020603050405020304" pitchFamily="18" charset="0"/>
                <a:ea typeface="Times New Roman" panose="02020603050405020304" pitchFamily="18" charset="0"/>
              </a:rPr>
              <a:t>APls</a:t>
            </a:r>
            <a:r>
              <a:rPr lang="en-US" sz="2400" dirty="0">
                <a:effectLst/>
                <a:latin typeface="Times New Roman" panose="02020603050405020304" pitchFamily="18" charset="0"/>
                <a:ea typeface="Times New Roman" panose="02020603050405020304" pitchFamily="18" charset="0"/>
              </a:rPr>
              <a:t> like Yahoo Finance or Alpha Vantage and sent to the Market Data Module.</a:t>
            </a:r>
            <a:endParaRPr lang="en-IN" sz="2400" dirty="0"/>
          </a:p>
        </p:txBody>
      </p:sp>
      <p:sp>
        <p:nvSpPr>
          <p:cNvPr id="10" name="TextBox 9">
            <a:extLst>
              <a:ext uri="{FF2B5EF4-FFF2-40B4-BE49-F238E27FC236}">
                <a16:creationId xmlns:a16="http://schemas.microsoft.com/office/drawing/2014/main" id="{BDCA2199-ECA4-AF9C-9652-10A26F1CDEFF}"/>
              </a:ext>
            </a:extLst>
          </p:cNvPr>
          <p:cNvSpPr txBox="1"/>
          <p:nvPr/>
        </p:nvSpPr>
        <p:spPr>
          <a:xfrm>
            <a:off x="1875453" y="5634145"/>
            <a:ext cx="3237723" cy="369332"/>
          </a:xfrm>
          <a:prstGeom prst="rect">
            <a:avLst/>
          </a:prstGeom>
          <a:noFill/>
        </p:spPr>
        <p:txBody>
          <a:bodyPr wrap="square" rtlCol="0">
            <a:spAutoFit/>
          </a:bodyPr>
          <a:lstStyle/>
          <a:p>
            <a:r>
              <a:rPr lang="en-US" dirty="0"/>
              <a:t>Fig: Data Flow Diagram</a:t>
            </a:r>
            <a:endParaRPr lang="en-IN" dirty="0"/>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77</TotalTime>
  <Words>713</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PowerPoint Presentation</vt:lpstr>
      <vt:lpstr>Implementation &amp; Results of Module</vt:lpstr>
      <vt:lpstr>PowerPoint Presentation</vt:lpstr>
      <vt:lpstr>PowerPoint Presentation</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Harini K</cp:lastModifiedBy>
  <cp:revision>10</cp:revision>
  <dcterms:created xsi:type="dcterms:W3CDTF">2023-08-03T04:32:32Z</dcterms:created>
  <dcterms:modified xsi:type="dcterms:W3CDTF">2025-05-08T18:53:39Z</dcterms:modified>
</cp:coreProperties>
</file>