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11/21/2024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11/21/2024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11/21/2024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11/21/2024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11/21/2024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11/21/2024</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11/21/2024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eeexplore.ieee.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38B4-9A2D-11FF-64B2-5EDC014C163D}"/>
              </a:ext>
            </a:extLst>
          </p:cNvPr>
          <p:cNvSpPr>
            <a:spLocks noGrp="1"/>
          </p:cNvSpPr>
          <p:nvPr>
            <p:ph type="ctrTitle"/>
          </p:nvPr>
        </p:nvSpPr>
        <p:spPr>
          <a:xfrm>
            <a:off x="1561708" y="2091263"/>
            <a:ext cx="9068586" cy="1594617"/>
          </a:xfrm>
        </p:spPr>
        <p:txBody>
          <a:bodyPr/>
          <a:lstStyle/>
          <a:p>
            <a:r>
              <a:rPr lang="en-US" sz="3600" dirty="0"/>
              <a:t>Contract expiry notification bot</a:t>
            </a:r>
            <a:br>
              <a:rPr lang="en-US" dirty="0"/>
            </a:br>
            <a:endParaRPr lang="en-IN" dirty="0"/>
          </a:p>
        </p:txBody>
      </p:sp>
      <p:sp>
        <p:nvSpPr>
          <p:cNvPr id="3" name="Subtitle 2">
            <a:extLst>
              <a:ext uri="{FF2B5EF4-FFF2-40B4-BE49-F238E27FC236}">
                <a16:creationId xmlns:a16="http://schemas.microsoft.com/office/drawing/2014/main" id="{FE63AD33-2E25-FD8A-8EEB-C79DA7C2DAD2}"/>
              </a:ext>
            </a:extLst>
          </p:cNvPr>
          <p:cNvSpPr>
            <a:spLocks noGrp="1"/>
          </p:cNvSpPr>
          <p:nvPr>
            <p:ph type="subTitle" idx="1"/>
          </p:nvPr>
        </p:nvSpPr>
        <p:spPr>
          <a:xfrm>
            <a:off x="1562100" y="4355185"/>
            <a:ext cx="9070848" cy="452486"/>
          </a:xfrm>
        </p:spPr>
        <p:txBody>
          <a:bodyPr>
            <a:noAutofit/>
          </a:bodyPr>
          <a:lstStyle/>
          <a:p>
            <a:r>
              <a:rPr lang="en-US" sz="2400" dirty="0">
                <a:solidFill>
                  <a:schemeClr val="bg1"/>
                </a:solidFill>
              </a:rPr>
              <a:t>Done by Shanmuga Divya K , 220701261</a:t>
            </a:r>
            <a:endParaRPr lang="en-IN" sz="2400" dirty="0">
              <a:solidFill>
                <a:schemeClr val="bg1"/>
              </a:solidFill>
            </a:endParaRPr>
          </a:p>
        </p:txBody>
      </p:sp>
    </p:spTree>
    <p:extLst>
      <p:ext uri="{BB962C8B-B14F-4D97-AF65-F5344CB8AC3E}">
        <p14:creationId xmlns:p14="http://schemas.microsoft.com/office/powerpoint/2010/main" val="338004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3CBC-F1B0-B24D-41A2-8D14EBAC1B15}"/>
              </a:ext>
            </a:extLst>
          </p:cNvPr>
          <p:cNvSpPr>
            <a:spLocks noGrp="1"/>
          </p:cNvSpPr>
          <p:nvPr>
            <p:ph type="title"/>
          </p:nvPr>
        </p:nvSpPr>
        <p:spPr/>
        <p:txBody>
          <a:bodyPr/>
          <a:lstStyle/>
          <a:p>
            <a:r>
              <a:rPr lang="en-US" dirty="0"/>
              <a:t>Process Design</a:t>
            </a:r>
            <a:endParaRPr lang="en-IN" dirty="0"/>
          </a:p>
        </p:txBody>
      </p:sp>
      <p:sp>
        <p:nvSpPr>
          <p:cNvPr id="3" name="Content Placeholder 2">
            <a:extLst>
              <a:ext uri="{FF2B5EF4-FFF2-40B4-BE49-F238E27FC236}">
                <a16:creationId xmlns:a16="http://schemas.microsoft.com/office/drawing/2014/main" id="{84DFCC56-5A62-D861-D48D-0C42D7C2D023}"/>
              </a:ext>
            </a:extLst>
          </p:cNvPr>
          <p:cNvSpPr>
            <a:spLocks noGrp="1"/>
          </p:cNvSpPr>
          <p:nvPr>
            <p:ph idx="1"/>
          </p:nvPr>
        </p:nvSpPr>
        <p:spPr/>
        <p:txBody>
          <a:bodyPr/>
          <a:lstStyle/>
          <a:p>
            <a:r>
              <a:rPr lang="en-US" b="1" dirty="0"/>
              <a:t>Main Process:</a:t>
            </a:r>
          </a:p>
          <a:p>
            <a:pPr>
              <a:buFont typeface="+mj-lt"/>
              <a:buAutoNum type="arabicPeriod"/>
            </a:pPr>
            <a:r>
              <a:rPr lang="en-US" b="1" dirty="0"/>
              <a:t>Trigger</a:t>
            </a:r>
            <a:r>
              <a:rPr lang="en-US" dirty="0"/>
              <a:t>: Scheduled or event-based.</a:t>
            </a:r>
          </a:p>
          <a:p>
            <a:pPr>
              <a:buFont typeface="+mj-lt"/>
              <a:buAutoNum type="arabicPeriod"/>
            </a:pPr>
            <a:r>
              <a:rPr lang="en-US" b="1" dirty="0"/>
              <a:t>Fetch Data</a:t>
            </a:r>
            <a:r>
              <a:rPr lang="en-US" dirty="0"/>
              <a:t>: Retrieve contract details.</a:t>
            </a:r>
          </a:p>
          <a:p>
            <a:pPr>
              <a:buFont typeface="+mj-lt"/>
              <a:buAutoNum type="arabicPeriod"/>
            </a:pPr>
            <a:r>
              <a:rPr lang="en-US" b="1" dirty="0"/>
              <a:t>Check Expiry</a:t>
            </a:r>
            <a:r>
              <a:rPr lang="en-US" dirty="0"/>
              <a:t>: Compare current date with expiration dates.</a:t>
            </a:r>
          </a:p>
          <a:p>
            <a:pPr>
              <a:buFont typeface="+mj-lt"/>
              <a:buAutoNum type="arabicPeriod"/>
            </a:pPr>
            <a:r>
              <a:rPr lang="en-US" b="1" dirty="0"/>
              <a:t>Notify</a:t>
            </a:r>
            <a:r>
              <a:rPr lang="en-US" dirty="0"/>
              <a:t>: Alert stakeholders about nearing deadlines.</a:t>
            </a:r>
          </a:p>
          <a:p>
            <a:r>
              <a:rPr lang="en-IN" b="1" dirty="0"/>
              <a:t>Subprocesses:</a:t>
            </a:r>
          </a:p>
          <a:p>
            <a:pPr>
              <a:buFont typeface="+mj-lt"/>
              <a:buAutoNum type="arabicPeriod"/>
            </a:pPr>
            <a:r>
              <a:rPr lang="en-IN" b="1" dirty="0"/>
              <a:t>Data Retrieval</a:t>
            </a:r>
            <a:r>
              <a:rPr lang="en-IN" dirty="0"/>
              <a:t>: Fetch contract data from repositories.</a:t>
            </a:r>
          </a:p>
          <a:p>
            <a:pPr>
              <a:buFont typeface="+mj-lt"/>
              <a:buAutoNum type="arabicPeriod"/>
            </a:pPr>
            <a:r>
              <a:rPr lang="en-IN" b="1" dirty="0"/>
              <a:t>Notification</a:t>
            </a:r>
            <a:r>
              <a:rPr lang="en-IN" dirty="0"/>
              <a:t>: Send alerts to stakeholders via email/SMS.</a:t>
            </a:r>
          </a:p>
          <a:p>
            <a:pPr>
              <a:buFont typeface="+mj-lt"/>
              <a:buAutoNum type="arabicPeriod"/>
            </a:pPr>
            <a:r>
              <a:rPr lang="en-IN" b="1" dirty="0"/>
              <a:t>Escalation</a:t>
            </a:r>
            <a:r>
              <a:rPr lang="en-IN" dirty="0"/>
              <a:t>: Escalate unresolved notifications to higher levels.</a:t>
            </a:r>
          </a:p>
          <a:p>
            <a:pPr>
              <a:buFont typeface="+mj-lt"/>
              <a:buAutoNum type="arabicPeriod"/>
            </a:pPr>
            <a:r>
              <a:rPr lang="en-IN" b="1" dirty="0"/>
              <a:t>Logging and Reporting</a:t>
            </a:r>
            <a:r>
              <a:rPr lang="en-IN" dirty="0"/>
              <a:t>: Maintain records and generate reports</a:t>
            </a:r>
          </a:p>
          <a:p>
            <a:endParaRPr lang="en-IN" dirty="0"/>
          </a:p>
        </p:txBody>
      </p:sp>
    </p:spTree>
    <p:extLst>
      <p:ext uri="{BB962C8B-B14F-4D97-AF65-F5344CB8AC3E}">
        <p14:creationId xmlns:p14="http://schemas.microsoft.com/office/powerpoint/2010/main" val="198000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F55E-C457-EF89-D30C-C87CE3D75FB8}"/>
              </a:ext>
            </a:extLst>
          </p:cNvPr>
          <p:cNvSpPr>
            <a:spLocks noGrp="1"/>
          </p:cNvSpPr>
          <p:nvPr>
            <p:ph type="title"/>
          </p:nvPr>
        </p:nvSpPr>
        <p:spPr/>
        <p:txBody>
          <a:bodyPr/>
          <a:lstStyle/>
          <a:p>
            <a:r>
              <a:rPr lang="en-US" dirty="0"/>
              <a:t>Output </a:t>
            </a:r>
            <a:endParaRPr lang="en-IN" dirty="0"/>
          </a:p>
        </p:txBody>
      </p:sp>
      <p:pic>
        <p:nvPicPr>
          <p:cNvPr id="5" name="Content Placeholder 4">
            <a:extLst>
              <a:ext uri="{FF2B5EF4-FFF2-40B4-BE49-F238E27FC236}">
                <a16:creationId xmlns:a16="http://schemas.microsoft.com/office/drawing/2014/main" id="{D7290A07-CFA9-F56E-1A13-9F9390157215}"/>
              </a:ext>
            </a:extLst>
          </p:cNvPr>
          <p:cNvPicPr>
            <a:picLocks noGrp="1" noChangeAspect="1"/>
          </p:cNvPicPr>
          <p:nvPr>
            <p:ph idx="1"/>
          </p:nvPr>
        </p:nvPicPr>
        <p:blipFill>
          <a:blip r:embed="rId2"/>
          <a:stretch>
            <a:fillRect/>
          </a:stretch>
        </p:blipFill>
        <p:spPr>
          <a:xfrm>
            <a:off x="1666240" y="2103438"/>
            <a:ext cx="8636000" cy="3932237"/>
          </a:xfrm>
        </p:spPr>
      </p:pic>
    </p:spTree>
    <p:extLst>
      <p:ext uri="{BB962C8B-B14F-4D97-AF65-F5344CB8AC3E}">
        <p14:creationId xmlns:p14="http://schemas.microsoft.com/office/powerpoint/2010/main" val="3151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E793D-CF0D-AF71-DF67-585DD892FBC1}"/>
              </a:ext>
            </a:extLst>
          </p:cNvPr>
          <p:cNvPicPr>
            <a:picLocks noChangeAspect="1"/>
          </p:cNvPicPr>
          <p:nvPr/>
        </p:nvPicPr>
        <p:blipFill>
          <a:blip r:embed="rId2"/>
          <a:stretch>
            <a:fillRect/>
          </a:stretch>
        </p:blipFill>
        <p:spPr>
          <a:xfrm>
            <a:off x="1381760" y="1473200"/>
            <a:ext cx="9514747" cy="3769360"/>
          </a:xfrm>
          <a:prstGeom prst="rect">
            <a:avLst/>
          </a:prstGeom>
        </p:spPr>
      </p:pic>
    </p:spTree>
    <p:extLst>
      <p:ext uri="{BB962C8B-B14F-4D97-AF65-F5344CB8AC3E}">
        <p14:creationId xmlns:p14="http://schemas.microsoft.com/office/powerpoint/2010/main" val="110766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D930-AF1A-0D9A-7543-B7B92BD275AA}"/>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8CEA7B4A-B93C-3504-AA83-41F0EE0EFB4C}"/>
              </a:ext>
            </a:extLst>
          </p:cNvPr>
          <p:cNvSpPr>
            <a:spLocks noGrp="1"/>
          </p:cNvSpPr>
          <p:nvPr>
            <p:ph idx="1"/>
          </p:nvPr>
        </p:nvSpPr>
        <p:spPr/>
        <p:txBody>
          <a:bodyPr/>
          <a:lstStyle/>
          <a:p>
            <a:pPr marL="0" indent="0">
              <a:buNone/>
            </a:pPr>
            <a:endParaRPr lang="en-US" dirty="0"/>
          </a:p>
          <a:p>
            <a:r>
              <a:rPr lang="en-US" dirty="0"/>
              <a:t>The Contract Expiry Notification Bot is a robust, efficient, and reliable solution designed to automate the monitoring and notification process for contract deadlines. By eliminating manual tracking, reducing errors, and ensuring timely stakeholder communication, it enhances operational efficiency and compliance. The system's scalability, customizability, and integration capabilities make it a valuable tool for organizations to mitigate risks, save costs, and maintain seamless contract management.</a:t>
            </a:r>
          </a:p>
          <a:p>
            <a:pPr marL="0" indent="0">
              <a:buNone/>
            </a:pPr>
            <a:endParaRPr lang="en-IN" dirty="0"/>
          </a:p>
        </p:txBody>
      </p:sp>
    </p:spTree>
    <p:extLst>
      <p:ext uri="{BB962C8B-B14F-4D97-AF65-F5344CB8AC3E}">
        <p14:creationId xmlns:p14="http://schemas.microsoft.com/office/powerpoint/2010/main" val="134741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71AA-A99F-BF58-AD66-E1FB0F699138}"/>
              </a:ext>
            </a:extLst>
          </p:cNvPr>
          <p:cNvSpPr>
            <a:spLocks noGrp="1"/>
          </p:cNvSpPr>
          <p:nvPr>
            <p:ph type="title"/>
          </p:nvPr>
        </p:nvSpPr>
        <p:spPr/>
        <p:txBody>
          <a:bodyPr/>
          <a:lstStyle/>
          <a:p>
            <a:r>
              <a:rPr lang="en-US" dirty="0"/>
              <a:t>Future Enhancements</a:t>
            </a:r>
            <a:endParaRPr lang="en-IN" dirty="0"/>
          </a:p>
        </p:txBody>
      </p:sp>
      <p:sp>
        <p:nvSpPr>
          <p:cNvPr id="3" name="Content Placeholder 2">
            <a:extLst>
              <a:ext uri="{FF2B5EF4-FFF2-40B4-BE49-F238E27FC236}">
                <a16:creationId xmlns:a16="http://schemas.microsoft.com/office/drawing/2014/main" id="{0A978DB6-B032-854F-A085-4DDA0C70A577}"/>
              </a:ext>
            </a:extLst>
          </p:cNvPr>
          <p:cNvSpPr>
            <a:spLocks noGrp="1"/>
          </p:cNvSpPr>
          <p:nvPr>
            <p:ph idx="1"/>
          </p:nvPr>
        </p:nvSpPr>
        <p:spPr/>
        <p:txBody>
          <a:bodyPr/>
          <a:lstStyle/>
          <a:p>
            <a:r>
              <a:rPr lang="en-IN" dirty="0"/>
              <a:t>AI Contract Analysis: Automatically detect expiry dates, renewal clauses, and key terms using AI Customizable Notifications: Offer multi-channel alerts (email, SMS, push) with user-defined timings and frequencies . Renewal Alerts: Notify users with actionable insights for contract renewals, including summaries and renewal options . System Integration: Sync with contract management platforms to fetch and update contract details .Automation  of Workflows: Pre-fill renewal documents and schedule contract negotiations automatically.</a:t>
            </a:r>
          </a:p>
          <a:p>
            <a:pPr marL="0" indent="0">
              <a:buNone/>
            </a:pPr>
            <a:endParaRPr lang="en-IN" dirty="0"/>
          </a:p>
        </p:txBody>
      </p:sp>
    </p:spTree>
    <p:extLst>
      <p:ext uri="{BB962C8B-B14F-4D97-AF65-F5344CB8AC3E}">
        <p14:creationId xmlns:p14="http://schemas.microsoft.com/office/powerpoint/2010/main" val="564368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CBA5-CBB1-FEDF-D983-C359F75E9F33}"/>
              </a:ext>
            </a:extLst>
          </p:cNvPr>
          <p:cNvSpPr>
            <a:spLocks noGrp="1"/>
          </p:cNvSpPr>
          <p:nvPr>
            <p:ph type="title"/>
          </p:nvPr>
        </p:nvSpPr>
        <p:spPr/>
        <p:txBody>
          <a:bodyPr/>
          <a:lstStyle/>
          <a:p>
            <a:r>
              <a:rPr lang="en-US" dirty="0"/>
              <a:t>IEEE Paper</a:t>
            </a:r>
            <a:endParaRPr lang="en-IN" dirty="0"/>
          </a:p>
        </p:txBody>
      </p:sp>
      <p:sp>
        <p:nvSpPr>
          <p:cNvPr id="3" name="Content Placeholder 2">
            <a:extLst>
              <a:ext uri="{FF2B5EF4-FFF2-40B4-BE49-F238E27FC236}">
                <a16:creationId xmlns:a16="http://schemas.microsoft.com/office/drawing/2014/main" id="{550947F7-7DC0-3B7C-2FD3-268FC9073CAB}"/>
              </a:ext>
            </a:extLst>
          </p:cNvPr>
          <p:cNvSpPr>
            <a:spLocks noGrp="1"/>
          </p:cNvSpPr>
          <p:nvPr>
            <p:ph idx="1"/>
          </p:nvPr>
        </p:nvSpPr>
        <p:spPr/>
        <p:txBody>
          <a:bodyPr/>
          <a:lstStyle/>
          <a:p>
            <a:r>
              <a:rPr lang="en-US" dirty="0"/>
              <a:t>For IEEE Paper you can research on IEEE Xplore: </a:t>
            </a:r>
            <a:r>
              <a:rPr lang="en-US" dirty="0">
                <a:hlinkClick r:id="rId2"/>
              </a:rPr>
              <a:t>https://ieeexplore.ieee.org/</a:t>
            </a:r>
            <a:endParaRPr lang="en-US" dirty="0"/>
          </a:p>
          <a:p>
            <a:r>
              <a:rPr lang="en-US" dirty="0"/>
              <a:t>Search by name project name and year </a:t>
            </a:r>
            <a:endParaRPr lang="en-IN" dirty="0"/>
          </a:p>
        </p:txBody>
      </p:sp>
    </p:spTree>
    <p:extLst>
      <p:ext uri="{BB962C8B-B14F-4D97-AF65-F5344CB8AC3E}">
        <p14:creationId xmlns:p14="http://schemas.microsoft.com/office/powerpoint/2010/main" val="90192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B380-FE16-8084-B60C-31F2C76A7B9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4F59D95-2B36-DE9B-29CE-48AAFF70FED8}"/>
              </a:ext>
            </a:extLst>
          </p:cNvPr>
          <p:cNvSpPr>
            <a:spLocks noGrp="1"/>
          </p:cNvSpPr>
          <p:nvPr>
            <p:ph idx="1"/>
          </p:nvPr>
        </p:nvSpPr>
        <p:spPr/>
        <p:txBody>
          <a:bodyPr/>
          <a:lstStyle/>
          <a:p>
            <a:r>
              <a:rPr lang="en-US" dirty="0"/>
              <a:t>IEEE Xplore :Search  for keywords like "Robotic Process Automation," "RPA," "Automation," "Bot," "Contract Management," and "Notification ."Explore  papers on RPA applications in various industries, such as finance, healthcare, and IT . Look for case studies where RPA has been used to automate contract management tasks.</a:t>
            </a:r>
          </a:p>
          <a:p>
            <a:pPr marL="0" indent="0">
              <a:buNone/>
            </a:pPr>
            <a:endParaRPr lang="en-IN" dirty="0"/>
          </a:p>
        </p:txBody>
      </p:sp>
    </p:spTree>
    <p:extLst>
      <p:ext uri="{BB962C8B-B14F-4D97-AF65-F5344CB8AC3E}">
        <p14:creationId xmlns:p14="http://schemas.microsoft.com/office/powerpoint/2010/main" val="3820948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85155-C7E8-A765-E4F5-AC4C8E338523}"/>
              </a:ext>
            </a:extLst>
          </p:cNvPr>
          <p:cNvSpPr txBox="1"/>
          <p:nvPr/>
        </p:nvSpPr>
        <p:spPr>
          <a:xfrm>
            <a:off x="2865749" y="2978869"/>
            <a:ext cx="5354424" cy="1323439"/>
          </a:xfrm>
          <a:prstGeom prst="rect">
            <a:avLst/>
          </a:prstGeom>
          <a:noFill/>
        </p:spPr>
        <p:txBody>
          <a:bodyPr wrap="square" rtlCol="0">
            <a:spAutoFit/>
          </a:bodyPr>
          <a:lstStyle/>
          <a:p>
            <a:r>
              <a:rPr lang="en-US" sz="8000" dirty="0">
                <a:latin typeface="HP Simplified Hans" panose="020B0500000000000000" pitchFamily="34" charset="-122"/>
                <a:ea typeface="HP Simplified Hans" panose="020B0500000000000000" pitchFamily="34" charset="-122"/>
              </a:rPr>
              <a:t>Thank you </a:t>
            </a:r>
            <a:endParaRPr lang="en-IN" sz="8000" dirty="0">
              <a:latin typeface="HP Simplified Hans" panose="020B0500000000000000" pitchFamily="34" charset="-122"/>
              <a:ea typeface="HP Simplified Hans" panose="020B0500000000000000" pitchFamily="34" charset="-122"/>
            </a:endParaRPr>
          </a:p>
        </p:txBody>
      </p:sp>
    </p:spTree>
    <p:extLst>
      <p:ext uri="{BB962C8B-B14F-4D97-AF65-F5344CB8AC3E}">
        <p14:creationId xmlns:p14="http://schemas.microsoft.com/office/powerpoint/2010/main" val="7511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150E-C9AB-14B4-85D3-217438012D8F}"/>
              </a:ext>
            </a:extLst>
          </p:cNvPr>
          <p:cNvSpPr>
            <a:spLocks noGrp="1"/>
          </p:cNvSpPr>
          <p:nvPr>
            <p:ph type="title"/>
          </p:nvPr>
        </p:nvSpPr>
        <p:spPr>
          <a:xfrm>
            <a:off x="1066800" y="642594"/>
            <a:ext cx="10058400" cy="983006"/>
          </a:xfrm>
        </p:spPr>
        <p:txBody>
          <a:bodyPr/>
          <a:lstStyle/>
          <a:p>
            <a:r>
              <a:rPr lang="en-US" dirty="0"/>
              <a:t>                      Abstract</a:t>
            </a:r>
            <a:endParaRPr lang="en-IN" dirty="0"/>
          </a:p>
        </p:txBody>
      </p:sp>
      <p:sp>
        <p:nvSpPr>
          <p:cNvPr id="3" name="Content Placeholder 2">
            <a:extLst>
              <a:ext uri="{FF2B5EF4-FFF2-40B4-BE49-F238E27FC236}">
                <a16:creationId xmlns:a16="http://schemas.microsoft.com/office/drawing/2014/main" id="{0DDD7F02-245F-11A1-8F74-63FC2502E0DB}"/>
              </a:ext>
            </a:extLst>
          </p:cNvPr>
          <p:cNvSpPr>
            <a:spLocks noGrp="1"/>
          </p:cNvSpPr>
          <p:nvPr>
            <p:ph idx="1"/>
          </p:nvPr>
        </p:nvSpPr>
        <p:spPr>
          <a:xfrm>
            <a:off x="1188720" y="3086126"/>
            <a:ext cx="10058400" cy="1150594"/>
          </a:xfrm>
        </p:spPr>
        <p:txBody>
          <a:bodyPr/>
          <a:lstStyle/>
          <a:p>
            <a:pPr marL="0" indent="0">
              <a:buNone/>
            </a:pPr>
            <a:r>
              <a:rPr lang="en-US" dirty="0"/>
              <a:t>A contract expiry notification bot in RPA automates tracking and alerting stakeholders about upcoming contract expirations to ensure timely renewals or actions.</a:t>
            </a:r>
            <a:endParaRPr lang="en-IN" dirty="0"/>
          </a:p>
        </p:txBody>
      </p:sp>
    </p:spTree>
    <p:extLst>
      <p:ext uri="{BB962C8B-B14F-4D97-AF65-F5344CB8AC3E}">
        <p14:creationId xmlns:p14="http://schemas.microsoft.com/office/powerpoint/2010/main" val="141195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EF83-E936-DB5C-FDEF-177A67CBF9CB}"/>
              </a:ext>
            </a:extLst>
          </p:cNvPr>
          <p:cNvSpPr>
            <a:spLocks noGrp="1"/>
          </p:cNvSpPr>
          <p:nvPr>
            <p:ph type="title"/>
          </p:nvPr>
        </p:nvSpPr>
        <p:spPr/>
        <p:txBody>
          <a:bodyPr/>
          <a:lstStyle/>
          <a:p>
            <a:r>
              <a:rPr lang="en-US" dirty="0"/>
              <a:t>Need for the proposed solution</a:t>
            </a:r>
            <a:endParaRPr lang="en-IN" dirty="0"/>
          </a:p>
        </p:txBody>
      </p:sp>
      <p:sp>
        <p:nvSpPr>
          <p:cNvPr id="4" name="Rectangle 1">
            <a:extLst>
              <a:ext uri="{FF2B5EF4-FFF2-40B4-BE49-F238E27FC236}">
                <a16:creationId xmlns:a16="http://schemas.microsoft.com/office/drawing/2014/main" id="{B4B3F2A0-6F02-03F4-4094-4EEF7F5D8964}"/>
              </a:ext>
            </a:extLst>
          </p:cNvPr>
          <p:cNvSpPr>
            <a:spLocks noGrp="1" noChangeArrowheads="1"/>
          </p:cNvSpPr>
          <p:nvPr>
            <p:ph idx="1"/>
          </p:nvPr>
        </p:nvSpPr>
        <p:spPr bwMode="auto">
          <a:xfrm>
            <a:off x="1066799" y="2418852"/>
            <a:ext cx="857504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contract expiry notification bot addresses the critical need to eliminate manual tracking of contract deadlines, reducing the risk of missed renewals or penalties, enhancing efficiency, ensuring compliance, and improving stakeholder communication through timely and automated alerts.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468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8EA3-A2CC-A947-461A-437A3CAA7C31}"/>
              </a:ext>
            </a:extLst>
          </p:cNvPr>
          <p:cNvSpPr>
            <a:spLocks noGrp="1"/>
          </p:cNvSpPr>
          <p:nvPr>
            <p:ph type="title"/>
          </p:nvPr>
        </p:nvSpPr>
        <p:spPr/>
        <p:txBody>
          <a:bodyPr>
            <a:normAutofit fontScale="90000"/>
          </a:bodyPr>
          <a:lstStyle/>
          <a:p>
            <a:r>
              <a:rPr lang="en-US" dirty="0"/>
              <a:t>Advantages of the proposed system</a:t>
            </a:r>
            <a:endParaRPr lang="en-IN" dirty="0"/>
          </a:p>
        </p:txBody>
      </p:sp>
      <p:sp>
        <p:nvSpPr>
          <p:cNvPr id="4" name="Rectangle 1">
            <a:extLst>
              <a:ext uri="{FF2B5EF4-FFF2-40B4-BE49-F238E27FC236}">
                <a16:creationId xmlns:a16="http://schemas.microsoft.com/office/drawing/2014/main" id="{69C3817F-9D01-25DD-E138-A825FC1EC8F5}"/>
              </a:ext>
            </a:extLst>
          </p:cNvPr>
          <p:cNvSpPr>
            <a:spLocks noGrp="1" noChangeArrowheads="1"/>
          </p:cNvSpPr>
          <p:nvPr>
            <p:ph idx="1"/>
          </p:nvPr>
        </p:nvSpPr>
        <p:spPr bwMode="auto">
          <a:xfrm>
            <a:off x="1066800" y="2523372"/>
            <a:ext cx="976376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Ensures timely notifications about upcoming contract expirations, reducing the risk of missed deadlines and associated penalties.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repetitive tasks, freeing up employees to focus on more strategic activities.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Reduction</a:t>
            </a:r>
            <a:r>
              <a:rPr kumimoji="0" lang="en-US" altLang="en-US" sz="1800" b="0" i="0" u="none" strike="noStrike" cap="none" normalizeH="0" baseline="0" dirty="0">
                <a:ln>
                  <a:noFill/>
                </a:ln>
                <a:solidFill>
                  <a:schemeClr val="tx1"/>
                </a:solidFill>
                <a:effectLst/>
                <a:latin typeface="Arial" panose="020B0604020202020204" pitchFamily="34" charset="0"/>
              </a:rPr>
              <a:t>: Minimizes human errors in tracking and managing contract timelines.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Compliance</a:t>
            </a:r>
            <a:r>
              <a:rPr kumimoji="0" lang="en-US" altLang="en-US" sz="1800" b="0" i="0" u="none" strike="noStrike" cap="none" normalizeH="0" baseline="0" dirty="0">
                <a:ln>
                  <a:noFill/>
                </a:ln>
                <a:solidFill>
                  <a:schemeClr val="tx1"/>
                </a:solidFill>
                <a:effectLst/>
                <a:latin typeface="Arial" panose="020B0604020202020204" pitchFamily="34" charset="0"/>
              </a:rPr>
              <a:t>: Helps organizations stay compliant with legal and contractual obligations by ensuring renewals or terminations are handled on time.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 Savings</a:t>
            </a:r>
            <a:r>
              <a:rPr kumimoji="0" lang="en-US" altLang="en-US" sz="1800" b="0" i="0" u="none" strike="noStrike" cap="none" normalizeH="0" baseline="0" dirty="0">
                <a:ln>
                  <a:noFill/>
                </a:ln>
                <a:solidFill>
                  <a:schemeClr val="tx1"/>
                </a:solidFill>
                <a:effectLst/>
                <a:latin typeface="Arial" panose="020B0604020202020204" pitchFamily="34" charset="0"/>
              </a:rPr>
              <a:t>: Avoids penalties, fines, or revenue loss from missed contract renewals or lapses.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Centralized Monitoring</a:t>
            </a:r>
            <a:r>
              <a:rPr kumimoji="0" lang="en-US" altLang="en-US" sz="1800" b="0" i="0" u="none" strike="noStrike" cap="none" normalizeH="0" baseline="0" dirty="0">
                <a:ln>
                  <a:noFill/>
                </a:ln>
                <a:solidFill>
                  <a:schemeClr val="tx1"/>
                </a:solidFill>
                <a:effectLst/>
                <a:latin typeface="Arial" panose="020B0604020202020204" pitchFamily="34" charset="0"/>
              </a:rPr>
              <a:t>: Provides a unified dashboard or tracking mechanism for managing multiple contracts efficiently.</a:t>
            </a:r>
          </a:p>
        </p:txBody>
      </p:sp>
    </p:spTree>
    <p:extLst>
      <p:ext uri="{BB962C8B-B14F-4D97-AF65-F5344CB8AC3E}">
        <p14:creationId xmlns:p14="http://schemas.microsoft.com/office/powerpoint/2010/main" val="420046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EE3-E455-7275-B8A0-0DBBCAD2E17A}"/>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9EF716F7-7E15-2CC1-0B56-D83DF0BC940E}"/>
              </a:ext>
            </a:extLst>
          </p:cNvPr>
          <p:cNvSpPr>
            <a:spLocks noGrp="1"/>
          </p:cNvSpPr>
          <p:nvPr>
            <p:ph idx="1"/>
          </p:nvPr>
        </p:nvSpPr>
        <p:spPr>
          <a:xfrm>
            <a:off x="1814164" y="10031883"/>
            <a:ext cx="8083924" cy="52074319"/>
          </a:xfrm>
        </p:spPr>
        <p:txBody>
          <a:bodyPr/>
          <a:lstStyle/>
          <a:p>
            <a:pPr algn="just"/>
            <a:r>
              <a:rPr lang="en-US" dirty="0"/>
              <a:t>Advantages:</a:t>
            </a:r>
          </a:p>
          <a:p>
            <a:pPr algn="just"/>
            <a:endParaRPr lang="en-IN" dirty="0"/>
          </a:p>
        </p:txBody>
      </p:sp>
      <p:sp>
        <p:nvSpPr>
          <p:cNvPr id="4" name="Rectangle 1">
            <a:extLst>
              <a:ext uri="{FF2B5EF4-FFF2-40B4-BE49-F238E27FC236}">
                <a16:creationId xmlns:a16="http://schemas.microsoft.com/office/drawing/2014/main" id="{7BEE065F-235E-C299-DD5F-DD84F172787E}"/>
              </a:ext>
            </a:extLst>
          </p:cNvPr>
          <p:cNvSpPr>
            <a:spLocks noChangeArrowheads="1"/>
          </p:cNvSpPr>
          <p:nvPr/>
        </p:nvSpPr>
        <p:spPr bwMode="auto">
          <a:xfrm>
            <a:off x="650240" y="2476270"/>
            <a:ext cx="9918390" cy="179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Timely Notifications</a:t>
            </a:r>
            <a:r>
              <a:rPr kumimoji="0" lang="en-US" altLang="en-US" sz="1800" b="0" i="0" u="none" strike="noStrike" cap="none" normalizeH="0" baseline="0" dirty="0">
                <a:ln>
                  <a:noFill/>
                </a:ln>
                <a:solidFill>
                  <a:schemeClr val="tx1"/>
                </a:solidFill>
                <a:effectLst/>
                <a:latin typeface="Arial" panose="020B0604020202020204" pitchFamily="34" charset="0"/>
              </a:rPr>
              <a:t>: Reduces the risk of missed deadlines and penalties by providing automated reminders.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Frees up human resources by automating repetitive tasks, enhancing productivity.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Reduction</a:t>
            </a:r>
            <a:r>
              <a:rPr kumimoji="0" lang="en-US" altLang="en-US" sz="1800" b="0" i="0" u="none" strike="noStrike" cap="none" normalizeH="0" baseline="0" dirty="0">
                <a:ln>
                  <a:noFill/>
                </a:ln>
                <a:solidFill>
                  <a:schemeClr val="tx1"/>
                </a:solidFill>
                <a:effectLst/>
                <a:latin typeface="Arial" panose="020B0604020202020204" pitchFamily="34" charset="0"/>
              </a:rPr>
              <a:t>: Minimizes manual errors in tracking contract deadlines.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F42A915-A306-DAB9-441D-CECD60C47C1D}"/>
              </a:ext>
            </a:extLst>
          </p:cNvPr>
          <p:cNvSpPr txBox="1"/>
          <p:nvPr/>
        </p:nvSpPr>
        <p:spPr>
          <a:xfrm>
            <a:off x="863600" y="1737360"/>
            <a:ext cx="6360160" cy="523220"/>
          </a:xfrm>
          <a:prstGeom prst="rect">
            <a:avLst/>
          </a:prstGeom>
          <a:noFill/>
        </p:spPr>
        <p:txBody>
          <a:bodyPr wrap="square" rtlCol="0">
            <a:spAutoFit/>
          </a:bodyPr>
          <a:lstStyle>
            <a:defPPr>
              <a:defRPr lang="en-US"/>
            </a:defPPr>
            <a:lvl1pPr>
              <a:defRPr sz="2800"/>
            </a:lvl1pPr>
          </a:lstStyle>
          <a:p>
            <a:r>
              <a:rPr lang="en-US" dirty="0"/>
              <a:t>Advantages and disadvantages</a:t>
            </a:r>
            <a:endParaRPr lang="en-IN" dirty="0"/>
          </a:p>
        </p:txBody>
      </p:sp>
      <p:sp>
        <p:nvSpPr>
          <p:cNvPr id="7" name="Rectangle 2">
            <a:extLst>
              <a:ext uri="{FF2B5EF4-FFF2-40B4-BE49-F238E27FC236}">
                <a16:creationId xmlns:a16="http://schemas.microsoft.com/office/drawing/2014/main" id="{3C3974B5-4F7E-8FBA-E5AB-8BB28EAF6DD8}"/>
              </a:ext>
            </a:extLst>
          </p:cNvPr>
          <p:cNvSpPr>
            <a:spLocks noChangeArrowheads="1"/>
          </p:cNvSpPr>
          <p:nvPr/>
        </p:nvSpPr>
        <p:spPr bwMode="auto">
          <a:xfrm>
            <a:off x="650240" y="4398863"/>
            <a:ext cx="106578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Initial Setup Cost</a:t>
            </a:r>
            <a:r>
              <a:rPr kumimoji="0" lang="en-US" altLang="en-US" sz="1800" b="0" i="0" u="none" strike="noStrike" cap="none" normalizeH="0" baseline="0" dirty="0">
                <a:ln>
                  <a:noFill/>
                </a:ln>
                <a:solidFill>
                  <a:schemeClr val="tx1"/>
                </a:solidFill>
                <a:effectLst/>
                <a:latin typeface="Arial" panose="020B0604020202020204" pitchFamily="34" charset="0"/>
              </a:rPr>
              <a:t>: Implementation and development of the bot may require significant initial investment.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Dependency on Technology</a:t>
            </a:r>
            <a:r>
              <a:rPr kumimoji="0" lang="en-US" altLang="en-US" sz="1800" b="0" i="0" u="none" strike="noStrike" cap="none" normalizeH="0" baseline="0" dirty="0">
                <a:ln>
                  <a:noFill/>
                </a:ln>
                <a:solidFill>
                  <a:schemeClr val="tx1"/>
                </a:solidFill>
                <a:effectLst/>
                <a:latin typeface="Arial" panose="020B0604020202020204" pitchFamily="34" charset="0"/>
              </a:rPr>
              <a:t>: Over-reliance on automation might cause disruptions if the bot encounters technical issues.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Maintenance Requirement</a:t>
            </a:r>
            <a:r>
              <a:rPr kumimoji="0" lang="en-US" altLang="en-US" sz="1800" b="0" i="0" u="none" strike="noStrike" cap="none" normalizeH="0" baseline="0" dirty="0">
                <a:ln>
                  <a:noFill/>
                </a:ln>
                <a:solidFill>
                  <a:schemeClr val="tx1"/>
                </a:solidFill>
                <a:effectLst/>
                <a:latin typeface="Arial" panose="020B0604020202020204" pitchFamily="34" charset="0"/>
              </a:rPr>
              <a:t>: Regular updates and monitoring are necessary to ensure the bot functions correctly.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729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861E-F741-FC64-D984-80831C63A95A}"/>
              </a:ext>
            </a:extLst>
          </p:cNvPr>
          <p:cNvSpPr>
            <a:spLocks noGrp="1"/>
          </p:cNvSpPr>
          <p:nvPr>
            <p:ph type="title"/>
          </p:nvPr>
        </p:nvSpPr>
        <p:spPr/>
        <p:txBody>
          <a:bodyPr/>
          <a:lstStyle/>
          <a:p>
            <a:r>
              <a:rPr lang="en-US" dirty="0"/>
              <a:t>Main Objective</a:t>
            </a:r>
            <a:endParaRPr lang="en-IN" dirty="0"/>
          </a:p>
        </p:txBody>
      </p:sp>
      <p:sp>
        <p:nvSpPr>
          <p:cNvPr id="7" name="Content Placeholder 6">
            <a:extLst>
              <a:ext uri="{FF2B5EF4-FFF2-40B4-BE49-F238E27FC236}">
                <a16:creationId xmlns:a16="http://schemas.microsoft.com/office/drawing/2014/main" id="{9DB49607-8675-FC76-7C30-21D9CD403E53}"/>
              </a:ext>
            </a:extLst>
          </p:cNvPr>
          <p:cNvSpPr>
            <a:spLocks noGrp="1"/>
          </p:cNvSpPr>
          <p:nvPr>
            <p:ph idx="1"/>
          </p:nvPr>
        </p:nvSpPr>
        <p:spPr/>
        <p:txBody>
          <a:bodyPr/>
          <a:lstStyle/>
          <a:p>
            <a:r>
              <a:rPr lang="en-US" dirty="0"/>
              <a:t>The main objective of the contract expiry notification bot is to streamline and automate the process of tracking contract deadlines, ensuring timely notifications to relevant stakeholders to mitigate risks, enhance operational efficiency, and maintain compliance with contractual obligations.</a:t>
            </a:r>
            <a:endParaRPr lang="en-IN" dirty="0"/>
          </a:p>
        </p:txBody>
      </p:sp>
    </p:spTree>
    <p:extLst>
      <p:ext uri="{BB962C8B-B14F-4D97-AF65-F5344CB8AC3E}">
        <p14:creationId xmlns:p14="http://schemas.microsoft.com/office/powerpoint/2010/main" val="40631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E5E5-4512-2F85-32B1-B949435D6E02}"/>
              </a:ext>
            </a:extLst>
          </p:cNvPr>
          <p:cNvSpPr>
            <a:spLocks noGrp="1"/>
          </p:cNvSpPr>
          <p:nvPr>
            <p:ph type="title"/>
          </p:nvPr>
        </p:nvSpPr>
        <p:spPr/>
        <p:txBody>
          <a:bodyPr/>
          <a:lstStyle/>
          <a:p>
            <a:r>
              <a:rPr lang="en-US" dirty="0"/>
              <a:t>Architecture diagram</a:t>
            </a:r>
            <a:endParaRPr lang="en-IN" dirty="0"/>
          </a:p>
        </p:txBody>
      </p:sp>
      <p:pic>
        <p:nvPicPr>
          <p:cNvPr id="5" name="Content Placeholder 4">
            <a:extLst>
              <a:ext uri="{FF2B5EF4-FFF2-40B4-BE49-F238E27FC236}">
                <a16:creationId xmlns:a16="http://schemas.microsoft.com/office/drawing/2014/main" id="{D082C530-87FA-21F9-9FF6-C8E7C8B72638}"/>
              </a:ext>
            </a:extLst>
          </p:cNvPr>
          <p:cNvPicPr>
            <a:picLocks noGrp="1" noChangeAspect="1"/>
          </p:cNvPicPr>
          <p:nvPr>
            <p:ph idx="1"/>
          </p:nvPr>
        </p:nvPicPr>
        <p:blipFill>
          <a:blip r:embed="rId2"/>
          <a:stretch>
            <a:fillRect/>
          </a:stretch>
        </p:blipFill>
        <p:spPr>
          <a:xfrm>
            <a:off x="3390761" y="2126356"/>
            <a:ext cx="5410478" cy="3929004"/>
          </a:xfrm>
        </p:spPr>
      </p:pic>
    </p:spTree>
    <p:extLst>
      <p:ext uri="{BB962C8B-B14F-4D97-AF65-F5344CB8AC3E}">
        <p14:creationId xmlns:p14="http://schemas.microsoft.com/office/powerpoint/2010/main" val="2795533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2D0F-2E91-C392-F11C-184FAAA4F76E}"/>
              </a:ext>
            </a:extLst>
          </p:cNvPr>
          <p:cNvSpPr>
            <a:spLocks noGrp="1"/>
          </p:cNvSpPr>
          <p:nvPr>
            <p:ph type="title"/>
          </p:nvPr>
        </p:nvSpPr>
        <p:spPr/>
        <p:txBody>
          <a:bodyPr/>
          <a:lstStyle/>
          <a:p>
            <a:r>
              <a:rPr lang="en-US" dirty="0"/>
              <a:t>System  Requirements </a:t>
            </a:r>
            <a:endParaRPr lang="en-IN" dirty="0"/>
          </a:p>
        </p:txBody>
      </p:sp>
      <p:sp>
        <p:nvSpPr>
          <p:cNvPr id="3" name="Content Placeholder 2">
            <a:extLst>
              <a:ext uri="{FF2B5EF4-FFF2-40B4-BE49-F238E27FC236}">
                <a16:creationId xmlns:a16="http://schemas.microsoft.com/office/drawing/2014/main" id="{9587DA65-A9C9-6A7D-934D-00BC27EDF0C0}"/>
              </a:ext>
            </a:extLst>
          </p:cNvPr>
          <p:cNvSpPr>
            <a:spLocks noGrp="1"/>
          </p:cNvSpPr>
          <p:nvPr>
            <p:ph idx="1"/>
          </p:nvPr>
        </p:nvSpPr>
        <p:spPr/>
        <p:txBody>
          <a:bodyPr>
            <a:normAutofit fontScale="92500" lnSpcReduction="10000"/>
          </a:bodyPr>
          <a:lstStyle/>
          <a:p>
            <a:r>
              <a:rPr lang="en-US" b="1" dirty="0"/>
              <a:t>Hardware Requirements</a:t>
            </a:r>
          </a:p>
          <a:p>
            <a:pPr>
              <a:buFont typeface="Arial" panose="020B0604020202020204" pitchFamily="34" charset="0"/>
              <a:buChar char="•"/>
            </a:pPr>
            <a:r>
              <a:rPr lang="en-US" b="1" dirty="0"/>
              <a:t>Processor</a:t>
            </a:r>
            <a:r>
              <a:rPr lang="en-US" dirty="0"/>
              <a:t>: Intel Core i5 or higher.</a:t>
            </a:r>
          </a:p>
          <a:p>
            <a:pPr>
              <a:buFont typeface="Arial" panose="020B0604020202020204" pitchFamily="34" charset="0"/>
              <a:buChar char="•"/>
            </a:pPr>
            <a:r>
              <a:rPr lang="en-US" b="1" dirty="0"/>
              <a:t>RAM</a:t>
            </a:r>
            <a:r>
              <a:rPr lang="en-US" dirty="0"/>
              <a:t>: 8 GB (16 GB recommended).</a:t>
            </a:r>
          </a:p>
          <a:p>
            <a:pPr>
              <a:buFont typeface="Arial" panose="020B0604020202020204" pitchFamily="34" charset="0"/>
              <a:buChar char="•"/>
            </a:pPr>
            <a:r>
              <a:rPr lang="en-US" b="1" dirty="0"/>
              <a:t>Storage</a:t>
            </a:r>
            <a:r>
              <a:rPr lang="en-US" dirty="0"/>
              <a:t>: 256 GB SSD or higher.</a:t>
            </a:r>
          </a:p>
          <a:p>
            <a:pPr>
              <a:buFont typeface="Arial" panose="020B0604020202020204" pitchFamily="34" charset="0"/>
              <a:buChar char="•"/>
            </a:pPr>
            <a:r>
              <a:rPr lang="en-US" b="1" dirty="0"/>
              <a:t>Network</a:t>
            </a:r>
            <a:r>
              <a:rPr lang="en-US" dirty="0"/>
              <a:t>: Stable 10 Mbps connection</a:t>
            </a:r>
          </a:p>
          <a:p>
            <a:r>
              <a:rPr lang="en-IN" b="1" dirty="0"/>
              <a:t>Software Requirements</a:t>
            </a:r>
          </a:p>
          <a:p>
            <a:pPr>
              <a:buFont typeface="Arial" panose="020B0604020202020204" pitchFamily="34" charset="0"/>
              <a:buChar char="•"/>
            </a:pPr>
            <a:r>
              <a:rPr lang="en-IN" b="1" dirty="0"/>
              <a:t>OS</a:t>
            </a:r>
            <a:r>
              <a:rPr lang="en-IN" dirty="0"/>
              <a:t>: Windows 10/11 or Linux (Ubuntu 20.04+).</a:t>
            </a:r>
          </a:p>
          <a:p>
            <a:pPr>
              <a:buFont typeface="Arial" panose="020B0604020202020204" pitchFamily="34" charset="0"/>
              <a:buChar char="•"/>
            </a:pPr>
            <a:r>
              <a:rPr lang="en-IN" b="1" dirty="0"/>
              <a:t>RPA Tools</a:t>
            </a:r>
            <a:r>
              <a:rPr lang="en-IN" dirty="0"/>
              <a:t>: UiPath, Automation Anywhere, or Blue Prism.</a:t>
            </a:r>
          </a:p>
          <a:p>
            <a:pPr>
              <a:buFont typeface="Arial" panose="020B0604020202020204" pitchFamily="34" charset="0"/>
              <a:buChar char="•"/>
            </a:pPr>
            <a:r>
              <a:rPr lang="en-IN" b="1" dirty="0"/>
              <a:t>Database</a:t>
            </a:r>
            <a:r>
              <a:rPr lang="en-IN" dirty="0"/>
              <a:t>: SQL Server, MySQL, or PostgreSQL.</a:t>
            </a:r>
          </a:p>
          <a:p>
            <a:pPr>
              <a:buFont typeface="Arial" panose="020B0604020202020204" pitchFamily="34" charset="0"/>
              <a:buChar char="•"/>
            </a:pPr>
            <a:r>
              <a:rPr lang="en-IN" b="1" dirty="0"/>
              <a:t>Notifications</a:t>
            </a:r>
            <a:r>
              <a:rPr lang="en-IN" dirty="0"/>
              <a:t>: Email (Outlook/Gmail) and messaging (Slack/Teams).</a:t>
            </a:r>
          </a:p>
          <a:p>
            <a:pPr>
              <a:buFont typeface="Arial" panose="020B0604020202020204" pitchFamily="34" charset="0"/>
              <a:buChar char="•"/>
            </a:pPr>
            <a:r>
              <a:rPr lang="en-IN" b="1" dirty="0"/>
              <a:t>Cloud</a:t>
            </a:r>
            <a:r>
              <a:rPr lang="en-IN" dirty="0"/>
              <a:t>: AWS, Azure, or Google Cloud (optional).</a:t>
            </a:r>
          </a:p>
          <a:p>
            <a:endParaRPr lang="en-IN" dirty="0"/>
          </a:p>
          <a:p>
            <a:pPr marL="0" indent="0">
              <a:buNone/>
            </a:pPr>
            <a:endParaRPr lang="en-IN" dirty="0"/>
          </a:p>
        </p:txBody>
      </p:sp>
    </p:spTree>
    <p:extLst>
      <p:ext uri="{BB962C8B-B14F-4D97-AF65-F5344CB8AC3E}">
        <p14:creationId xmlns:p14="http://schemas.microsoft.com/office/powerpoint/2010/main" val="366130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4808-85F5-FB6C-572D-42D227CBD33C}"/>
              </a:ext>
            </a:extLst>
          </p:cNvPr>
          <p:cNvSpPr>
            <a:spLocks noGrp="1"/>
          </p:cNvSpPr>
          <p:nvPr>
            <p:ph type="title"/>
          </p:nvPr>
        </p:nvSpPr>
        <p:spPr/>
        <p:txBody>
          <a:bodyPr/>
          <a:lstStyle/>
          <a:p>
            <a:r>
              <a:rPr lang="en-US" dirty="0"/>
              <a:t>Functional Description</a:t>
            </a:r>
            <a:endParaRPr lang="en-IN" dirty="0"/>
          </a:p>
        </p:txBody>
      </p:sp>
      <p:sp>
        <p:nvSpPr>
          <p:cNvPr id="3" name="Content Placeholder 2">
            <a:extLst>
              <a:ext uri="{FF2B5EF4-FFF2-40B4-BE49-F238E27FC236}">
                <a16:creationId xmlns:a16="http://schemas.microsoft.com/office/drawing/2014/main" id="{ECDAFC43-EB93-444D-4D29-79B6936264FB}"/>
              </a:ext>
            </a:extLst>
          </p:cNvPr>
          <p:cNvSpPr>
            <a:spLocks noGrp="1"/>
          </p:cNvSpPr>
          <p:nvPr>
            <p:ph idx="1"/>
          </p:nvPr>
        </p:nvSpPr>
        <p:spPr/>
        <p:txBody>
          <a:bodyPr/>
          <a:lstStyle/>
          <a:p>
            <a:r>
              <a:rPr lang="en-US" dirty="0"/>
              <a:t>Contract Data Retrieval: Fetch contract details (e.g., expiration dates, renewal clauses) from a database or document </a:t>
            </a:r>
            <a:r>
              <a:rPr lang="en-US" dirty="0" err="1"/>
              <a:t>repository.Deadline</a:t>
            </a:r>
            <a:r>
              <a:rPr lang="en-US" dirty="0"/>
              <a:t> Monitoring: Continuously monitor upcoming contract deadlines based on predefined rules (e.g., notify 30 days before expiry).Automated Notifications: Send alerts via email, SMS, or other communication channels to </a:t>
            </a:r>
            <a:r>
              <a:rPr lang="en-US" dirty="0" err="1"/>
              <a:t>stakeholders.Escalation</a:t>
            </a:r>
            <a:r>
              <a:rPr lang="en-US" dirty="0"/>
              <a:t> Management: Notify higher-level managers if no action is taken by the initial stakeholder within a set </a:t>
            </a:r>
            <a:r>
              <a:rPr lang="en-US" dirty="0" err="1"/>
              <a:t>timeframe.Customizable</a:t>
            </a:r>
            <a:r>
              <a:rPr lang="en-US" dirty="0"/>
              <a:t> Rules: Allow configuration of notification schedules, escalation rules, and stakeholder preferences. </a:t>
            </a:r>
            <a:endParaRPr lang="en-IN" dirty="0"/>
          </a:p>
        </p:txBody>
      </p:sp>
    </p:spTree>
    <p:extLst>
      <p:ext uri="{BB962C8B-B14F-4D97-AF65-F5344CB8AC3E}">
        <p14:creationId xmlns:p14="http://schemas.microsoft.com/office/powerpoint/2010/main" val="70423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196</TotalTime>
  <Words>868</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HP Simplified Hans</vt:lpstr>
      <vt:lpstr>Arial</vt:lpstr>
      <vt:lpstr>Century Gothic</vt:lpstr>
      <vt:lpstr>Wingdings</vt:lpstr>
      <vt:lpstr>Savon</vt:lpstr>
      <vt:lpstr>Contract expiry notification bot </vt:lpstr>
      <vt:lpstr>                      Abstract</vt:lpstr>
      <vt:lpstr>Need for the proposed solution</vt:lpstr>
      <vt:lpstr>Advantages of the proposed system</vt:lpstr>
      <vt:lpstr>Literature Survey</vt:lpstr>
      <vt:lpstr>Main Objective</vt:lpstr>
      <vt:lpstr>Architecture diagram</vt:lpstr>
      <vt:lpstr>System  Requirements </vt:lpstr>
      <vt:lpstr>Functional Description</vt:lpstr>
      <vt:lpstr>Process Design</vt:lpstr>
      <vt:lpstr>Output </vt:lpstr>
      <vt:lpstr>PowerPoint Presentation</vt:lpstr>
      <vt:lpstr>Conclusions</vt:lpstr>
      <vt:lpstr>Future Enhancements</vt:lpstr>
      <vt:lpstr>IEEE Paper</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Shanmuga divya</dc:creator>
  <cp:lastModifiedBy>Shanmuga divya</cp:lastModifiedBy>
  <cp:revision>3</cp:revision>
  <dcterms:created xsi:type="dcterms:W3CDTF">2024-11-21T15:16:08Z</dcterms:created>
  <dcterms:modified xsi:type="dcterms:W3CDTF">2024-11-21T18:32:10Z</dcterms:modified>
</cp:coreProperties>
</file>