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78" r:id="rId2"/>
    <p:sldId id="277" r:id="rId3"/>
    <p:sldId id="280" r:id="rId4"/>
    <p:sldId id="279" r:id="rId5"/>
    <p:sldId id="281" r:id="rId6"/>
    <p:sldId id="260" r:id="rId7"/>
    <p:sldId id="259" r:id="rId8"/>
    <p:sldId id="261" r:id="rId9"/>
    <p:sldId id="270" r:id="rId10"/>
    <p:sldId id="282" r:id="rId11"/>
    <p:sldId id="263" r:id="rId12"/>
    <p:sldId id="264" r:id="rId13"/>
    <p:sldId id="265" r:id="rId14"/>
    <p:sldId id="273" r:id="rId15"/>
    <p:sldId id="274" r:id="rId16"/>
    <p:sldId id="288" r:id="rId17"/>
    <p:sldId id="289" r:id="rId18"/>
    <p:sldId id="272" r:id="rId19"/>
    <p:sldId id="284" r:id="rId20"/>
    <p:sldId id="283" r:id="rId21"/>
    <p:sldId id="287" r:id="rId22"/>
    <p:sldId id="286" r:id="rId23"/>
    <p:sldId id="285" r:id="rId24"/>
  </p:sldIdLst>
  <p:sldSz cx="12192000" cy="6858000"/>
  <p:notesSz cx="6858000" cy="9144000"/>
  <p:embeddedFontLst>
    <p:embeddedFont>
      <p:font typeface="Cooper Black" panose="0208090404030B020404" pitchFamily="18" charset="0"/>
      <p:regular r:id="rId26"/>
    </p:embeddedFont>
    <p:embeddedFont>
      <p:font typeface="EB Garamond" panose="00000500000000000000" pitchFamily="2" charset="0"/>
      <p:regular r:id="rId27"/>
      <p:bold r:id="rId28"/>
      <p:italic r:id="rId29"/>
      <p:boldItalic r:id="rId30"/>
    </p:embeddedFont>
    <p:embeddedFont>
      <p:font typeface="Perpetua Titling MT" panose="02020502060505020804" pitchFamily="18" charset="0"/>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B502162-C29E-474E-955A-A23C2431487A}">
          <p14:sldIdLst>
            <p14:sldId id="278"/>
            <p14:sldId id="277"/>
            <p14:sldId id="280"/>
            <p14:sldId id="279"/>
            <p14:sldId id="281"/>
            <p14:sldId id="260"/>
            <p14:sldId id="259"/>
            <p14:sldId id="261"/>
            <p14:sldId id="270"/>
            <p14:sldId id="282"/>
            <p14:sldId id="263"/>
            <p14:sldId id="264"/>
            <p14:sldId id="265"/>
            <p14:sldId id="273"/>
            <p14:sldId id="274"/>
            <p14:sldId id="288"/>
            <p14:sldId id="289"/>
            <p14:sldId id="272"/>
            <p14:sldId id="284"/>
            <p14:sldId id="283"/>
            <p14:sldId id="287"/>
            <p14:sldId id="286"/>
            <p14:sldId id="285"/>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6FBMaz06c0itiIAWpmSJ2uxPI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9EE9CF-AB86-4596-8642-DD5978E79012}">
  <a:tblStyle styleId="{2F9EE9CF-AB86-4596-8642-DD5978E79012}" styleName="Table_0">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CEA"/>
          </a:solidFill>
        </a:fill>
      </a:tcStyle>
    </a:wholeTbl>
    <a:band1H>
      <a:tcTxStyle b="off" i="off"/>
      <a:tcStyle>
        <a:tcBdr/>
        <a:fill>
          <a:solidFill>
            <a:srgbClr val="D5D8D2"/>
          </a:solidFill>
        </a:fill>
      </a:tcStyle>
    </a:band1H>
    <a:band2H>
      <a:tcTxStyle b="off" i="off"/>
      <a:tcStyle>
        <a:tcBdr/>
      </a:tcStyle>
    </a:band2H>
    <a:band1V>
      <a:tcTxStyle b="off" i="off"/>
      <a:tcStyle>
        <a:tcBdr/>
        <a:fill>
          <a:solidFill>
            <a:srgbClr val="D5D8D2"/>
          </a:solidFill>
        </a:fill>
      </a:tcStyle>
    </a:band1V>
    <a:band2V>
      <a:tcTxStyle b="off" i="off"/>
      <a:tcStyle>
        <a:tcBdr/>
      </a:tcStyle>
    </a:band2V>
    <a:lastCol>
      <a:tcTxStyle b="on" i="off">
        <a:font>
          <a:latin typeface="Avenir Next LT Pro"/>
          <a:ea typeface="Avenir Next LT Pro"/>
          <a:cs typeface="Avenir Next LT Pro"/>
        </a:font>
        <a:schemeClr val="lt1"/>
      </a:tcTxStyle>
      <a:tcStyle>
        <a:tcBdr/>
        <a:fill>
          <a:solidFill>
            <a:schemeClr val="accent1"/>
          </a:solidFill>
        </a:fill>
      </a:tcStyle>
    </a:lastCol>
    <a:firstCol>
      <a:tcTxStyle b="on" i="off">
        <a:font>
          <a:latin typeface="Avenir Next LT Pro"/>
          <a:ea typeface="Avenir Next LT Pro"/>
          <a:cs typeface="Avenir Next LT Pro"/>
        </a:font>
        <a:schemeClr val="lt1"/>
      </a:tcTxStyle>
      <a:tcStyle>
        <a:tcBdr/>
        <a:fill>
          <a:solidFill>
            <a:schemeClr val="accent1"/>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33" autoAdjust="0"/>
  </p:normalViewPr>
  <p:slideViewPr>
    <p:cSldViewPr snapToGrid="0">
      <p:cViewPr varScale="1">
        <p:scale>
          <a:sx n="78" d="100"/>
          <a:sy n="78"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6872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9dd4780de9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g19dd4780de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dd4780de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9dd4780de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9dd4780de9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g19dd4780de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669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dd4780de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9dd4780de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017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9dd4780de9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g19dd4780de9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dd4780de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9dd4780de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491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dd4780de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9dd4780de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235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0112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dd4780de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9dd4780de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1047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dd4780de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9dd4780de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3525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dd4780de9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9dd4780de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642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547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88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9dd4780de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19dd4780de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016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body" idx="1"/>
          </p:nvPr>
        </p:nvSpPr>
        <p:spPr>
          <a:xfrm>
            <a:off x="458694" y="1949450"/>
            <a:ext cx="11274612" cy="41957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6"/>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458694" y="365760"/>
            <a:ext cx="10895106"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458695" y="1825625"/>
            <a:ext cx="556110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body" idx="2"/>
          </p:nvPr>
        </p:nvSpPr>
        <p:spPr>
          <a:xfrm>
            <a:off x="6172199" y="1825625"/>
            <a:ext cx="5561105"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8"/>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458694" y="365125"/>
            <a:ext cx="1127461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465256" y="1752600"/>
            <a:ext cx="553231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2"/>
          </p:nvPr>
        </p:nvSpPr>
        <p:spPr>
          <a:xfrm>
            <a:off x="465256" y="2666999"/>
            <a:ext cx="5532319"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body" idx="3"/>
          </p:nvPr>
        </p:nvSpPr>
        <p:spPr>
          <a:xfrm>
            <a:off x="6172200" y="1752600"/>
            <a:ext cx="556110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4"/>
          </p:nvPr>
        </p:nvSpPr>
        <p:spPr>
          <a:xfrm>
            <a:off x="6172200" y="2666999"/>
            <a:ext cx="5561106"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458694" y="365760"/>
            <a:ext cx="1127461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dt" idx="10"/>
          </p:nvPr>
        </p:nvSpPr>
        <p:spPr>
          <a:xfrm>
            <a:off x="458693" y="6416675"/>
            <a:ext cx="292171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EB Garamon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1000"/>
              </a:spcBef>
              <a:spcAft>
                <a:spcPts val="0"/>
              </a:spcAft>
              <a:buSzPts val="3200"/>
              <a:buChar char="•"/>
              <a:defRPr sz="3200"/>
            </a:lvl1pPr>
            <a:lvl2pPr marL="914400" lvl="1" indent="-406400" algn="l">
              <a:lnSpc>
                <a:spcPct val="110000"/>
              </a:lnSpc>
              <a:spcBef>
                <a:spcPts val="500"/>
              </a:spcBef>
              <a:spcAft>
                <a:spcPts val="0"/>
              </a:spcAft>
              <a:buSzPts val="2800"/>
              <a:buChar char="•"/>
              <a:defRPr sz="2800"/>
            </a:lvl2pPr>
            <a:lvl3pPr marL="1371600" lvl="2" indent="-381000" algn="l">
              <a:lnSpc>
                <a:spcPct val="110000"/>
              </a:lnSpc>
              <a:spcBef>
                <a:spcPts val="500"/>
              </a:spcBef>
              <a:spcAft>
                <a:spcPts val="0"/>
              </a:spcAft>
              <a:buSzPts val="2400"/>
              <a:buChar char="•"/>
              <a:defRPr sz="2400"/>
            </a:lvl3pPr>
            <a:lvl4pPr marL="1828800" lvl="3" indent="-355600" algn="l">
              <a:lnSpc>
                <a:spcPct val="110000"/>
              </a:lnSpc>
              <a:spcBef>
                <a:spcPts val="500"/>
              </a:spcBef>
              <a:spcAft>
                <a:spcPts val="0"/>
              </a:spcAft>
              <a:buSzPts val="2000"/>
              <a:buChar char="•"/>
              <a:defRPr sz="2000"/>
            </a:lvl4pPr>
            <a:lvl5pPr marL="2286000" lvl="4" indent="-355600" algn="l">
              <a:lnSpc>
                <a:spcPct val="11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22"/>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EB Garamon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3"/>
          <p:cNvSpPr>
            <a:spLocks noGrp="1"/>
          </p:cNvSpPr>
          <p:nvPr>
            <p:ph type="pic" idx="2"/>
          </p:nvPr>
        </p:nvSpPr>
        <p:spPr>
          <a:xfrm>
            <a:off x="5183188" y="987425"/>
            <a:ext cx="6172200" cy="4873625"/>
          </a:xfrm>
          <a:prstGeom prst="rect">
            <a:avLst/>
          </a:prstGeom>
          <a:noFill/>
          <a:ln>
            <a:noFill/>
          </a:ln>
        </p:spPr>
      </p:sp>
      <p:sp>
        <p:nvSpPr>
          <p:cNvPr id="66" name="Google Shape;66;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3"/>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a:off x="458694" y="425450"/>
            <a:ext cx="1127461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body" idx="1"/>
          </p:nvPr>
        </p:nvSpPr>
        <p:spPr>
          <a:xfrm rot="5400000">
            <a:off x="3998119" y="-1589974"/>
            <a:ext cx="4195763" cy="1127461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5"/>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0" y="0"/>
            <a:ext cx="12192000" cy="6858004"/>
          </a:xfrm>
          <a:prstGeom prst="rect">
            <a:avLst/>
          </a:prstGeom>
          <a:solidFill>
            <a:srgbClr val="DFD9D4">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7" name="Google Shape;7;p14"/>
          <p:cNvSpPr txBox="1">
            <a:spLocks noGrp="1"/>
          </p:cNvSpPr>
          <p:nvPr>
            <p:ph type="title"/>
          </p:nvPr>
        </p:nvSpPr>
        <p:spPr>
          <a:xfrm>
            <a:off x="458694" y="425450"/>
            <a:ext cx="11274612"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400"/>
              <a:buFont typeface="EB Garamond"/>
              <a:buNone/>
              <a:defRPr sz="4400" b="0" i="0" u="none" strike="noStrike" cap="none">
                <a:solidFill>
                  <a:schemeClr val="dk1"/>
                </a:solidFill>
                <a:latin typeface="EB Garamond"/>
                <a:ea typeface="EB Garamond"/>
                <a:cs typeface="EB Garamond"/>
                <a:sym typeface="EB 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4"/>
          <p:cNvSpPr txBox="1">
            <a:spLocks noGrp="1"/>
          </p:cNvSpPr>
          <p:nvPr>
            <p:ph type="body" idx="1"/>
          </p:nvPr>
        </p:nvSpPr>
        <p:spPr>
          <a:xfrm>
            <a:off x="458694" y="1949450"/>
            <a:ext cx="11274612" cy="41957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accent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9" name="Google Shape;9;p14"/>
          <p:cNvSpPr txBox="1">
            <a:spLocks noGrp="1"/>
          </p:cNvSpPr>
          <p:nvPr>
            <p:ph type="dt" idx="10"/>
          </p:nvPr>
        </p:nvSpPr>
        <p:spPr>
          <a:xfrm>
            <a:off x="458694" y="6416675"/>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4"/>
          <p:cNvSpPr txBox="1">
            <a:spLocks noGrp="1"/>
          </p:cNvSpPr>
          <p:nvPr>
            <p:ph type="ftr" idx="11"/>
          </p:nvPr>
        </p:nvSpPr>
        <p:spPr>
          <a:xfrm>
            <a:off x="4038600" y="6416675"/>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1" name="Google Shape;11;p14"/>
          <p:cNvSpPr txBox="1">
            <a:spLocks noGrp="1"/>
          </p:cNvSpPr>
          <p:nvPr>
            <p:ph type="sldNum" idx="12"/>
          </p:nvPr>
        </p:nvSpPr>
        <p:spPr>
          <a:xfrm>
            <a:off x="8990106" y="64166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pic>
        <p:nvPicPr>
          <p:cNvPr id="12" name="Google Shape;12;p14" descr="A picture containing sitting&#10;&#10;Description automatically generated"/>
          <p:cNvPicPr preferRelativeResize="0"/>
          <p:nvPr/>
        </p:nvPicPr>
        <p:blipFill rotWithShape="1">
          <a:blip r:embed="rId10">
            <a:alphaModFix amt="10000"/>
          </a:blip>
          <a:srcRect/>
          <a:stretch/>
        </p:blipFill>
        <p:spPr>
          <a:xfrm>
            <a:off x="8534400" y="0"/>
            <a:ext cx="3654612" cy="45753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hemant-%20shinde-362490252"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4B35B-F20C-16A3-5134-3DA9CC44D674}"/>
              </a:ext>
            </a:extLst>
          </p:cNvPr>
          <p:cNvSpPr>
            <a:spLocks noGrp="1"/>
          </p:cNvSpPr>
          <p:nvPr>
            <p:ph type="title"/>
          </p:nvPr>
        </p:nvSpPr>
        <p:spPr>
          <a:xfrm>
            <a:off x="3687096" y="-78659"/>
            <a:ext cx="7374193" cy="678425"/>
          </a:xfrm>
        </p:spPr>
        <p:txBody>
          <a:bodyPr>
            <a:normAutofit fontScale="90000"/>
          </a:bodyPr>
          <a:lstStyle/>
          <a:p>
            <a:r>
              <a:rPr lang="en-IN" sz="4400" b="1" dirty="0"/>
              <a:t>House Price Prediction</a:t>
            </a:r>
          </a:p>
        </p:txBody>
      </p:sp>
      <p:pic>
        <p:nvPicPr>
          <p:cNvPr id="9" name="Picture Placeholder 8">
            <a:extLst>
              <a:ext uri="{FF2B5EF4-FFF2-40B4-BE49-F238E27FC236}">
                <a16:creationId xmlns:a16="http://schemas.microsoft.com/office/drawing/2014/main" id="{37B64CD7-F3B2-3118-09EF-E4A821DA3939}"/>
              </a:ext>
            </a:extLst>
          </p:cNvPr>
          <p:cNvPicPr>
            <a:picLocks noGrp="1" noChangeAspect="1"/>
          </p:cNvPicPr>
          <p:nvPr>
            <p:ph type="pic" idx="2"/>
          </p:nvPr>
        </p:nvPicPr>
        <p:blipFill>
          <a:blip r:embed="rId2" cstate="email">
            <a:extLst>
              <a:ext uri="{28A0092B-C50C-407E-A947-70E740481C1C}">
                <a14:useLocalDpi xmlns:a14="http://schemas.microsoft.com/office/drawing/2010/main"/>
              </a:ext>
            </a:extLst>
          </a:blip>
          <a:srcRect t="6133" b="6133"/>
          <a:stretch>
            <a:fillRect/>
          </a:stretch>
        </p:blipFill>
        <p:spPr>
          <a:xfrm>
            <a:off x="0" y="501444"/>
            <a:ext cx="12192000" cy="6356555"/>
          </a:xfrm>
        </p:spPr>
      </p:pic>
      <p:sp>
        <p:nvSpPr>
          <p:cNvPr id="6" name="Text Placeholder 5">
            <a:extLst>
              <a:ext uri="{FF2B5EF4-FFF2-40B4-BE49-F238E27FC236}">
                <a16:creationId xmlns:a16="http://schemas.microsoft.com/office/drawing/2014/main" id="{F636C9B7-1E2A-1796-CFC3-388D37462A93}"/>
              </a:ext>
            </a:extLst>
          </p:cNvPr>
          <p:cNvSpPr>
            <a:spLocks noGrp="1"/>
          </p:cNvSpPr>
          <p:nvPr>
            <p:ph type="body" idx="1"/>
          </p:nvPr>
        </p:nvSpPr>
        <p:spPr>
          <a:xfrm>
            <a:off x="6263148" y="4894006"/>
            <a:ext cx="5794874" cy="1767348"/>
          </a:xfrm>
        </p:spPr>
        <p:txBody>
          <a:bodyPr>
            <a:normAutofit fontScale="92500" lnSpcReduction="10000"/>
          </a:bodyPr>
          <a:lstStyle/>
          <a:p>
            <a:pPr marL="228600" indent="0"/>
            <a:r>
              <a:rPr lang="en-IN" sz="2000" b="1" dirty="0">
                <a:solidFill>
                  <a:schemeClr val="bg1">
                    <a:lumMod val="95000"/>
                  </a:schemeClr>
                </a:solidFill>
                <a:highlight>
                  <a:srgbClr val="808080"/>
                </a:highlight>
              </a:rPr>
              <a:t>Presented By : Hemant Shinde</a:t>
            </a:r>
          </a:p>
          <a:p>
            <a:r>
              <a:rPr lang="en-IN" sz="2000" b="1" dirty="0" err="1">
                <a:solidFill>
                  <a:schemeClr val="bg1">
                    <a:lumMod val="95000"/>
                  </a:schemeClr>
                </a:solidFill>
                <a:highlight>
                  <a:srgbClr val="808080"/>
                </a:highlight>
              </a:rPr>
              <a:t>Github</a:t>
            </a:r>
            <a:r>
              <a:rPr lang="en-IN" sz="2000" b="1" dirty="0">
                <a:solidFill>
                  <a:schemeClr val="bg1">
                    <a:lumMod val="95000"/>
                  </a:schemeClr>
                </a:solidFill>
                <a:highlight>
                  <a:srgbClr val="808080"/>
                </a:highlight>
              </a:rPr>
              <a:t> </a:t>
            </a:r>
            <a:r>
              <a:rPr lang="en-IN" sz="2000" b="1" dirty="0" err="1">
                <a:solidFill>
                  <a:schemeClr val="bg1">
                    <a:lumMod val="95000"/>
                  </a:schemeClr>
                </a:solidFill>
                <a:highlight>
                  <a:srgbClr val="808080"/>
                </a:highlight>
              </a:rPr>
              <a:t>Link:https</a:t>
            </a:r>
            <a:r>
              <a:rPr lang="en-IN" sz="2000" b="1" dirty="0">
                <a:solidFill>
                  <a:schemeClr val="bg1">
                    <a:lumMod val="95000"/>
                  </a:schemeClr>
                </a:solidFill>
                <a:highlight>
                  <a:srgbClr val="808080"/>
                </a:highlight>
              </a:rPr>
              <a:t> : //github.com/HEMANT2008</a:t>
            </a:r>
          </a:p>
          <a:p>
            <a:r>
              <a:rPr lang="en-IN" sz="2000" b="1" dirty="0" err="1">
                <a:solidFill>
                  <a:schemeClr val="bg1">
                    <a:lumMod val="95000"/>
                  </a:schemeClr>
                </a:solidFill>
                <a:highlight>
                  <a:srgbClr val="808080"/>
                </a:highlight>
              </a:rPr>
              <a:t>Linkedin</a:t>
            </a:r>
            <a:r>
              <a:rPr lang="en-IN" sz="2000" b="1" dirty="0">
                <a:solidFill>
                  <a:schemeClr val="bg1">
                    <a:lumMod val="95000"/>
                  </a:schemeClr>
                </a:solidFill>
                <a:highlight>
                  <a:srgbClr val="808080"/>
                </a:highlight>
              </a:rPr>
              <a:t> : </a:t>
            </a:r>
            <a:r>
              <a:rPr lang="en-IN" b="1" i="0" dirty="0">
                <a:solidFill>
                  <a:schemeClr val="bg1">
                    <a:lumMod val="95000"/>
                  </a:schemeClr>
                </a:solidFill>
                <a:effectLst/>
                <a:highlight>
                  <a:srgbClr val="808080"/>
                </a:highlight>
                <a:latin typeface="-apple-system"/>
                <a:hlinkClick r:id="rId3"/>
              </a:rPr>
              <a:t>www.linkedin.com/in/hemant- shinde-362490252</a:t>
            </a:r>
            <a:endParaRPr lang="en-IN" b="1" i="0" dirty="0">
              <a:solidFill>
                <a:schemeClr val="bg1">
                  <a:lumMod val="95000"/>
                </a:schemeClr>
              </a:solidFill>
              <a:effectLst/>
              <a:highlight>
                <a:srgbClr val="808080"/>
              </a:highlight>
              <a:latin typeface="-apple-system"/>
            </a:endParaRPr>
          </a:p>
          <a:p>
            <a:r>
              <a:rPr lang="en-IN" sz="1800" b="1" dirty="0">
                <a:solidFill>
                  <a:schemeClr val="bg1">
                    <a:lumMod val="95000"/>
                  </a:schemeClr>
                </a:solidFill>
                <a:highlight>
                  <a:srgbClr val="808080"/>
                </a:highlight>
              </a:rPr>
              <a:t>Gmail  : shindehemant208@gmail.com</a:t>
            </a:r>
          </a:p>
        </p:txBody>
      </p:sp>
      <p:pic>
        <p:nvPicPr>
          <p:cNvPr id="14" name="Picture 13">
            <a:extLst>
              <a:ext uri="{FF2B5EF4-FFF2-40B4-BE49-F238E27FC236}">
                <a16:creationId xmlns:a16="http://schemas.microsoft.com/office/drawing/2014/main" id="{814B3086-513B-F0CE-B4F7-8438C83E0870}"/>
              </a:ext>
            </a:extLst>
          </p:cNvPr>
          <p:cNvPicPr>
            <a:picLocks noChangeAspect="1"/>
          </p:cNvPicPr>
          <p:nvPr/>
        </p:nvPicPr>
        <p:blipFill>
          <a:blip r:embed="rId4"/>
          <a:stretch>
            <a:fillRect/>
          </a:stretch>
        </p:blipFill>
        <p:spPr>
          <a:xfrm>
            <a:off x="6129170" y="5869120"/>
            <a:ext cx="408298" cy="328480"/>
          </a:xfrm>
          <a:prstGeom prst="rect">
            <a:avLst/>
          </a:prstGeom>
        </p:spPr>
      </p:pic>
      <p:pic>
        <p:nvPicPr>
          <p:cNvPr id="16" name="Picture 15">
            <a:extLst>
              <a:ext uri="{FF2B5EF4-FFF2-40B4-BE49-F238E27FC236}">
                <a16:creationId xmlns:a16="http://schemas.microsoft.com/office/drawing/2014/main" id="{3C7203EA-3FAA-C75B-6428-CF43834286F1}"/>
              </a:ext>
            </a:extLst>
          </p:cNvPr>
          <p:cNvPicPr>
            <a:picLocks noChangeAspect="1"/>
          </p:cNvPicPr>
          <p:nvPr/>
        </p:nvPicPr>
        <p:blipFill>
          <a:blip r:embed="rId5"/>
          <a:stretch>
            <a:fillRect/>
          </a:stretch>
        </p:blipFill>
        <p:spPr>
          <a:xfrm>
            <a:off x="6129170" y="6241517"/>
            <a:ext cx="406708" cy="345440"/>
          </a:xfrm>
          <a:prstGeom prst="rect">
            <a:avLst/>
          </a:prstGeom>
        </p:spPr>
      </p:pic>
      <p:pic>
        <p:nvPicPr>
          <p:cNvPr id="21" name="Picture 20">
            <a:extLst>
              <a:ext uri="{FF2B5EF4-FFF2-40B4-BE49-F238E27FC236}">
                <a16:creationId xmlns:a16="http://schemas.microsoft.com/office/drawing/2014/main" id="{74188ED2-CFC1-6885-BA00-575F437BDC43}"/>
              </a:ext>
            </a:extLst>
          </p:cNvPr>
          <p:cNvPicPr>
            <a:picLocks noChangeAspect="1"/>
          </p:cNvPicPr>
          <p:nvPr/>
        </p:nvPicPr>
        <p:blipFill>
          <a:blip r:embed="rId6"/>
          <a:stretch>
            <a:fillRect/>
          </a:stretch>
        </p:blipFill>
        <p:spPr>
          <a:xfrm>
            <a:off x="6071664" y="5413395"/>
            <a:ext cx="464214" cy="411808"/>
          </a:xfrm>
          <a:prstGeom prst="rect">
            <a:avLst/>
          </a:prstGeom>
        </p:spPr>
      </p:pic>
    </p:spTree>
    <p:extLst>
      <p:ext uri="{BB962C8B-B14F-4D97-AF65-F5344CB8AC3E}">
        <p14:creationId xmlns:p14="http://schemas.microsoft.com/office/powerpoint/2010/main" val="171791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29" name="Google Shape;229;p1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230" name="Google Shape;230;p10"/>
          <p:cNvGrpSpPr/>
          <p:nvPr/>
        </p:nvGrpSpPr>
        <p:grpSpPr>
          <a:xfrm>
            <a:off x="4464881" y="0"/>
            <a:ext cx="7724071" cy="6858000"/>
            <a:chOff x="4464881" y="0"/>
            <a:chExt cx="7724071" cy="6858000"/>
          </a:xfrm>
        </p:grpSpPr>
        <p:pic>
          <p:nvPicPr>
            <p:cNvPr id="231" name="Google Shape;231;p1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232" name="Google Shape;232;p1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33" name="Google Shape;233;p10"/>
          <p:cNvSpPr txBox="1">
            <a:spLocks noGrp="1"/>
          </p:cNvSpPr>
          <p:nvPr>
            <p:ph type="title"/>
          </p:nvPr>
        </p:nvSpPr>
        <p:spPr>
          <a:xfrm>
            <a:off x="-93613" y="-445600"/>
            <a:ext cx="12015600" cy="2039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400"/>
              <a:buFont typeface="EB Garamond"/>
              <a:buNone/>
            </a:pPr>
            <a:r>
              <a:rPr lang="en-IN" b="1" dirty="0" err="1">
                <a:solidFill>
                  <a:schemeClr val="tx1"/>
                </a:solidFill>
              </a:rPr>
              <a:t>SweetViz</a:t>
            </a:r>
            <a:br>
              <a:rPr lang="en-IN" b="1" dirty="0">
                <a:solidFill>
                  <a:srgbClr val="FFFFFF"/>
                </a:solidFill>
              </a:rPr>
            </a:br>
            <a:r>
              <a:rPr lang="en-US" sz="2000" b="0" i="0" dirty="0" err="1">
                <a:solidFill>
                  <a:schemeClr val="tx2"/>
                </a:solidFill>
                <a:effectLst/>
                <a:latin typeface="EB Garamond" panose="00000500000000000000" pitchFamily="2" charset="0"/>
              </a:rPr>
              <a:t>Sweetviz</a:t>
            </a:r>
            <a:r>
              <a:rPr lang="en-US" sz="2000" b="0" i="0" dirty="0">
                <a:solidFill>
                  <a:schemeClr val="tx2"/>
                </a:solidFill>
                <a:effectLst/>
                <a:latin typeface="EB Garamond" panose="00000500000000000000" pitchFamily="2" charset="0"/>
              </a:rPr>
              <a:t> is an open-source Python library that helps generate beautiful, highly detailed visualizations to Exploratory Data Analysis with a single line of code. It also generates a </a:t>
            </a:r>
            <a:r>
              <a:rPr lang="en-US" sz="2000" b="0" i="0" dirty="0" err="1">
                <a:solidFill>
                  <a:schemeClr val="tx2"/>
                </a:solidFill>
                <a:effectLst/>
                <a:latin typeface="EB Garamond" panose="00000500000000000000" pitchFamily="2" charset="0"/>
              </a:rPr>
              <a:t>summarised</a:t>
            </a:r>
            <a:r>
              <a:rPr lang="en-US" sz="2000" b="0" i="0" dirty="0">
                <a:solidFill>
                  <a:schemeClr val="tx2"/>
                </a:solidFill>
                <a:effectLst/>
                <a:latin typeface="EB Garamond" panose="00000500000000000000" pitchFamily="2" charset="0"/>
              </a:rPr>
              <a:t> report and can help create interactive dashboards as well</a:t>
            </a:r>
            <a:endParaRPr sz="2000" dirty="0">
              <a:solidFill>
                <a:schemeClr val="tx2"/>
              </a:solidFill>
              <a:highlight>
                <a:schemeClr val="lt1"/>
              </a:highlight>
            </a:endParaRPr>
          </a:p>
        </p:txBody>
      </p:sp>
      <p:sp>
        <p:nvSpPr>
          <p:cNvPr id="234" name="Google Shape;234;p10"/>
          <p:cNvSpPr txBox="1">
            <a:spLocks noGrp="1"/>
          </p:cNvSpPr>
          <p:nvPr>
            <p:ph type="body" idx="1"/>
          </p:nvPr>
        </p:nvSpPr>
        <p:spPr>
          <a:xfrm>
            <a:off x="1563917" y="2384474"/>
            <a:ext cx="9067215" cy="372861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800"/>
              <a:buNone/>
            </a:pPr>
            <a:endParaRPr sz="1800">
              <a:solidFill>
                <a:srgbClr val="FFFFFF"/>
              </a:solidFill>
            </a:endParaRPr>
          </a:p>
        </p:txBody>
      </p:sp>
      <p:pic>
        <p:nvPicPr>
          <p:cNvPr id="8" name="Picture 7">
            <a:extLst>
              <a:ext uri="{FF2B5EF4-FFF2-40B4-BE49-F238E27FC236}">
                <a16:creationId xmlns:a16="http://schemas.microsoft.com/office/drawing/2014/main" id="{8B3AD6F7-7E2B-480C-0355-1FCF58729BA1}"/>
              </a:ext>
            </a:extLst>
          </p:cNvPr>
          <p:cNvPicPr>
            <a:picLocks noChangeAspect="1"/>
          </p:cNvPicPr>
          <p:nvPr/>
        </p:nvPicPr>
        <p:blipFill>
          <a:blip r:embed="rId5"/>
          <a:stretch>
            <a:fillRect/>
          </a:stretch>
        </p:blipFill>
        <p:spPr>
          <a:xfrm>
            <a:off x="101601" y="1295402"/>
            <a:ext cx="11910504" cy="5389878"/>
          </a:xfrm>
          <a:prstGeom prst="rect">
            <a:avLst/>
          </a:prstGeom>
        </p:spPr>
      </p:pic>
    </p:spTree>
    <p:extLst>
      <p:ext uri="{BB962C8B-B14F-4D97-AF65-F5344CB8AC3E}">
        <p14:creationId xmlns:p14="http://schemas.microsoft.com/office/powerpoint/2010/main" val="6309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05" name="Google Shape;205;p8"/>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206" name="Google Shape;206;p8"/>
          <p:cNvGrpSpPr/>
          <p:nvPr/>
        </p:nvGrpSpPr>
        <p:grpSpPr>
          <a:xfrm>
            <a:off x="4464881" y="0"/>
            <a:ext cx="7724071" cy="6858000"/>
            <a:chOff x="4464881" y="0"/>
            <a:chExt cx="7724071" cy="6858000"/>
          </a:xfrm>
        </p:grpSpPr>
        <p:pic>
          <p:nvPicPr>
            <p:cNvPr id="207" name="Google Shape;207;p8"/>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208" name="Google Shape;208;p8"/>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09" name="Google Shape;209;p8"/>
          <p:cNvSpPr txBox="1">
            <a:spLocks noGrp="1"/>
          </p:cNvSpPr>
          <p:nvPr>
            <p:ph type="title"/>
          </p:nvPr>
        </p:nvSpPr>
        <p:spPr>
          <a:xfrm>
            <a:off x="-540589" y="1071631"/>
            <a:ext cx="4625196" cy="5431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FFFFFF"/>
              </a:buClr>
              <a:buSzPct val="100000"/>
              <a:buFont typeface="EB Garamond"/>
              <a:buNone/>
            </a:pPr>
            <a:r>
              <a:rPr lang="en-US" b="1" dirty="0">
                <a:solidFill>
                  <a:schemeClr val="tx1">
                    <a:lumMod val="95000"/>
                    <a:lumOff val="5000"/>
                  </a:schemeClr>
                </a:solidFill>
              </a:rPr>
              <a:t>Visualization  </a:t>
            </a:r>
            <a:br>
              <a:rPr lang="en-US" b="1" dirty="0">
                <a:solidFill>
                  <a:schemeClr val="tx1">
                    <a:lumMod val="95000"/>
                    <a:lumOff val="5000"/>
                  </a:schemeClr>
                </a:solidFill>
              </a:rPr>
            </a:br>
            <a:br>
              <a:rPr lang="en-US" b="1" dirty="0">
                <a:solidFill>
                  <a:schemeClr val="tx1">
                    <a:lumMod val="95000"/>
                    <a:lumOff val="5000"/>
                  </a:schemeClr>
                </a:solidFill>
              </a:rPr>
            </a:br>
            <a:r>
              <a:rPr lang="en-US" b="1" dirty="0" err="1">
                <a:solidFill>
                  <a:schemeClr val="tx2"/>
                </a:solidFill>
              </a:rPr>
              <a:t>HeatMap</a:t>
            </a:r>
            <a:br>
              <a:rPr lang="en-US" b="1" dirty="0">
                <a:solidFill>
                  <a:schemeClr val="tx2"/>
                </a:solidFill>
              </a:rPr>
            </a:br>
            <a:endParaRPr b="1" dirty="0">
              <a:solidFill>
                <a:schemeClr val="tx2"/>
              </a:solidFill>
            </a:endParaRPr>
          </a:p>
        </p:txBody>
      </p:sp>
      <p:sp>
        <p:nvSpPr>
          <p:cNvPr id="210" name="Google Shape;210;p8"/>
          <p:cNvSpPr txBox="1">
            <a:spLocks noGrp="1"/>
          </p:cNvSpPr>
          <p:nvPr>
            <p:ph type="body" idx="1"/>
          </p:nvPr>
        </p:nvSpPr>
        <p:spPr>
          <a:xfrm>
            <a:off x="-290776" y="2686402"/>
            <a:ext cx="4229100" cy="3154800"/>
          </a:xfrm>
          <a:prstGeom prst="rect">
            <a:avLst/>
          </a:prstGeom>
          <a:noFill/>
          <a:ln>
            <a:noFill/>
          </a:ln>
        </p:spPr>
        <p:txBody>
          <a:bodyPr spcFirstLastPara="1" wrap="square" lIns="91425" tIns="45700" rIns="91425" bIns="45700" anchor="t" anchorCtr="0">
            <a:normAutofit lnSpcReduction="10000"/>
          </a:bodyPr>
          <a:lstStyle/>
          <a:p>
            <a:pPr marL="228600" lvl="0" indent="-311150" algn="ctr" rtl="0">
              <a:lnSpc>
                <a:spcPct val="110000"/>
              </a:lnSpc>
              <a:spcBef>
                <a:spcPts val="0"/>
              </a:spcBef>
              <a:spcAft>
                <a:spcPts val="0"/>
              </a:spcAft>
              <a:buSzPts val="3100"/>
              <a:buChar char="•"/>
            </a:pPr>
            <a:r>
              <a:rPr lang="en-US" sz="3200" b="1" i="0" dirty="0">
                <a:solidFill>
                  <a:srgbClr val="FFFFFF"/>
                </a:solidFill>
                <a:effectLst/>
                <a:latin typeface="urw-din"/>
              </a:rPr>
              <a:t>Heatmap</a:t>
            </a:r>
            <a:r>
              <a:rPr lang="en-US" sz="3200" b="0" i="0" dirty="0">
                <a:solidFill>
                  <a:srgbClr val="FFFFFF"/>
                </a:solidFill>
                <a:effectLst/>
                <a:latin typeface="urw-din"/>
              </a:rPr>
              <a:t> is defined as a graphical representation of data using colors to visualize the value of the matrix</a:t>
            </a:r>
            <a:endParaRPr sz="4100" dirty="0"/>
          </a:p>
        </p:txBody>
      </p:sp>
      <p:pic>
        <p:nvPicPr>
          <p:cNvPr id="3" name="Picture 2">
            <a:extLst>
              <a:ext uri="{FF2B5EF4-FFF2-40B4-BE49-F238E27FC236}">
                <a16:creationId xmlns:a16="http://schemas.microsoft.com/office/drawing/2014/main" id="{9080F298-CEAD-1F25-BDE8-FFB64FD92CD4}"/>
              </a:ext>
            </a:extLst>
          </p:cNvPr>
          <p:cNvPicPr>
            <a:picLocks noChangeAspect="1"/>
          </p:cNvPicPr>
          <p:nvPr/>
        </p:nvPicPr>
        <p:blipFill>
          <a:blip r:embed="rId5"/>
          <a:stretch>
            <a:fillRect/>
          </a:stretch>
        </p:blipFill>
        <p:spPr>
          <a:xfrm>
            <a:off x="4699819" y="1366683"/>
            <a:ext cx="7354508" cy="45621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17" name="Google Shape;217;p9"/>
          <p:cNvSpPr/>
          <p:nvPr/>
        </p:nvSpPr>
        <p:spPr>
          <a:xfrm>
            <a:off x="-3048"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595959"/>
              </a:solidFill>
              <a:latin typeface="Avenir"/>
              <a:ea typeface="Avenir"/>
              <a:cs typeface="Avenir"/>
              <a:sym typeface="Avenir"/>
            </a:endParaRPr>
          </a:p>
        </p:txBody>
      </p:sp>
      <p:grpSp>
        <p:nvGrpSpPr>
          <p:cNvPr id="218" name="Google Shape;218;p9"/>
          <p:cNvGrpSpPr/>
          <p:nvPr/>
        </p:nvGrpSpPr>
        <p:grpSpPr>
          <a:xfrm>
            <a:off x="7657587" y="5080"/>
            <a:ext cx="4531366" cy="6014720"/>
            <a:chOff x="7657587" y="5080"/>
            <a:chExt cx="4531366" cy="6014720"/>
          </a:xfrm>
        </p:grpSpPr>
        <p:pic>
          <p:nvPicPr>
            <p:cNvPr id="219" name="Google Shape;219;p9"/>
            <p:cNvPicPr preferRelativeResize="0"/>
            <p:nvPr/>
          </p:nvPicPr>
          <p:blipFill rotWithShape="1">
            <a:blip r:embed="rId3">
              <a:alphaModFix amt="10000"/>
            </a:blip>
            <a:srcRect l="22818" b="17291"/>
            <a:stretch/>
          </p:blipFill>
          <p:spPr>
            <a:xfrm rot="10800000">
              <a:off x="7657587" y="5080"/>
              <a:ext cx="4531366" cy="4864019"/>
            </a:xfrm>
            <a:prstGeom prst="rect">
              <a:avLst/>
            </a:prstGeom>
            <a:noFill/>
            <a:ln>
              <a:noFill/>
            </a:ln>
          </p:spPr>
        </p:pic>
        <p:pic>
          <p:nvPicPr>
            <p:cNvPr id="220" name="Google Shape;220;p9"/>
            <p:cNvPicPr preferRelativeResize="0"/>
            <p:nvPr/>
          </p:nvPicPr>
          <p:blipFill rotWithShape="1">
            <a:blip r:embed="rId3">
              <a:alphaModFix amt="16000"/>
            </a:blip>
            <a:srcRect r="40690"/>
            <a:stretch/>
          </p:blipFill>
          <p:spPr>
            <a:xfrm rot="10800000" flipH="1">
              <a:off x="8627628" y="5080"/>
              <a:ext cx="3561325" cy="6014720"/>
            </a:xfrm>
            <a:prstGeom prst="rect">
              <a:avLst/>
            </a:prstGeom>
            <a:noFill/>
            <a:ln>
              <a:noFill/>
            </a:ln>
          </p:spPr>
        </p:pic>
      </p:grpSp>
      <p:sp>
        <p:nvSpPr>
          <p:cNvPr id="221" name="Google Shape;221;p9"/>
          <p:cNvSpPr txBox="1">
            <a:spLocks noGrp="1"/>
          </p:cNvSpPr>
          <p:nvPr>
            <p:ph type="title"/>
          </p:nvPr>
        </p:nvSpPr>
        <p:spPr>
          <a:xfrm>
            <a:off x="248728" y="145037"/>
            <a:ext cx="4366299" cy="75067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FFFFFF"/>
              </a:buClr>
              <a:buSzPct val="100000"/>
              <a:buFont typeface="EB Garamond"/>
              <a:buNone/>
            </a:pPr>
            <a:r>
              <a:rPr lang="en-US" b="1" dirty="0">
                <a:solidFill>
                  <a:schemeClr val="bg2"/>
                </a:solidFill>
              </a:rPr>
              <a:t>Count Plot</a:t>
            </a:r>
            <a:endParaRPr b="1" dirty="0">
              <a:solidFill>
                <a:schemeClr val="bg2"/>
              </a:solidFill>
            </a:endParaRPr>
          </a:p>
        </p:txBody>
      </p:sp>
      <p:sp>
        <p:nvSpPr>
          <p:cNvPr id="222" name="Google Shape;222;p9"/>
          <p:cNvSpPr txBox="1">
            <a:spLocks noGrp="1"/>
          </p:cNvSpPr>
          <p:nvPr>
            <p:ph type="body" idx="1"/>
          </p:nvPr>
        </p:nvSpPr>
        <p:spPr>
          <a:xfrm>
            <a:off x="248725" y="1995574"/>
            <a:ext cx="3171000" cy="43449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00"/>
              <a:buNone/>
            </a:pPr>
            <a:r>
              <a:rPr lang="en-US" sz="2400" b="1" i="0" dirty="0" err="1">
                <a:solidFill>
                  <a:srgbClr val="FFFFFF"/>
                </a:solidFill>
                <a:effectLst/>
                <a:latin typeface="urw-din"/>
              </a:rPr>
              <a:t>seaborn.countplot</a:t>
            </a:r>
            <a:r>
              <a:rPr lang="en-US" sz="2400" b="1" i="0" dirty="0">
                <a:solidFill>
                  <a:srgbClr val="FFFFFF"/>
                </a:solidFill>
                <a:effectLst/>
                <a:latin typeface="urw-din"/>
              </a:rPr>
              <a:t>()</a:t>
            </a:r>
            <a:r>
              <a:rPr lang="en-US" sz="2400" b="0" i="0" dirty="0">
                <a:solidFill>
                  <a:srgbClr val="FFFFFF"/>
                </a:solidFill>
                <a:effectLst/>
                <a:latin typeface="urw-din"/>
              </a:rPr>
              <a:t> method is used to Show the counts of observations in each categorical bin using bars.</a:t>
            </a:r>
            <a:endParaRPr sz="3500" dirty="0">
              <a:solidFill>
                <a:schemeClr val="lt1"/>
              </a:solidFill>
            </a:endParaRPr>
          </a:p>
        </p:txBody>
      </p:sp>
      <p:pic>
        <p:nvPicPr>
          <p:cNvPr id="3" name="Picture 2">
            <a:extLst>
              <a:ext uri="{FF2B5EF4-FFF2-40B4-BE49-F238E27FC236}">
                <a16:creationId xmlns:a16="http://schemas.microsoft.com/office/drawing/2014/main" id="{49A410DC-8CCA-85AC-5001-61AD4DC7B0EF}"/>
              </a:ext>
            </a:extLst>
          </p:cNvPr>
          <p:cNvPicPr>
            <a:picLocks noChangeAspect="1"/>
          </p:cNvPicPr>
          <p:nvPr/>
        </p:nvPicPr>
        <p:blipFill>
          <a:blip r:embed="rId4"/>
          <a:stretch>
            <a:fillRect/>
          </a:stretch>
        </p:blipFill>
        <p:spPr>
          <a:xfrm>
            <a:off x="4748982" y="1425678"/>
            <a:ext cx="7285702" cy="45941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29" name="Google Shape;229;p1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230" name="Google Shape;230;p10"/>
          <p:cNvGrpSpPr/>
          <p:nvPr/>
        </p:nvGrpSpPr>
        <p:grpSpPr>
          <a:xfrm>
            <a:off x="4464881" y="0"/>
            <a:ext cx="7724071" cy="6858000"/>
            <a:chOff x="4464881" y="0"/>
            <a:chExt cx="7724071" cy="6858000"/>
          </a:xfrm>
        </p:grpSpPr>
        <p:pic>
          <p:nvPicPr>
            <p:cNvPr id="231" name="Google Shape;231;p1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232" name="Google Shape;232;p1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33" name="Google Shape;233;p10"/>
          <p:cNvSpPr txBox="1">
            <a:spLocks noGrp="1"/>
          </p:cNvSpPr>
          <p:nvPr>
            <p:ph type="title"/>
          </p:nvPr>
        </p:nvSpPr>
        <p:spPr>
          <a:xfrm>
            <a:off x="-3496" y="85342"/>
            <a:ext cx="12015600" cy="2039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400"/>
              <a:buFont typeface="EB Garamond"/>
              <a:buNone/>
            </a:pPr>
            <a:r>
              <a:rPr lang="en-IN" b="1" dirty="0" err="1">
                <a:solidFill>
                  <a:schemeClr val="bg2"/>
                </a:solidFill>
              </a:rPr>
              <a:t>BoxHist</a:t>
            </a:r>
            <a:r>
              <a:rPr lang="en-IN" b="1" dirty="0">
                <a:solidFill>
                  <a:schemeClr val="bg2"/>
                </a:solidFill>
              </a:rPr>
              <a:t> Plot</a:t>
            </a:r>
            <a:br>
              <a:rPr lang="en-IN" b="1" dirty="0">
                <a:solidFill>
                  <a:srgbClr val="FFFFFF"/>
                </a:solidFill>
              </a:rPr>
            </a:br>
            <a:r>
              <a:rPr lang="en-US" sz="2400" b="0" i="0" dirty="0">
                <a:solidFill>
                  <a:srgbClr val="CECECE"/>
                </a:solidFill>
                <a:effectLst/>
                <a:latin typeface="-apple-system"/>
              </a:rPr>
              <a:t>A box plot is a method for graphically depicting groups of numerical data through their quartiles.</a:t>
            </a:r>
            <a:endParaRPr sz="2400" dirty="0">
              <a:solidFill>
                <a:srgbClr val="FFFFFF"/>
              </a:solidFill>
              <a:highlight>
                <a:schemeClr val="lt1"/>
              </a:highlight>
            </a:endParaRPr>
          </a:p>
        </p:txBody>
      </p:sp>
      <p:sp>
        <p:nvSpPr>
          <p:cNvPr id="234" name="Google Shape;234;p10"/>
          <p:cNvSpPr txBox="1">
            <a:spLocks noGrp="1"/>
          </p:cNvSpPr>
          <p:nvPr>
            <p:ph type="body" idx="1"/>
          </p:nvPr>
        </p:nvSpPr>
        <p:spPr>
          <a:xfrm>
            <a:off x="1563917" y="2384474"/>
            <a:ext cx="9067215" cy="372861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800"/>
              <a:buNone/>
            </a:pPr>
            <a:endParaRPr sz="1800">
              <a:solidFill>
                <a:srgbClr val="FFFFFF"/>
              </a:solidFill>
            </a:endParaRPr>
          </a:p>
        </p:txBody>
      </p:sp>
      <p:pic>
        <p:nvPicPr>
          <p:cNvPr id="3" name="Picture 2">
            <a:extLst>
              <a:ext uri="{FF2B5EF4-FFF2-40B4-BE49-F238E27FC236}">
                <a16:creationId xmlns:a16="http://schemas.microsoft.com/office/drawing/2014/main" id="{EC395096-DAE4-2993-7C7B-BDDF902FCBF4}"/>
              </a:ext>
            </a:extLst>
          </p:cNvPr>
          <p:cNvPicPr>
            <a:picLocks noChangeAspect="1"/>
          </p:cNvPicPr>
          <p:nvPr/>
        </p:nvPicPr>
        <p:blipFill>
          <a:blip r:embed="rId5"/>
          <a:stretch>
            <a:fillRect/>
          </a:stretch>
        </p:blipFill>
        <p:spPr>
          <a:xfrm>
            <a:off x="340947" y="1912488"/>
            <a:ext cx="11581040" cy="44194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Google Shape;315;g19dd4780de9_1_32"/>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16" name="Google Shape;316;g19dd4780de9_1_3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17" name="Google Shape;317;g19dd4780de9_1_32"/>
          <p:cNvGrpSpPr/>
          <p:nvPr/>
        </p:nvGrpSpPr>
        <p:grpSpPr>
          <a:xfrm>
            <a:off x="4467929" y="216310"/>
            <a:ext cx="7724071" cy="6858001"/>
            <a:chOff x="4464881" y="0"/>
            <a:chExt cx="7724071" cy="6858001"/>
          </a:xfrm>
        </p:grpSpPr>
        <p:pic>
          <p:nvPicPr>
            <p:cNvPr id="318" name="Google Shape;318;g19dd4780de9_1_32"/>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19" name="Google Shape;319;g19dd4780de9_1_32"/>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E81383A3-B094-94B2-21D9-7B32F9711E4A}"/>
              </a:ext>
            </a:extLst>
          </p:cNvPr>
          <p:cNvSpPr>
            <a:spLocks noGrp="1"/>
          </p:cNvSpPr>
          <p:nvPr>
            <p:ph type="title"/>
          </p:nvPr>
        </p:nvSpPr>
        <p:spPr/>
        <p:txBody>
          <a:bodyPr>
            <a:normAutofit/>
          </a:bodyPr>
          <a:lstStyle/>
          <a:p>
            <a:r>
              <a:rPr lang="en-US" b="0" dirty="0">
                <a:solidFill>
                  <a:schemeClr val="tx1"/>
                </a:solidFill>
                <a:effectLst/>
                <a:latin typeface="Cooper Black" panose="0208090404030B020404" pitchFamily="18" charset="0"/>
              </a:rPr>
              <a:t> </a:t>
            </a:r>
            <a:r>
              <a:rPr lang="en-US" b="1" dirty="0">
                <a:solidFill>
                  <a:schemeClr val="tx1"/>
                </a:solidFill>
                <a:latin typeface="Perpetua Titling MT" panose="02020502060505020804" pitchFamily="18" charset="0"/>
                <a:ea typeface="Roboto" panose="02000000000000000000" pitchFamily="2" charset="0"/>
              </a:rPr>
              <a:t>Feature  Transformation</a:t>
            </a:r>
            <a:endParaRPr lang="en-IN" dirty="0">
              <a:latin typeface="Perpetua Titling MT" panose="02020502060505020804" pitchFamily="18" charset="0"/>
            </a:endParaRPr>
          </a:p>
        </p:txBody>
      </p:sp>
      <p:sp>
        <p:nvSpPr>
          <p:cNvPr id="3" name="Text Placeholder 2">
            <a:extLst>
              <a:ext uri="{FF2B5EF4-FFF2-40B4-BE49-F238E27FC236}">
                <a16:creationId xmlns:a16="http://schemas.microsoft.com/office/drawing/2014/main" id="{506ED976-0788-8EE0-67C0-B041C2C192FA}"/>
              </a:ext>
            </a:extLst>
          </p:cNvPr>
          <p:cNvSpPr>
            <a:spLocks noGrp="1"/>
          </p:cNvSpPr>
          <p:nvPr>
            <p:ph type="body" idx="1"/>
          </p:nvPr>
        </p:nvSpPr>
        <p:spPr/>
        <p:txBody>
          <a:bodyPr/>
          <a:lstStyle/>
          <a:p>
            <a:r>
              <a:rPr lang="en-US" b="1" i="0" dirty="0">
                <a:solidFill>
                  <a:schemeClr val="bg1"/>
                </a:solidFill>
                <a:effectLst/>
                <a:latin typeface="arial" panose="020B0604020202020204" pitchFamily="34" charset="0"/>
              </a:rPr>
              <a:t>What is Feature Transformation? Feature transformation is a mathematical transformation in which we apply a mathematical formula to a particular column (feature) and transform the values, which are useful for our further analysis. It is a technique by which we can boost our model performance</a:t>
            </a:r>
            <a:r>
              <a:rPr lang="en-US" b="0" i="0" dirty="0">
                <a:solidFill>
                  <a:srgbClr val="BDC1C6"/>
                </a:solidFill>
                <a:effectLst/>
                <a:latin typeface="arial" panose="020B0604020202020204" pitchFamily="34" charset="0"/>
              </a:rPr>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19dd4780de9_1_4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5" name="Google Shape;325;g19dd4780de9_1_4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 name="Title 1">
            <a:extLst>
              <a:ext uri="{FF2B5EF4-FFF2-40B4-BE49-F238E27FC236}">
                <a16:creationId xmlns:a16="http://schemas.microsoft.com/office/drawing/2014/main" id="{FD2814EB-EBC4-8C8C-6B93-4076CDA4A42D}"/>
              </a:ext>
            </a:extLst>
          </p:cNvPr>
          <p:cNvSpPr>
            <a:spLocks noGrp="1"/>
          </p:cNvSpPr>
          <p:nvPr>
            <p:ph type="title"/>
          </p:nvPr>
        </p:nvSpPr>
        <p:spPr/>
        <p:txBody>
          <a:bodyPr>
            <a:normAutofit fontScale="90000"/>
          </a:bodyPr>
          <a:lstStyle/>
          <a:p>
            <a:r>
              <a:rPr lang="en-IN" b="1" dirty="0"/>
              <a:t>Convert Numerical Feature to Categorical Feature</a:t>
            </a:r>
          </a:p>
        </p:txBody>
      </p:sp>
      <p:sp>
        <p:nvSpPr>
          <p:cNvPr id="3" name="Text Placeholder 2">
            <a:extLst>
              <a:ext uri="{FF2B5EF4-FFF2-40B4-BE49-F238E27FC236}">
                <a16:creationId xmlns:a16="http://schemas.microsoft.com/office/drawing/2014/main" id="{3CA123E8-99F9-9739-F6AF-0C786C09337B}"/>
              </a:ext>
            </a:extLst>
          </p:cNvPr>
          <p:cNvSpPr>
            <a:spLocks noGrp="1"/>
          </p:cNvSpPr>
          <p:nvPr>
            <p:ph type="body" idx="1"/>
          </p:nvPr>
        </p:nvSpPr>
        <p:spPr/>
        <p:txBody>
          <a:bodyPr/>
          <a:lstStyle/>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Google Shape;315;g19dd4780de9_1_32"/>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16" name="Google Shape;316;g19dd4780de9_1_3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17" name="Google Shape;317;g19dd4780de9_1_32"/>
          <p:cNvGrpSpPr/>
          <p:nvPr/>
        </p:nvGrpSpPr>
        <p:grpSpPr>
          <a:xfrm>
            <a:off x="4464881" y="0"/>
            <a:ext cx="7724071" cy="6858001"/>
            <a:chOff x="4464881" y="0"/>
            <a:chExt cx="7724071" cy="6858001"/>
          </a:xfrm>
        </p:grpSpPr>
        <p:pic>
          <p:nvPicPr>
            <p:cNvPr id="318" name="Google Shape;318;g19dd4780de9_1_32"/>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19" name="Google Shape;319;g19dd4780de9_1_32"/>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E81383A3-B094-94B2-21D9-7B32F9711E4A}"/>
              </a:ext>
            </a:extLst>
          </p:cNvPr>
          <p:cNvSpPr>
            <a:spLocks noGrp="1"/>
          </p:cNvSpPr>
          <p:nvPr>
            <p:ph type="title"/>
          </p:nvPr>
        </p:nvSpPr>
        <p:spPr/>
        <p:txBody>
          <a:bodyPr>
            <a:normAutofit fontScale="90000"/>
          </a:bodyPr>
          <a:lstStyle/>
          <a:p>
            <a:r>
              <a:rPr lang="en-US" b="0" dirty="0">
                <a:solidFill>
                  <a:schemeClr val="tx1"/>
                </a:solidFill>
                <a:effectLst/>
                <a:latin typeface="Cooper Black" panose="0208090404030B020404" pitchFamily="18" charset="0"/>
              </a:rPr>
              <a:t> </a:t>
            </a:r>
            <a:r>
              <a:rPr lang="en-US" b="1" dirty="0">
                <a:solidFill>
                  <a:schemeClr val="tx1"/>
                </a:solidFill>
                <a:effectLst/>
                <a:latin typeface="Roboto" panose="02000000000000000000" pitchFamily="2" charset="0"/>
                <a:ea typeface="Roboto" panose="02000000000000000000" pitchFamily="2" charset="0"/>
              </a:rPr>
              <a:t>Convert Categorical Feature into Numerical     Feature</a:t>
            </a:r>
            <a:br>
              <a:rPr lang="en-US" b="0" dirty="0">
                <a:solidFill>
                  <a:srgbClr val="D4D4D4"/>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506ED976-0788-8EE0-67C0-B041C2C192FA}"/>
              </a:ext>
            </a:extLst>
          </p:cNvPr>
          <p:cNvSpPr>
            <a:spLocks noGrp="1"/>
          </p:cNvSpPr>
          <p:nvPr>
            <p:ph type="body" idx="1"/>
          </p:nvPr>
        </p:nvSpPr>
        <p:spPr/>
        <p:txBody>
          <a:bodyPr>
            <a:normAutofit/>
          </a:bodyPr>
          <a:lstStyle/>
          <a:p>
            <a:pPr algn="l" fontAlgn="base"/>
            <a:r>
              <a:rPr lang="en-US" b="1" dirty="0">
                <a:solidFill>
                  <a:schemeClr val="bg1"/>
                </a:solidFill>
                <a:effectLst/>
                <a:latin typeface="Helvetica Neue"/>
              </a:rPr>
              <a:t>Machine learning models require all input and output variables to be numeric.</a:t>
            </a:r>
          </a:p>
          <a:p>
            <a:pPr algn="l" fontAlgn="base"/>
            <a:r>
              <a:rPr lang="en-US" b="1" dirty="0">
                <a:solidFill>
                  <a:schemeClr val="bg1"/>
                </a:solidFill>
                <a:effectLst/>
                <a:latin typeface="Helvetica Neue"/>
              </a:rPr>
              <a:t>This means that if your data contains categorical data, you must encode it to numbers before you can fit and evaluate a model.</a:t>
            </a:r>
          </a:p>
          <a:p>
            <a:pPr algn="l" fontAlgn="base"/>
            <a:r>
              <a:rPr lang="en-US" b="1" dirty="0">
                <a:solidFill>
                  <a:schemeClr val="bg1"/>
                </a:solidFill>
                <a:effectLst/>
                <a:latin typeface="Helvetica Neue"/>
              </a:rPr>
              <a:t>The two most popular techniques are an Ordinal Encoding and a One-Hot Encoding</a:t>
            </a:r>
          </a:p>
          <a:p>
            <a:endParaRPr lang="en-IN" dirty="0"/>
          </a:p>
        </p:txBody>
      </p:sp>
    </p:spTree>
    <p:extLst>
      <p:ext uri="{BB962C8B-B14F-4D97-AF65-F5344CB8AC3E}">
        <p14:creationId xmlns:p14="http://schemas.microsoft.com/office/powerpoint/2010/main" val="4209543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19dd4780de9_1_4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5" name="Google Shape;325;g19dd4780de9_1_4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26" name="Google Shape;326;g19dd4780de9_1_40"/>
          <p:cNvGrpSpPr/>
          <p:nvPr/>
        </p:nvGrpSpPr>
        <p:grpSpPr>
          <a:xfrm>
            <a:off x="4464881" y="0"/>
            <a:ext cx="7724071" cy="6858001"/>
            <a:chOff x="4464881" y="0"/>
            <a:chExt cx="7724071" cy="6858001"/>
          </a:xfrm>
        </p:grpSpPr>
        <p:pic>
          <p:nvPicPr>
            <p:cNvPr id="327" name="Google Shape;327;g19dd4780de9_1_4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28" name="Google Shape;328;g19dd4780de9_1_4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FD2814EB-EBC4-8C8C-6B93-4076CDA4A42D}"/>
              </a:ext>
            </a:extLst>
          </p:cNvPr>
          <p:cNvSpPr>
            <a:spLocks noGrp="1"/>
          </p:cNvSpPr>
          <p:nvPr>
            <p:ph type="title"/>
          </p:nvPr>
        </p:nvSpPr>
        <p:spPr/>
        <p:txBody>
          <a:bodyPr/>
          <a:lstStyle/>
          <a:p>
            <a:r>
              <a:rPr lang="en-IN" b="1" dirty="0"/>
              <a:t>One Hot Encoding</a:t>
            </a:r>
          </a:p>
        </p:txBody>
      </p:sp>
      <p:sp>
        <p:nvSpPr>
          <p:cNvPr id="3" name="Text Placeholder 2">
            <a:extLst>
              <a:ext uri="{FF2B5EF4-FFF2-40B4-BE49-F238E27FC236}">
                <a16:creationId xmlns:a16="http://schemas.microsoft.com/office/drawing/2014/main" id="{3CA123E8-99F9-9739-F6AF-0C786C09337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545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g19dd4780de9_1_24"/>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07" name="Google Shape;307;g19dd4780de9_1_24"/>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08" name="Google Shape;308;g19dd4780de9_1_24"/>
          <p:cNvGrpSpPr/>
          <p:nvPr/>
        </p:nvGrpSpPr>
        <p:grpSpPr>
          <a:xfrm>
            <a:off x="4492697" y="-1"/>
            <a:ext cx="7724071" cy="6858001"/>
            <a:chOff x="4464881" y="0"/>
            <a:chExt cx="7724071" cy="6858001"/>
          </a:xfrm>
        </p:grpSpPr>
        <p:pic>
          <p:nvPicPr>
            <p:cNvPr id="309" name="Google Shape;309;g19dd4780de9_1_24"/>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10" name="Google Shape;310;g19dd4780de9_1_24"/>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9B2F3F71-D534-8CB7-A550-678BEB075A0C}"/>
              </a:ext>
            </a:extLst>
          </p:cNvPr>
          <p:cNvSpPr>
            <a:spLocks noGrp="1"/>
          </p:cNvSpPr>
          <p:nvPr>
            <p:ph type="title"/>
          </p:nvPr>
        </p:nvSpPr>
        <p:spPr/>
        <p:txBody>
          <a:bodyPr>
            <a:normAutofit fontScale="90000"/>
          </a:bodyPr>
          <a:lstStyle/>
          <a:p>
            <a:r>
              <a:rPr lang="en-US" b="1" i="0" dirty="0">
                <a:solidFill>
                  <a:schemeClr val="tx1"/>
                </a:solidFill>
                <a:effectLst/>
                <a:latin typeface="Roboto" panose="02000000000000000000" pitchFamily="2" charset="0"/>
              </a:rPr>
              <a:t>Split Data For Training and Testing</a:t>
            </a:r>
            <a:br>
              <a:rPr lang="en-US" b="0" i="0" dirty="0">
                <a:solidFill>
                  <a:srgbClr val="D5D5D5"/>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3534F048-CA02-4444-AA4E-71D25063BF1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2E2A15A-2B1D-01FF-4F2D-7FB7F53FF56F}"/>
              </a:ext>
            </a:extLst>
          </p:cNvPr>
          <p:cNvPicPr>
            <a:picLocks noChangeAspect="1"/>
          </p:cNvPicPr>
          <p:nvPr/>
        </p:nvPicPr>
        <p:blipFill>
          <a:blip r:embed="rId5"/>
          <a:stretch>
            <a:fillRect/>
          </a:stretch>
        </p:blipFill>
        <p:spPr>
          <a:xfrm>
            <a:off x="403158" y="1769807"/>
            <a:ext cx="11274612" cy="46113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19dd4780de9_1_4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5" name="Google Shape;325;g19dd4780de9_1_4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26" name="Google Shape;326;g19dd4780de9_1_40"/>
          <p:cNvGrpSpPr/>
          <p:nvPr/>
        </p:nvGrpSpPr>
        <p:grpSpPr>
          <a:xfrm>
            <a:off x="4464881" y="0"/>
            <a:ext cx="7724071" cy="6858001"/>
            <a:chOff x="4464881" y="0"/>
            <a:chExt cx="7724071" cy="6858001"/>
          </a:xfrm>
        </p:grpSpPr>
        <p:pic>
          <p:nvPicPr>
            <p:cNvPr id="327" name="Google Shape;327;g19dd4780de9_1_4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28" name="Google Shape;328;g19dd4780de9_1_4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8F280599-72D2-DFD9-E18B-21E54111C9E1}"/>
              </a:ext>
            </a:extLst>
          </p:cNvPr>
          <p:cNvSpPr>
            <a:spLocks noGrp="1"/>
          </p:cNvSpPr>
          <p:nvPr>
            <p:ph type="title"/>
          </p:nvPr>
        </p:nvSpPr>
        <p:spPr/>
        <p:txBody>
          <a:bodyPr/>
          <a:lstStyle/>
          <a:p>
            <a:r>
              <a:rPr lang="en-IN" b="1" dirty="0"/>
              <a:t>Model Selection</a:t>
            </a:r>
          </a:p>
        </p:txBody>
      </p:sp>
      <p:sp>
        <p:nvSpPr>
          <p:cNvPr id="3" name="Text Placeholder 2">
            <a:extLst>
              <a:ext uri="{FF2B5EF4-FFF2-40B4-BE49-F238E27FC236}">
                <a16:creationId xmlns:a16="http://schemas.microsoft.com/office/drawing/2014/main" id="{9C646D49-6925-FB0B-FAFD-F2606819A5C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3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99" name="Google Shape;99;p2"/>
          <p:cNvSpPr/>
          <p:nvPr/>
        </p:nvSpPr>
        <p:spPr>
          <a:xfrm>
            <a:off x="-1524"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595959"/>
              </a:solidFill>
              <a:latin typeface="Avenir"/>
              <a:ea typeface="Avenir"/>
              <a:cs typeface="Avenir"/>
              <a:sym typeface="Avenir"/>
            </a:endParaRPr>
          </a:p>
        </p:txBody>
      </p:sp>
      <p:grpSp>
        <p:nvGrpSpPr>
          <p:cNvPr id="100" name="Google Shape;100;p2"/>
          <p:cNvGrpSpPr/>
          <p:nvPr/>
        </p:nvGrpSpPr>
        <p:grpSpPr>
          <a:xfrm>
            <a:off x="2849623" y="-1339241"/>
            <a:ext cx="7724071" cy="6858000"/>
            <a:chOff x="4464881" y="0"/>
            <a:chExt cx="7724071" cy="6858000"/>
          </a:xfrm>
        </p:grpSpPr>
        <p:pic>
          <p:nvPicPr>
            <p:cNvPr id="101" name="Google Shape;101;p2"/>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102" name="Google Shape;102;p2"/>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103" name="Google Shape;103;p2"/>
          <p:cNvSpPr txBox="1">
            <a:spLocks noGrp="1"/>
          </p:cNvSpPr>
          <p:nvPr>
            <p:ph type="title"/>
          </p:nvPr>
        </p:nvSpPr>
        <p:spPr>
          <a:xfrm>
            <a:off x="-3507" y="85360"/>
            <a:ext cx="9786604" cy="114698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b="1" dirty="0">
                <a:solidFill>
                  <a:schemeClr val="tx1"/>
                </a:solidFill>
              </a:rPr>
              <a:t>Introduction </a:t>
            </a:r>
            <a:endParaRPr b="1" dirty="0">
              <a:solidFill>
                <a:schemeClr val="tx1"/>
              </a:solidFill>
            </a:endParaRPr>
          </a:p>
        </p:txBody>
      </p:sp>
      <p:grpSp>
        <p:nvGrpSpPr>
          <p:cNvPr id="104" name="Google Shape;104;p2"/>
          <p:cNvGrpSpPr/>
          <p:nvPr/>
        </p:nvGrpSpPr>
        <p:grpSpPr>
          <a:xfrm>
            <a:off x="207971" y="223011"/>
            <a:ext cx="11773007" cy="5804163"/>
            <a:chOff x="820099" y="88202"/>
            <a:chExt cx="11773007" cy="5804163"/>
          </a:xfrm>
        </p:grpSpPr>
        <p:sp>
          <p:nvSpPr>
            <p:cNvPr id="105" name="Google Shape;105;p2"/>
            <p:cNvSpPr/>
            <p:nvPr/>
          </p:nvSpPr>
          <p:spPr>
            <a:xfrm>
              <a:off x="820099" y="2678628"/>
              <a:ext cx="1664526"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6" name="Google Shape;106;p2"/>
            <p:cNvSpPr/>
            <p:nvPr/>
          </p:nvSpPr>
          <p:spPr>
            <a:xfrm>
              <a:off x="1181278" y="2964069"/>
              <a:ext cx="1061882" cy="903115"/>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7" name="Google Shape;107;p2"/>
            <p:cNvSpPr/>
            <p:nvPr/>
          </p:nvSpPr>
          <p:spPr>
            <a:xfrm>
              <a:off x="2036931"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txBox="1"/>
            <p:nvPr/>
          </p:nvSpPr>
          <p:spPr>
            <a:xfrm>
              <a:off x="3027951" y="1851981"/>
              <a:ext cx="4487400" cy="4040384"/>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bg1"/>
                  </a:solidFill>
                  <a:latin typeface="Avenir"/>
                  <a:ea typeface="Avenir"/>
                  <a:cs typeface="Avenir"/>
                  <a:sym typeface="Avenir"/>
                </a:rPr>
                <a:t> </a:t>
              </a:r>
              <a:r>
                <a:rPr lang="en-US" sz="2400" dirty="0">
                  <a:solidFill>
                    <a:schemeClr val="bg1"/>
                  </a:solidFill>
                  <a:latin typeface="Avenir"/>
                  <a:ea typeface="Avenir"/>
                  <a:cs typeface="Avenir"/>
                  <a:sym typeface="Avenir"/>
                </a:rPr>
                <a:t>In This Project , We Have Built A Machine Learning Model To Predict The House Prices Of European City.</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bg1"/>
                  </a:solidFill>
                  <a:latin typeface="Avenir"/>
                  <a:sym typeface="Avenir"/>
                </a:rPr>
                <a:t>This Project Will Very Helpful For The Real </a:t>
              </a:r>
              <a:r>
                <a:rPr lang="en-US" sz="2400" dirty="0">
                  <a:solidFill>
                    <a:schemeClr val="bg1"/>
                  </a:solidFill>
                  <a:latin typeface="Avenir"/>
                  <a:sym typeface="Avenir"/>
                </a:rPr>
                <a:t>Estate Market.</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bg1"/>
                  </a:solidFill>
                  <a:latin typeface="Avenir"/>
                  <a:ea typeface="Arial"/>
                  <a:cs typeface="Arial"/>
                  <a:sym typeface="Avenir"/>
                </a:rPr>
                <a:t>Our Model Can B</a:t>
              </a:r>
              <a:r>
                <a:rPr lang="en-US" sz="2400" dirty="0">
                  <a:solidFill>
                    <a:schemeClr val="bg1"/>
                  </a:solidFill>
                  <a:latin typeface="Avenir"/>
                  <a:sym typeface="Avenir"/>
                </a:rPr>
                <a:t>e Used By Both House Sellers And House Buyers.</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bg1"/>
                  </a:solidFill>
                  <a:latin typeface="Avenir"/>
                  <a:ea typeface="Arial"/>
                  <a:cs typeface="Arial"/>
                  <a:sym typeface="Avenir"/>
                </a:rPr>
                <a:t>Multiple Linear Regression Algorithm Is Used To Create A Model With A Great Accuracy Score.</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endParaRPr sz="2400" b="0" i="0" u="none" strike="noStrike" cap="none" dirty="0">
                <a:solidFill>
                  <a:schemeClr val="bg1">
                    <a:lumMod val="95000"/>
                  </a:schemeClr>
                </a:solidFill>
                <a:latin typeface="Arial"/>
                <a:ea typeface="Arial"/>
                <a:cs typeface="Arial"/>
                <a:sym typeface="Arial"/>
              </a:endParaRPr>
            </a:p>
          </p:txBody>
        </p:sp>
        <p:sp>
          <p:nvSpPr>
            <p:cNvPr id="109" name="Google Shape;109;p2"/>
            <p:cNvSpPr/>
            <p:nvPr/>
          </p:nvSpPr>
          <p:spPr>
            <a:xfrm>
              <a:off x="11315544" y="2706763"/>
              <a:ext cx="1277562"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1" name="Google Shape;111;p2"/>
            <p:cNvSpPr/>
            <p:nvPr/>
          </p:nvSpPr>
          <p:spPr>
            <a:xfrm>
              <a:off x="8237507"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txBox="1"/>
            <p:nvPr/>
          </p:nvSpPr>
          <p:spPr>
            <a:xfrm>
              <a:off x="7901739" y="88202"/>
              <a:ext cx="4052586" cy="5354741"/>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endParaRPr sz="2000" b="0" i="0" u="none" strike="noStrike" cap="none" dirty="0">
                <a:solidFill>
                  <a:schemeClr val="bg1">
                    <a:lumMod val="95000"/>
                  </a:schemeClr>
                </a:solidFill>
                <a:latin typeface="Arial"/>
                <a:ea typeface="Arial"/>
                <a:cs typeface="Arial"/>
                <a:sym typeface="Arial"/>
              </a:endParaRPr>
            </a:p>
          </p:txBody>
        </p:sp>
      </p:grpSp>
    </p:spTree>
    <p:extLst>
      <p:ext uri="{BB962C8B-B14F-4D97-AF65-F5344CB8AC3E}">
        <p14:creationId xmlns:p14="http://schemas.microsoft.com/office/powerpoint/2010/main" val="126693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19dd4780de9_1_4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5" name="Google Shape;325;g19dd4780de9_1_4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26" name="Google Shape;326;g19dd4780de9_1_40"/>
          <p:cNvGrpSpPr/>
          <p:nvPr/>
        </p:nvGrpSpPr>
        <p:grpSpPr>
          <a:xfrm>
            <a:off x="4464881" y="0"/>
            <a:ext cx="7724071" cy="6858001"/>
            <a:chOff x="4464881" y="0"/>
            <a:chExt cx="7724071" cy="6858001"/>
          </a:xfrm>
        </p:grpSpPr>
        <p:pic>
          <p:nvPicPr>
            <p:cNvPr id="327" name="Google Shape;327;g19dd4780de9_1_4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28" name="Google Shape;328;g19dd4780de9_1_4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DBCE9A93-DB1E-ECC9-83E7-C61474E76E64}"/>
              </a:ext>
            </a:extLst>
          </p:cNvPr>
          <p:cNvSpPr>
            <a:spLocks noGrp="1"/>
          </p:cNvSpPr>
          <p:nvPr>
            <p:ph type="title"/>
          </p:nvPr>
        </p:nvSpPr>
        <p:spPr/>
        <p:txBody>
          <a:bodyPr/>
          <a:lstStyle/>
          <a:p>
            <a:r>
              <a:rPr lang="en-IN" b="1" dirty="0"/>
              <a:t>Deployment</a:t>
            </a:r>
          </a:p>
        </p:txBody>
      </p:sp>
      <p:sp>
        <p:nvSpPr>
          <p:cNvPr id="3" name="Text Placeholder 2">
            <a:extLst>
              <a:ext uri="{FF2B5EF4-FFF2-40B4-BE49-F238E27FC236}">
                <a16:creationId xmlns:a16="http://schemas.microsoft.com/office/drawing/2014/main" id="{887BB0E2-B585-3EE9-08BE-114DDDF5BA4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27657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19dd4780de9_1_4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5" name="Google Shape;325;g19dd4780de9_1_4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26" name="Google Shape;326;g19dd4780de9_1_40"/>
          <p:cNvGrpSpPr/>
          <p:nvPr/>
        </p:nvGrpSpPr>
        <p:grpSpPr>
          <a:xfrm>
            <a:off x="4464881" y="0"/>
            <a:ext cx="7724071" cy="6858001"/>
            <a:chOff x="4464881" y="0"/>
            <a:chExt cx="7724071" cy="6858001"/>
          </a:xfrm>
        </p:grpSpPr>
        <p:pic>
          <p:nvPicPr>
            <p:cNvPr id="327" name="Google Shape;327;g19dd4780de9_1_4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28" name="Google Shape;328;g19dd4780de9_1_4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Tree>
    <p:extLst>
      <p:ext uri="{BB962C8B-B14F-4D97-AF65-F5344CB8AC3E}">
        <p14:creationId xmlns:p14="http://schemas.microsoft.com/office/powerpoint/2010/main" val="4171011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19dd4780de9_1_4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5" name="Google Shape;325;g19dd4780de9_1_4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26" name="Google Shape;326;g19dd4780de9_1_40"/>
          <p:cNvGrpSpPr/>
          <p:nvPr/>
        </p:nvGrpSpPr>
        <p:grpSpPr>
          <a:xfrm>
            <a:off x="4464881" y="0"/>
            <a:ext cx="7724071" cy="6858001"/>
            <a:chOff x="4464881" y="0"/>
            <a:chExt cx="7724071" cy="6858001"/>
          </a:xfrm>
        </p:grpSpPr>
        <p:pic>
          <p:nvPicPr>
            <p:cNvPr id="327" name="Google Shape;327;g19dd4780de9_1_4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28" name="Google Shape;328;g19dd4780de9_1_4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6097DD84-CB35-EECE-5DB1-111F53CA91EE}"/>
              </a:ext>
            </a:extLst>
          </p:cNvPr>
          <p:cNvSpPr>
            <a:spLocks noGrp="1"/>
          </p:cNvSpPr>
          <p:nvPr>
            <p:ph type="title"/>
          </p:nvPr>
        </p:nvSpPr>
        <p:spPr/>
        <p:txBody>
          <a:bodyPr/>
          <a:lstStyle/>
          <a:p>
            <a:r>
              <a:rPr lang="en-IN" b="1" dirty="0"/>
              <a:t>Challenge </a:t>
            </a:r>
          </a:p>
        </p:txBody>
      </p:sp>
      <p:sp>
        <p:nvSpPr>
          <p:cNvPr id="3" name="Text Placeholder 2">
            <a:extLst>
              <a:ext uri="{FF2B5EF4-FFF2-40B4-BE49-F238E27FC236}">
                <a16:creationId xmlns:a16="http://schemas.microsoft.com/office/drawing/2014/main" id="{E3AE0A30-74E2-CAD4-289C-2FF5444DCC7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05808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g19dd4780de9_1_4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5" name="Google Shape;325;g19dd4780de9_1_4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26" name="Google Shape;326;g19dd4780de9_1_40"/>
          <p:cNvGrpSpPr/>
          <p:nvPr/>
        </p:nvGrpSpPr>
        <p:grpSpPr>
          <a:xfrm>
            <a:off x="4464881" y="0"/>
            <a:ext cx="7724071" cy="6858001"/>
            <a:chOff x="4464881" y="0"/>
            <a:chExt cx="7724071" cy="6858001"/>
          </a:xfrm>
        </p:grpSpPr>
        <p:pic>
          <p:nvPicPr>
            <p:cNvPr id="327" name="Google Shape;327;g19dd4780de9_1_40"/>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328" name="Google Shape;328;g19dd4780de9_1_40"/>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2" name="Title 1">
            <a:extLst>
              <a:ext uri="{FF2B5EF4-FFF2-40B4-BE49-F238E27FC236}">
                <a16:creationId xmlns:a16="http://schemas.microsoft.com/office/drawing/2014/main" id="{DCCD6A21-BBDA-CFC5-CCA2-17C3437083A3}"/>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35DB9AF6-BB53-9310-F680-37C4210A3421}"/>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F4AC9F35-7220-A85D-6AB6-D2D16625183E}"/>
              </a:ext>
            </a:extLst>
          </p:cNvPr>
          <p:cNvSpPr>
            <a:spLocks noGrp="1"/>
          </p:cNvSpPr>
          <p:nvPr>
            <p:ph type="body" idx="2"/>
          </p:nvPr>
        </p:nvSpPr>
        <p:spPr/>
        <p:txBody>
          <a:bodyPr/>
          <a:lstStyle/>
          <a:p>
            <a:endParaRPr lang="en-IN"/>
          </a:p>
        </p:txBody>
      </p:sp>
    </p:spTree>
    <p:extLst>
      <p:ext uri="{BB962C8B-B14F-4D97-AF65-F5344CB8AC3E}">
        <p14:creationId xmlns:p14="http://schemas.microsoft.com/office/powerpoint/2010/main" val="266701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99" name="Google Shape;99;p2"/>
          <p:cNvSpPr/>
          <p:nvPr/>
        </p:nvSpPr>
        <p:spPr>
          <a:xfrm>
            <a:off x="-1525"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100" name="Google Shape;100;p2"/>
          <p:cNvGrpSpPr/>
          <p:nvPr/>
        </p:nvGrpSpPr>
        <p:grpSpPr>
          <a:xfrm>
            <a:off x="2810281" y="-1329717"/>
            <a:ext cx="7724071" cy="6858000"/>
            <a:chOff x="4464881" y="0"/>
            <a:chExt cx="7724071" cy="6858000"/>
          </a:xfrm>
        </p:grpSpPr>
        <p:pic>
          <p:nvPicPr>
            <p:cNvPr id="101" name="Google Shape;101;p2"/>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102" name="Google Shape;102;p2"/>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103" name="Google Shape;103;p2"/>
          <p:cNvSpPr txBox="1">
            <a:spLocks noGrp="1"/>
          </p:cNvSpPr>
          <p:nvPr>
            <p:ph type="title"/>
          </p:nvPr>
        </p:nvSpPr>
        <p:spPr>
          <a:xfrm>
            <a:off x="-3507" y="85360"/>
            <a:ext cx="7630064" cy="114698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b="1" dirty="0">
                <a:solidFill>
                  <a:schemeClr val="tx1"/>
                </a:solidFill>
              </a:rPr>
              <a:t>Agenda </a:t>
            </a:r>
            <a:endParaRPr b="1" dirty="0">
              <a:solidFill>
                <a:schemeClr val="tx1"/>
              </a:solidFill>
            </a:endParaRPr>
          </a:p>
        </p:txBody>
      </p:sp>
      <p:grpSp>
        <p:nvGrpSpPr>
          <p:cNvPr id="104" name="Google Shape;104;p2"/>
          <p:cNvGrpSpPr/>
          <p:nvPr/>
        </p:nvGrpSpPr>
        <p:grpSpPr>
          <a:xfrm>
            <a:off x="296784" y="85360"/>
            <a:ext cx="11773007" cy="5804163"/>
            <a:chOff x="820099" y="88202"/>
            <a:chExt cx="11773007" cy="5804163"/>
          </a:xfrm>
        </p:grpSpPr>
        <p:sp>
          <p:nvSpPr>
            <p:cNvPr id="105" name="Google Shape;105;p2"/>
            <p:cNvSpPr/>
            <p:nvPr/>
          </p:nvSpPr>
          <p:spPr>
            <a:xfrm>
              <a:off x="820099" y="2678628"/>
              <a:ext cx="1664526"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6" name="Google Shape;106;p2"/>
            <p:cNvSpPr/>
            <p:nvPr/>
          </p:nvSpPr>
          <p:spPr>
            <a:xfrm>
              <a:off x="1181278" y="2964069"/>
              <a:ext cx="1061882" cy="903115"/>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7" name="Google Shape;107;p2"/>
            <p:cNvSpPr/>
            <p:nvPr/>
          </p:nvSpPr>
          <p:spPr>
            <a:xfrm>
              <a:off x="2036931"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txBox="1"/>
            <p:nvPr/>
          </p:nvSpPr>
          <p:spPr>
            <a:xfrm>
              <a:off x="3027951" y="1851981"/>
              <a:ext cx="4487400" cy="4040384"/>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dk1"/>
                  </a:solidFill>
                  <a:latin typeface="Avenir"/>
                  <a:ea typeface="Avenir"/>
                  <a:cs typeface="Avenir"/>
                  <a:sym typeface="Avenir"/>
                </a:rPr>
                <a:t> </a:t>
              </a:r>
              <a:r>
                <a:rPr lang="en-US" sz="2400" dirty="0">
                  <a:solidFill>
                    <a:schemeClr val="bg1"/>
                  </a:solidFill>
                  <a:latin typeface="Avenir"/>
                  <a:ea typeface="Avenir"/>
                  <a:cs typeface="Avenir"/>
                  <a:sym typeface="Avenir"/>
                </a:rPr>
                <a:t>Business Problem</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bg1"/>
                  </a:solidFill>
                  <a:latin typeface="Avenir"/>
                  <a:sym typeface="Avenir"/>
                </a:rPr>
                <a:t>Data collection</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dirty="0">
                  <a:solidFill>
                    <a:schemeClr val="bg1">
                      <a:lumMod val="95000"/>
                    </a:schemeClr>
                  </a:solidFill>
                </a:rPr>
                <a:t>Tools Setup for Project</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b="0" i="0" u="none" strike="noStrike" cap="none" dirty="0">
                  <a:solidFill>
                    <a:schemeClr val="bg1">
                      <a:lumMod val="95000"/>
                    </a:schemeClr>
                  </a:solidFill>
                  <a:latin typeface="Arial"/>
                  <a:ea typeface="Arial"/>
                  <a:cs typeface="Arial"/>
                  <a:sym typeface="Arial"/>
                </a:rPr>
                <a:t>Load Data</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dirty="0">
                  <a:solidFill>
                    <a:schemeClr val="bg1">
                      <a:lumMod val="95000"/>
                    </a:schemeClr>
                  </a:solidFill>
                </a:rPr>
                <a:t>Data Pre-Processing</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b="0" i="0" u="none" strike="noStrike" cap="none" dirty="0">
                  <a:solidFill>
                    <a:schemeClr val="bg1">
                      <a:lumMod val="95000"/>
                    </a:schemeClr>
                  </a:solidFill>
                  <a:latin typeface="Arial"/>
                  <a:ea typeface="Arial"/>
                  <a:cs typeface="Arial"/>
                  <a:sym typeface="Arial"/>
                </a:rPr>
                <a:t>Make Data Ready For Training</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dirty="0">
                  <a:solidFill>
                    <a:schemeClr val="bg1">
                      <a:lumMod val="95000"/>
                    </a:schemeClr>
                  </a:solidFill>
                </a:rPr>
                <a:t>ML Model Selection</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b="0" i="0" u="none" strike="noStrike" cap="none" dirty="0">
                  <a:solidFill>
                    <a:schemeClr val="bg1">
                      <a:lumMod val="95000"/>
                    </a:schemeClr>
                  </a:solidFill>
                  <a:latin typeface="Arial"/>
                  <a:ea typeface="Arial"/>
                  <a:cs typeface="Arial"/>
                  <a:sym typeface="Arial"/>
                </a:rPr>
                <a:t>Model Training</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dirty="0">
                  <a:solidFill>
                    <a:schemeClr val="bg1">
                      <a:lumMod val="95000"/>
                    </a:schemeClr>
                  </a:solidFill>
                </a:rPr>
                <a:t>ML Model Testing </a:t>
              </a:r>
            </a:p>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IN" sz="2400" b="0" i="0" u="none" strike="noStrike" cap="none" dirty="0">
                  <a:solidFill>
                    <a:schemeClr val="bg1">
                      <a:lumMod val="95000"/>
                    </a:schemeClr>
                  </a:solidFill>
                  <a:latin typeface="Arial"/>
                  <a:ea typeface="Arial"/>
                  <a:cs typeface="Arial"/>
                  <a:sym typeface="Arial"/>
                </a:rPr>
                <a:t>Present Solution</a:t>
              </a:r>
              <a:endParaRPr sz="2400" b="0" i="0" u="none" strike="noStrike" cap="none" dirty="0">
                <a:solidFill>
                  <a:schemeClr val="bg1">
                    <a:lumMod val="95000"/>
                  </a:schemeClr>
                </a:solidFill>
                <a:latin typeface="Arial"/>
                <a:ea typeface="Arial"/>
                <a:cs typeface="Arial"/>
                <a:sym typeface="Arial"/>
              </a:endParaRPr>
            </a:p>
          </p:txBody>
        </p:sp>
        <p:sp>
          <p:nvSpPr>
            <p:cNvPr id="109" name="Google Shape;109;p2"/>
            <p:cNvSpPr/>
            <p:nvPr/>
          </p:nvSpPr>
          <p:spPr>
            <a:xfrm>
              <a:off x="11315544" y="2706763"/>
              <a:ext cx="1277562"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1" name="Google Shape;111;p2"/>
            <p:cNvSpPr/>
            <p:nvPr/>
          </p:nvSpPr>
          <p:spPr>
            <a:xfrm>
              <a:off x="8237507"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txBox="1"/>
            <p:nvPr/>
          </p:nvSpPr>
          <p:spPr>
            <a:xfrm>
              <a:off x="7901739" y="88202"/>
              <a:ext cx="4052586" cy="5354741"/>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endParaRPr sz="2000" b="0" i="0" u="none" strike="noStrike" cap="none" dirty="0">
                <a:solidFill>
                  <a:schemeClr val="bg1">
                    <a:lumMod val="95000"/>
                  </a:schemeClr>
                </a:solidFill>
                <a:latin typeface="Arial"/>
                <a:ea typeface="Arial"/>
                <a:cs typeface="Arial"/>
                <a:sym typeface="Arial"/>
              </a:endParaRPr>
            </a:p>
          </p:txBody>
        </p:sp>
      </p:grpSp>
    </p:spTree>
    <p:extLst>
      <p:ext uri="{BB962C8B-B14F-4D97-AF65-F5344CB8AC3E}">
        <p14:creationId xmlns:p14="http://schemas.microsoft.com/office/powerpoint/2010/main" val="417498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99" name="Google Shape;99;p2"/>
          <p:cNvSpPr/>
          <p:nvPr/>
        </p:nvSpPr>
        <p:spPr>
          <a:xfrm>
            <a:off x="-1525"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100" name="Google Shape;100;p2"/>
          <p:cNvGrpSpPr/>
          <p:nvPr/>
        </p:nvGrpSpPr>
        <p:grpSpPr>
          <a:xfrm>
            <a:off x="2810281" y="-1329717"/>
            <a:ext cx="7724071" cy="6858000"/>
            <a:chOff x="4464881" y="0"/>
            <a:chExt cx="7724071" cy="6858000"/>
          </a:xfrm>
        </p:grpSpPr>
        <p:pic>
          <p:nvPicPr>
            <p:cNvPr id="101" name="Google Shape;101;p2"/>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102" name="Google Shape;102;p2"/>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103" name="Google Shape;103;p2"/>
          <p:cNvSpPr txBox="1">
            <a:spLocks noGrp="1"/>
          </p:cNvSpPr>
          <p:nvPr>
            <p:ph type="title"/>
          </p:nvPr>
        </p:nvSpPr>
        <p:spPr>
          <a:xfrm>
            <a:off x="-3507" y="85360"/>
            <a:ext cx="7630064" cy="114698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b="1" dirty="0">
                <a:solidFill>
                  <a:schemeClr val="tx1"/>
                </a:solidFill>
              </a:rPr>
              <a:t>Problem Statement </a:t>
            </a:r>
            <a:endParaRPr b="1" dirty="0">
              <a:solidFill>
                <a:schemeClr val="tx1"/>
              </a:solidFill>
            </a:endParaRPr>
          </a:p>
        </p:txBody>
      </p:sp>
      <p:grpSp>
        <p:nvGrpSpPr>
          <p:cNvPr id="104" name="Google Shape;104;p2"/>
          <p:cNvGrpSpPr/>
          <p:nvPr/>
        </p:nvGrpSpPr>
        <p:grpSpPr>
          <a:xfrm>
            <a:off x="17814" y="85360"/>
            <a:ext cx="11415300" cy="5354741"/>
            <a:chOff x="541129" y="88202"/>
            <a:chExt cx="11415300" cy="5354741"/>
          </a:xfrm>
        </p:grpSpPr>
        <p:sp>
          <p:nvSpPr>
            <p:cNvPr id="105" name="Google Shape;105;p2"/>
            <p:cNvSpPr/>
            <p:nvPr/>
          </p:nvSpPr>
          <p:spPr>
            <a:xfrm>
              <a:off x="541129" y="2655708"/>
              <a:ext cx="1664526"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6" name="Google Shape;106;p2"/>
            <p:cNvSpPr/>
            <p:nvPr/>
          </p:nvSpPr>
          <p:spPr>
            <a:xfrm>
              <a:off x="928526" y="2980284"/>
              <a:ext cx="857665" cy="903115"/>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7" name="Google Shape;107;p2"/>
            <p:cNvSpPr/>
            <p:nvPr/>
          </p:nvSpPr>
          <p:spPr>
            <a:xfrm>
              <a:off x="2036931"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txBox="1"/>
            <p:nvPr/>
          </p:nvSpPr>
          <p:spPr>
            <a:xfrm>
              <a:off x="1859326" y="1746938"/>
              <a:ext cx="4487400" cy="2886898"/>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dk1"/>
                  </a:solidFill>
                  <a:latin typeface="Avenir"/>
                  <a:ea typeface="Avenir"/>
                  <a:cs typeface="Avenir"/>
                  <a:sym typeface="Avenir"/>
                </a:rPr>
                <a:t> </a:t>
              </a:r>
              <a:r>
                <a:rPr lang="en-US" sz="2000" b="0" i="0" dirty="0">
                  <a:solidFill>
                    <a:schemeClr val="bg1">
                      <a:lumMod val="95000"/>
                    </a:schemeClr>
                  </a:solidFill>
                  <a:effectLst/>
                  <a:latin typeface="Roboto" panose="02000000000000000000" pitchFamily="2" charset="0"/>
                </a:rPr>
                <a:t>Predict the price of a house by its features. If you are a buyer or seller of the house but you don't know the exact price of the house, so supervised machine learning regression algorithms can help you to predict the price of the house just providing features of the target house</a:t>
              </a:r>
              <a:endParaRPr sz="2000" b="0" i="0" u="none" strike="noStrike" cap="none" dirty="0">
                <a:solidFill>
                  <a:schemeClr val="bg1">
                    <a:lumMod val="95000"/>
                  </a:schemeClr>
                </a:solidFill>
                <a:latin typeface="Arial"/>
                <a:ea typeface="Arial"/>
                <a:cs typeface="Arial"/>
                <a:sym typeface="Arial"/>
              </a:endParaRPr>
            </a:p>
          </p:txBody>
        </p:sp>
        <p:sp>
          <p:nvSpPr>
            <p:cNvPr id="109" name="Google Shape;109;p2"/>
            <p:cNvSpPr/>
            <p:nvPr/>
          </p:nvSpPr>
          <p:spPr>
            <a:xfrm>
              <a:off x="6346748" y="2655708"/>
              <a:ext cx="1557095"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6673738" y="2982698"/>
              <a:ext cx="903115" cy="903115"/>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8237507"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txBox="1"/>
            <p:nvPr/>
          </p:nvSpPr>
          <p:spPr>
            <a:xfrm>
              <a:off x="7903843" y="88202"/>
              <a:ext cx="4052586" cy="5354741"/>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000" b="0" i="0" dirty="0">
                  <a:solidFill>
                    <a:schemeClr val="bg1">
                      <a:lumMod val="95000"/>
                    </a:schemeClr>
                  </a:solidFill>
                  <a:effectLst/>
                  <a:latin typeface="arial" panose="020B0604020202020204" pitchFamily="34" charset="0"/>
                </a:rPr>
                <a:t>House price prediction can </a:t>
              </a:r>
              <a:r>
                <a:rPr lang="en-US" sz="2000" b="1" i="0" dirty="0">
                  <a:solidFill>
                    <a:schemeClr val="bg1">
                      <a:lumMod val="95000"/>
                    </a:schemeClr>
                  </a:solidFill>
                  <a:effectLst/>
                  <a:latin typeface="arial" panose="020B0604020202020204" pitchFamily="34" charset="0"/>
                </a:rPr>
                <a:t>help the developer determine the selling price of a house and can help the customer to arrange the right time to purchase a house</a:t>
              </a:r>
              <a:r>
                <a:rPr lang="en-US" sz="2000" b="0" i="0" dirty="0">
                  <a:solidFill>
                    <a:schemeClr val="bg1">
                      <a:lumMod val="95000"/>
                    </a:schemeClr>
                  </a:solidFill>
                  <a:effectLst/>
                  <a:latin typeface="arial" panose="020B0604020202020204" pitchFamily="34" charset="0"/>
                </a:rPr>
                <a:t>. </a:t>
              </a:r>
              <a:r>
                <a:rPr lang="en-US" sz="2000" b="0" i="0" u="none" strike="noStrike" cap="none" dirty="0">
                  <a:solidFill>
                    <a:schemeClr val="bg1">
                      <a:lumMod val="95000"/>
                    </a:schemeClr>
                  </a:solidFill>
                  <a:latin typeface="Avenir"/>
                  <a:ea typeface="Avenir"/>
                  <a:cs typeface="Avenir"/>
                  <a:sym typeface="Avenir"/>
                </a:rPr>
                <a:t> </a:t>
              </a:r>
              <a:endParaRPr sz="2000" b="0" i="0" u="none" strike="noStrike" cap="none" dirty="0">
                <a:solidFill>
                  <a:schemeClr val="bg1">
                    <a:lumMod val="95000"/>
                  </a:schemeClr>
                </a:solidFill>
                <a:latin typeface="Arial"/>
                <a:ea typeface="Arial"/>
                <a:cs typeface="Arial"/>
                <a:sym typeface="Arial"/>
              </a:endParaRPr>
            </a:p>
          </p:txBody>
        </p:sp>
      </p:grpSp>
    </p:spTree>
    <p:extLst>
      <p:ext uri="{BB962C8B-B14F-4D97-AF65-F5344CB8AC3E}">
        <p14:creationId xmlns:p14="http://schemas.microsoft.com/office/powerpoint/2010/main" val="218526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99" name="Google Shape;99;p2"/>
          <p:cNvSpPr/>
          <p:nvPr/>
        </p:nvSpPr>
        <p:spPr>
          <a:xfrm>
            <a:off x="-1524"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100" name="Google Shape;100;p2"/>
          <p:cNvGrpSpPr/>
          <p:nvPr/>
        </p:nvGrpSpPr>
        <p:grpSpPr>
          <a:xfrm>
            <a:off x="4519890" y="45896"/>
            <a:ext cx="7724071" cy="6858000"/>
            <a:chOff x="4464881" y="0"/>
            <a:chExt cx="7724071" cy="6858000"/>
          </a:xfrm>
        </p:grpSpPr>
        <p:pic>
          <p:nvPicPr>
            <p:cNvPr id="101" name="Google Shape;101;p2"/>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102" name="Google Shape;102;p2"/>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103" name="Google Shape;103;p2"/>
          <p:cNvSpPr txBox="1">
            <a:spLocks noGrp="1"/>
          </p:cNvSpPr>
          <p:nvPr>
            <p:ph type="title"/>
          </p:nvPr>
        </p:nvSpPr>
        <p:spPr>
          <a:xfrm>
            <a:off x="-3507" y="85360"/>
            <a:ext cx="7630064" cy="114698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b="1" dirty="0">
                <a:solidFill>
                  <a:schemeClr val="tx1"/>
                </a:solidFill>
              </a:rPr>
              <a:t>Data Collection </a:t>
            </a:r>
            <a:endParaRPr b="1" dirty="0">
              <a:solidFill>
                <a:schemeClr val="tx1"/>
              </a:solidFill>
            </a:endParaRPr>
          </a:p>
        </p:txBody>
      </p:sp>
      <p:grpSp>
        <p:nvGrpSpPr>
          <p:cNvPr id="104" name="Google Shape;104;p2"/>
          <p:cNvGrpSpPr/>
          <p:nvPr/>
        </p:nvGrpSpPr>
        <p:grpSpPr>
          <a:xfrm>
            <a:off x="17814" y="75528"/>
            <a:ext cx="11415300" cy="5354741"/>
            <a:chOff x="541129" y="88202"/>
            <a:chExt cx="11415300" cy="5354741"/>
          </a:xfrm>
        </p:grpSpPr>
        <p:sp>
          <p:nvSpPr>
            <p:cNvPr id="105" name="Google Shape;105;p2"/>
            <p:cNvSpPr/>
            <p:nvPr/>
          </p:nvSpPr>
          <p:spPr>
            <a:xfrm>
              <a:off x="541129" y="2655708"/>
              <a:ext cx="1664526"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6" name="Google Shape;106;p2"/>
            <p:cNvSpPr/>
            <p:nvPr/>
          </p:nvSpPr>
          <p:spPr>
            <a:xfrm>
              <a:off x="928526" y="2980284"/>
              <a:ext cx="857665" cy="903115"/>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7" name="Google Shape;107;p2"/>
            <p:cNvSpPr/>
            <p:nvPr/>
          </p:nvSpPr>
          <p:spPr>
            <a:xfrm>
              <a:off x="2036931"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txBox="1"/>
            <p:nvPr/>
          </p:nvSpPr>
          <p:spPr>
            <a:xfrm>
              <a:off x="2539319" y="1746938"/>
              <a:ext cx="4487400" cy="2886898"/>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r>
                <a:rPr lang="en-US" sz="2400" b="0" i="0" u="none" strike="noStrike" cap="none" dirty="0">
                  <a:solidFill>
                    <a:schemeClr val="dk1"/>
                  </a:solidFill>
                  <a:latin typeface="Avenir"/>
                  <a:ea typeface="Avenir"/>
                  <a:cs typeface="Avenir"/>
                  <a:sym typeface="Avenir"/>
                </a:rPr>
                <a:t> </a:t>
              </a:r>
              <a:r>
                <a:rPr lang="en-US" sz="2000" u="none" strike="noStrike" cap="none" dirty="0">
                  <a:solidFill>
                    <a:schemeClr val="bg1">
                      <a:lumMod val="95000"/>
                    </a:schemeClr>
                  </a:solidFill>
                  <a:latin typeface="Roboto" panose="02000000000000000000" pitchFamily="2" charset="0"/>
                  <a:ea typeface="Avenir"/>
                  <a:cs typeface="Avenir"/>
                  <a:sym typeface="Avenir"/>
                </a:rPr>
                <a:t>Data Collection Is the Process </a:t>
              </a:r>
              <a:r>
                <a:rPr lang="en-US" sz="2000" dirty="0">
                  <a:solidFill>
                    <a:schemeClr val="bg1">
                      <a:lumMod val="95000"/>
                    </a:schemeClr>
                  </a:solidFill>
                  <a:latin typeface="Roboto" panose="02000000000000000000" pitchFamily="2" charset="0"/>
                  <a:ea typeface="Avenir"/>
                  <a:cs typeface="Avenir"/>
                  <a:sym typeface="Avenir"/>
                </a:rPr>
                <a:t>Of Gathering and Measuring Data on variable of Interest In An Established Systematic Fashion That Enable One to Answer Stated  research Questions , Test Hypotheses , and Evaluate outcomes</a:t>
              </a:r>
              <a:endParaRPr sz="2000" b="0" i="0" u="none" strike="noStrike" cap="none" dirty="0">
                <a:solidFill>
                  <a:schemeClr val="bg1">
                    <a:lumMod val="95000"/>
                  </a:schemeClr>
                </a:solidFill>
                <a:latin typeface="Arial"/>
                <a:ea typeface="Arial"/>
                <a:cs typeface="Arial"/>
                <a:sym typeface="Arial"/>
              </a:endParaRPr>
            </a:p>
          </p:txBody>
        </p:sp>
        <p:sp>
          <p:nvSpPr>
            <p:cNvPr id="109" name="Google Shape;109;p2"/>
            <p:cNvSpPr/>
            <p:nvPr/>
          </p:nvSpPr>
          <p:spPr>
            <a:xfrm>
              <a:off x="10226513" y="1987024"/>
              <a:ext cx="1557095" cy="1557095"/>
            </a:xfrm>
            <a:prstGeom prst="ellipse">
              <a:avLst/>
            </a:prstGeom>
            <a:solidFill>
              <a:srgbClr val="E5E1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10553504" y="2287272"/>
              <a:ext cx="903115" cy="903115"/>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1" name="Google Shape;111;p2"/>
            <p:cNvSpPr/>
            <p:nvPr/>
          </p:nvSpPr>
          <p:spPr>
            <a:xfrm>
              <a:off x="8237507" y="2655708"/>
              <a:ext cx="3670295" cy="1557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txBox="1"/>
            <p:nvPr/>
          </p:nvSpPr>
          <p:spPr>
            <a:xfrm>
              <a:off x="7903843" y="88202"/>
              <a:ext cx="4052586" cy="5354741"/>
            </a:xfrm>
            <a:prstGeom prst="rect">
              <a:avLst/>
            </a:prstGeom>
            <a:no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chemeClr val="dk1"/>
                </a:buClr>
                <a:buSzPts val="1600"/>
                <a:buFont typeface="Wingdings" panose="05000000000000000000" pitchFamily="2" charset="2"/>
                <a:buChar char="Ø"/>
              </a:pPr>
              <a:endParaRPr sz="2000" b="0" i="0" u="none" strike="noStrike" cap="none" dirty="0">
                <a:solidFill>
                  <a:schemeClr val="bg1">
                    <a:lumMod val="95000"/>
                  </a:schemeClr>
                </a:solidFill>
                <a:latin typeface="Arial"/>
                <a:ea typeface="Arial"/>
                <a:cs typeface="Arial"/>
                <a:sym typeface="Arial"/>
              </a:endParaRPr>
            </a:p>
          </p:txBody>
        </p:sp>
      </p:grpSp>
    </p:spTree>
    <p:extLst>
      <p:ext uri="{BB962C8B-B14F-4D97-AF65-F5344CB8AC3E}">
        <p14:creationId xmlns:p14="http://schemas.microsoft.com/office/powerpoint/2010/main" val="186847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56" name="Google Shape;156;p5"/>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157" name="Google Shape;157;p5"/>
          <p:cNvGrpSpPr/>
          <p:nvPr/>
        </p:nvGrpSpPr>
        <p:grpSpPr>
          <a:xfrm>
            <a:off x="4464881" y="0"/>
            <a:ext cx="7724071" cy="6858000"/>
            <a:chOff x="4464881" y="0"/>
            <a:chExt cx="7724071" cy="6858000"/>
          </a:xfrm>
        </p:grpSpPr>
        <p:pic>
          <p:nvPicPr>
            <p:cNvPr id="158" name="Google Shape;158;p5"/>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159" name="Google Shape;159;p5"/>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160" name="Google Shape;160;p5"/>
          <p:cNvSpPr txBox="1">
            <a:spLocks noGrp="1"/>
          </p:cNvSpPr>
          <p:nvPr>
            <p:ph type="title"/>
          </p:nvPr>
        </p:nvSpPr>
        <p:spPr>
          <a:xfrm>
            <a:off x="327172" y="186001"/>
            <a:ext cx="7630064" cy="114698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b="1" dirty="0"/>
              <a:t>Understanding the Basic Data</a:t>
            </a:r>
            <a:endParaRPr b="1" dirty="0"/>
          </a:p>
        </p:txBody>
      </p:sp>
      <p:grpSp>
        <p:nvGrpSpPr>
          <p:cNvPr id="161" name="Google Shape;161;p5"/>
          <p:cNvGrpSpPr/>
          <p:nvPr/>
        </p:nvGrpSpPr>
        <p:grpSpPr>
          <a:xfrm>
            <a:off x="2047624" y="2411615"/>
            <a:ext cx="7002067" cy="2222322"/>
            <a:chOff x="854" y="1810641"/>
            <a:chExt cx="7002067" cy="2222322"/>
          </a:xfrm>
        </p:grpSpPr>
        <p:sp>
          <p:nvSpPr>
            <p:cNvPr id="162" name="Google Shape;162;p5"/>
            <p:cNvSpPr/>
            <p:nvPr/>
          </p:nvSpPr>
          <p:spPr>
            <a:xfrm>
              <a:off x="854" y="1810641"/>
              <a:ext cx="3000885" cy="1905562"/>
            </a:xfrm>
            <a:prstGeom prst="roundRect">
              <a:avLst>
                <a:gd name="adj" fmla="val 10000"/>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
            <p:cNvSpPr/>
            <p:nvPr/>
          </p:nvSpPr>
          <p:spPr>
            <a:xfrm>
              <a:off x="334286" y="2127401"/>
              <a:ext cx="3000885" cy="1905562"/>
            </a:xfrm>
            <a:prstGeom prst="roundRect">
              <a:avLst>
                <a:gd name="adj" fmla="val 10000"/>
              </a:avLst>
            </a:prstGeom>
            <a:solidFill>
              <a:schemeClr val="lt1">
                <a:alpha val="89411"/>
              </a:schemeClr>
            </a:solidFill>
            <a:ln w="12700" cap="flat" cmpd="sng">
              <a:solidFill>
                <a:srgbClr val="75846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txBox="1"/>
            <p:nvPr/>
          </p:nvSpPr>
          <p:spPr>
            <a:xfrm>
              <a:off x="390098" y="2183213"/>
              <a:ext cx="2889261" cy="1793938"/>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dk1"/>
                </a:buClr>
                <a:buSzPts val="2300"/>
                <a:buFont typeface="Avenir"/>
                <a:buNone/>
              </a:pPr>
              <a:r>
                <a:rPr lang="en-US" sz="2300" b="0" i="0" u="none" strike="noStrike" cap="none" dirty="0">
                  <a:solidFill>
                    <a:schemeClr val="dk1"/>
                  </a:solidFill>
                  <a:latin typeface="Avenir"/>
                  <a:ea typeface="Avenir"/>
                  <a:cs typeface="Avenir"/>
                  <a:sym typeface="Avenir"/>
                </a:rPr>
                <a:t>Data has total </a:t>
              </a:r>
              <a:r>
                <a:rPr lang="en-US" sz="2300" dirty="0">
                  <a:solidFill>
                    <a:schemeClr val="dk1"/>
                  </a:solidFill>
                  <a:latin typeface="Avenir"/>
                  <a:ea typeface="Avenir"/>
                  <a:cs typeface="Avenir"/>
                  <a:sym typeface="Avenir"/>
                </a:rPr>
                <a:t>2920 Rows And 81 Columns </a:t>
              </a:r>
              <a:r>
                <a:rPr lang="en-US" sz="2300" b="0" i="0" u="none" strike="noStrike" cap="none" dirty="0">
                  <a:solidFill>
                    <a:schemeClr val="dk1"/>
                  </a:solidFill>
                  <a:latin typeface="Avenir"/>
                  <a:ea typeface="Avenir"/>
                  <a:cs typeface="Avenir"/>
                  <a:sym typeface="Avenir"/>
                </a:rPr>
                <a:t>. </a:t>
              </a:r>
              <a:endParaRPr sz="1400" b="0" i="0" u="none" strike="noStrike" cap="none" dirty="0">
                <a:solidFill>
                  <a:srgbClr val="000000"/>
                </a:solidFill>
                <a:latin typeface="Arial"/>
                <a:ea typeface="Arial"/>
                <a:cs typeface="Arial"/>
                <a:sym typeface="Arial"/>
              </a:endParaRPr>
            </a:p>
          </p:txBody>
        </p:sp>
        <p:sp>
          <p:nvSpPr>
            <p:cNvPr id="165" name="Google Shape;165;p5"/>
            <p:cNvSpPr/>
            <p:nvPr/>
          </p:nvSpPr>
          <p:spPr>
            <a:xfrm>
              <a:off x="3668604" y="1810641"/>
              <a:ext cx="3000885" cy="1905562"/>
            </a:xfrm>
            <a:prstGeom prst="roundRect">
              <a:avLst>
                <a:gd name="adj" fmla="val 10000"/>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5"/>
            <p:cNvSpPr/>
            <p:nvPr/>
          </p:nvSpPr>
          <p:spPr>
            <a:xfrm>
              <a:off x="4002036" y="2127401"/>
              <a:ext cx="3000885" cy="1905562"/>
            </a:xfrm>
            <a:prstGeom prst="roundRect">
              <a:avLst>
                <a:gd name="adj" fmla="val 10000"/>
              </a:avLst>
            </a:prstGeom>
            <a:solidFill>
              <a:schemeClr val="lt1">
                <a:alpha val="89411"/>
              </a:schemeClr>
            </a:solidFill>
            <a:ln w="12700" cap="flat" cmpd="sng">
              <a:solidFill>
                <a:srgbClr val="75846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5"/>
            <p:cNvSpPr txBox="1"/>
            <p:nvPr/>
          </p:nvSpPr>
          <p:spPr>
            <a:xfrm>
              <a:off x="4057848" y="2183213"/>
              <a:ext cx="2889261" cy="1793938"/>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dk1"/>
                </a:buClr>
                <a:buSzPts val="2300"/>
                <a:buFont typeface="Avenir"/>
                <a:buNone/>
              </a:pPr>
              <a:r>
                <a:rPr lang="en-US" sz="2300" b="0" i="0" u="none" strike="noStrike" cap="none" dirty="0">
                  <a:solidFill>
                    <a:schemeClr val="dk1"/>
                  </a:solidFill>
                  <a:latin typeface="Avenir"/>
                  <a:ea typeface="Avenir"/>
                  <a:cs typeface="Avenir"/>
                  <a:sym typeface="Avenir"/>
                </a:rPr>
                <a:t>In the Data </a:t>
              </a:r>
              <a:r>
                <a:rPr lang="en-US" sz="2300" dirty="0">
                  <a:solidFill>
                    <a:schemeClr val="dk1"/>
                  </a:solidFill>
                  <a:latin typeface="Avenir"/>
                  <a:ea typeface="Avenir"/>
                  <a:cs typeface="Avenir"/>
                  <a:sym typeface="Avenir"/>
                </a:rPr>
                <a:t>19 columns present</a:t>
              </a:r>
              <a:r>
                <a:rPr lang="en-US" sz="2300" b="0" i="0" u="none" strike="noStrike" cap="none" dirty="0">
                  <a:solidFill>
                    <a:schemeClr val="dk1"/>
                  </a:solidFill>
                  <a:latin typeface="Avenir"/>
                  <a:ea typeface="Avenir"/>
                  <a:cs typeface="Avenir"/>
                  <a:sym typeface="Avenir"/>
                </a:rPr>
                <a:t> Null values or Duplicated values. </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39" name="Google Shape;139;p4"/>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140" name="Google Shape;140;p4"/>
          <p:cNvGrpSpPr/>
          <p:nvPr/>
        </p:nvGrpSpPr>
        <p:grpSpPr>
          <a:xfrm>
            <a:off x="4464881" y="0"/>
            <a:ext cx="7724071" cy="6858000"/>
            <a:chOff x="4464881" y="0"/>
            <a:chExt cx="7724071" cy="6858000"/>
          </a:xfrm>
        </p:grpSpPr>
        <p:pic>
          <p:nvPicPr>
            <p:cNvPr id="141" name="Google Shape;141;p4"/>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142" name="Google Shape;142;p4"/>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143" name="Google Shape;143;p4"/>
          <p:cNvSpPr txBox="1">
            <a:spLocks noGrp="1"/>
          </p:cNvSpPr>
          <p:nvPr>
            <p:ph type="title"/>
          </p:nvPr>
        </p:nvSpPr>
        <p:spPr>
          <a:xfrm>
            <a:off x="327172" y="146672"/>
            <a:ext cx="7630064" cy="114698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EB Garamond"/>
              <a:buNone/>
            </a:pPr>
            <a:r>
              <a:rPr lang="en-US" b="1" dirty="0"/>
              <a:t>Exploratory Data Analysis  [ EDA]</a:t>
            </a:r>
            <a:endParaRPr b="1" dirty="0"/>
          </a:p>
        </p:txBody>
      </p:sp>
      <p:grpSp>
        <p:nvGrpSpPr>
          <p:cNvPr id="144" name="Google Shape;144;p4"/>
          <p:cNvGrpSpPr/>
          <p:nvPr/>
        </p:nvGrpSpPr>
        <p:grpSpPr>
          <a:xfrm>
            <a:off x="523181" y="2415907"/>
            <a:ext cx="10513032" cy="1501861"/>
            <a:chOff x="1283" y="1080250"/>
            <a:chExt cx="10513032" cy="1501861"/>
          </a:xfrm>
        </p:grpSpPr>
        <p:sp>
          <p:nvSpPr>
            <p:cNvPr id="145" name="Google Shape;145;p4"/>
            <p:cNvSpPr/>
            <p:nvPr/>
          </p:nvSpPr>
          <p:spPr>
            <a:xfrm>
              <a:off x="1283" y="1080250"/>
              <a:ext cx="3003723" cy="1501861"/>
            </a:xfrm>
            <a:prstGeom prst="roundRect">
              <a:avLst>
                <a:gd name="adj" fmla="val 10000"/>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
            <p:cNvSpPr txBox="1"/>
            <p:nvPr/>
          </p:nvSpPr>
          <p:spPr>
            <a:xfrm>
              <a:off x="45271" y="1124238"/>
              <a:ext cx="2915747" cy="1413885"/>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lt1"/>
                </a:buClr>
                <a:buSzPts val="3200"/>
                <a:buFont typeface="Avenir"/>
                <a:buNone/>
              </a:pPr>
              <a:r>
                <a:rPr lang="en-US" sz="3200" b="0" i="0" u="none" strike="noStrike" cap="none">
                  <a:solidFill>
                    <a:schemeClr val="lt1"/>
                  </a:solidFill>
                  <a:latin typeface="Avenir"/>
                  <a:ea typeface="Avenir"/>
                  <a:cs typeface="Avenir"/>
                  <a:sym typeface="Avenir"/>
                </a:rPr>
                <a:t>Understanding</a:t>
              </a:r>
              <a:r>
                <a:rPr lang="en-US" sz="3200" b="0" i="0" u="none" strike="noStrike" cap="none">
                  <a:solidFill>
                    <a:schemeClr val="lt1"/>
                  </a:solidFill>
                  <a:latin typeface="EB Garamond"/>
                  <a:ea typeface="EB Garamond"/>
                  <a:cs typeface="EB Garamond"/>
                  <a:sym typeface="EB Garamond"/>
                </a:rPr>
                <a:t> the Basic</a:t>
              </a:r>
              <a:r>
                <a:rPr lang="en-US" sz="3200" b="0" i="0" u="none" strike="noStrike" cap="none">
                  <a:solidFill>
                    <a:schemeClr val="lt1"/>
                  </a:solidFill>
                  <a:latin typeface="Avenir"/>
                  <a:ea typeface="Avenir"/>
                  <a:cs typeface="Avenir"/>
                  <a:sym typeface="Avenir"/>
                </a:rPr>
                <a:t> Data</a:t>
              </a:r>
              <a:endParaRPr sz="1400" b="0" i="0" u="none" strike="noStrike" cap="none">
                <a:solidFill>
                  <a:srgbClr val="000000"/>
                </a:solidFill>
                <a:latin typeface="Arial"/>
                <a:ea typeface="Arial"/>
                <a:cs typeface="Arial"/>
                <a:sym typeface="Arial"/>
              </a:endParaRPr>
            </a:p>
          </p:txBody>
        </p:sp>
        <p:sp>
          <p:nvSpPr>
            <p:cNvPr id="147" name="Google Shape;147;p4"/>
            <p:cNvSpPr/>
            <p:nvPr/>
          </p:nvSpPr>
          <p:spPr>
            <a:xfrm>
              <a:off x="3755938" y="1080250"/>
              <a:ext cx="3003723" cy="1501861"/>
            </a:xfrm>
            <a:prstGeom prst="roundRect">
              <a:avLst>
                <a:gd name="adj" fmla="val 10000"/>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txBox="1"/>
            <p:nvPr/>
          </p:nvSpPr>
          <p:spPr>
            <a:xfrm>
              <a:off x="3799926" y="1124238"/>
              <a:ext cx="2915747" cy="1413885"/>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lt1"/>
                </a:buClr>
                <a:buSzPts val="3200"/>
                <a:buFont typeface="Avenir"/>
                <a:buNone/>
              </a:pPr>
              <a:r>
                <a:rPr lang="en-US" sz="3200" b="0" i="0" u="none" strike="noStrike" cap="none">
                  <a:solidFill>
                    <a:schemeClr val="lt1"/>
                  </a:solidFill>
                  <a:latin typeface="Avenir"/>
                  <a:ea typeface="Avenir"/>
                  <a:cs typeface="Avenir"/>
                  <a:sym typeface="Avenir"/>
                </a:rPr>
                <a:t>Statistical Data Analysis </a:t>
              </a:r>
              <a:endParaRPr sz="1400" b="0" i="0" u="none" strike="noStrike" cap="none">
                <a:solidFill>
                  <a:srgbClr val="000000"/>
                </a:solidFill>
                <a:latin typeface="Arial"/>
                <a:ea typeface="Arial"/>
                <a:cs typeface="Arial"/>
                <a:sym typeface="Arial"/>
              </a:endParaRPr>
            </a:p>
          </p:txBody>
        </p:sp>
        <p:sp>
          <p:nvSpPr>
            <p:cNvPr id="149" name="Google Shape;149;p4"/>
            <p:cNvSpPr/>
            <p:nvPr/>
          </p:nvSpPr>
          <p:spPr>
            <a:xfrm>
              <a:off x="7510592" y="1080250"/>
              <a:ext cx="3003723" cy="1501861"/>
            </a:xfrm>
            <a:prstGeom prst="roundRect">
              <a:avLst>
                <a:gd name="adj" fmla="val 10000"/>
              </a:avLst>
            </a:prstGeom>
            <a:solidFill>
              <a:srgbClr val="7584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
            <p:cNvSpPr txBox="1"/>
            <p:nvPr/>
          </p:nvSpPr>
          <p:spPr>
            <a:xfrm>
              <a:off x="7554580" y="1124238"/>
              <a:ext cx="2915747" cy="1413885"/>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lt1"/>
                </a:buClr>
                <a:buSzPts val="3200"/>
                <a:buFont typeface="Avenir"/>
                <a:buNone/>
              </a:pPr>
              <a:r>
                <a:rPr lang="en-US" sz="3200" b="0" i="0" u="none" strike="noStrike" cap="none">
                  <a:solidFill>
                    <a:schemeClr val="lt1"/>
                  </a:solidFill>
                  <a:latin typeface="Avenir"/>
                  <a:ea typeface="Avenir"/>
                  <a:cs typeface="Avenir"/>
                  <a:sym typeface="Avenir"/>
                </a:rPr>
                <a:t>Data Visualization</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73" name="Google Shape;173;p6"/>
          <p:cNvSpPr/>
          <p:nvPr/>
        </p:nvSpPr>
        <p:spPr>
          <a:xfrm>
            <a:off x="-3048" y="-11575"/>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174" name="Google Shape;174;p6"/>
          <p:cNvGrpSpPr/>
          <p:nvPr/>
        </p:nvGrpSpPr>
        <p:grpSpPr>
          <a:xfrm>
            <a:off x="4464881" y="-208344"/>
            <a:ext cx="7724071" cy="6858000"/>
            <a:chOff x="4464881" y="0"/>
            <a:chExt cx="7724071" cy="6858000"/>
          </a:xfrm>
        </p:grpSpPr>
        <p:pic>
          <p:nvPicPr>
            <p:cNvPr id="175" name="Google Shape;175;p6"/>
            <p:cNvPicPr preferRelativeResize="0"/>
            <p:nvPr/>
          </p:nvPicPr>
          <p:blipFill rotWithShape="1">
            <a:blip r:embed="rId3">
              <a:alphaModFix amt="10000"/>
            </a:blip>
            <a:srcRect/>
            <a:stretch/>
          </p:blipFill>
          <p:spPr>
            <a:xfrm>
              <a:off x="7073255" y="0"/>
              <a:ext cx="5115697" cy="6858000"/>
            </a:xfrm>
            <a:prstGeom prst="rect">
              <a:avLst/>
            </a:prstGeom>
            <a:noFill/>
            <a:ln>
              <a:noFill/>
            </a:ln>
          </p:spPr>
        </p:pic>
        <p:pic>
          <p:nvPicPr>
            <p:cNvPr id="176" name="Google Shape;176;p6"/>
            <p:cNvPicPr preferRelativeResize="0"/>
            <p:nvPr/>
          </p:nvPicPr>
          <p:blipFill rotWithShape="1">
            <a:blip r:embed="rId4">
              <a:alphaModFix amt="7000"/>
            </a:blip>
            <a:srcRect/>
            <a:stretch/>
          </p:blipFill>
          <p:spPr>
            <a:xfrm rot="-5400000">
              <a:off x="5412135" y="-947254"/>
              <a:ext cx="5562598" cy="7457106"/>
            </a:xfrm>
            <a:prstGeom prst="rect">
              <a:avLst/>
            </a:prstGeom>
            <a:noFill/>
            <a:ln>
              <a:noFill/>
            </a:ln>
          </p:spPr>
        </p:pic>
      </p:grpSp>
      <p:sp>
        <p:nvSpPr>
          <p:cNvPr id="177" name="Google Shape;177;p6"/>
          <p:cNvSpPr txBox="1">
            <a:spLocks noGrp="1"/>
          </p:cNvSpPr>
          <p:nvPr>
            <p:ph type="title"/>
          </p:nvPr>
        </p:nvSpPr>
        <p:spPr>
          <a:xfrm>
            <a:off x="327172" y="-405113"/>
            <a:ext cx="8885654" cy="126164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EB Garamond"/>
              <a:buNone/>
            </a:pPr>
            <a:r>
              <a:rPr lang="en-US" b="1" dirty="0"/>
              <a:t>Statistical Data Analysis</a:t>
            </a:r>
            <a:endParaRPr b="1" dirty="0"/>
          </a:p>
        </p:txBody>
      </p:sp>
      <p:pic>
        <p:nvPicPr>
          <p:cNvPr id="9" name="Picture 8">
            <a:extLst>
              <a:ext uri="{FF2B5EF4-FFF2-40B4-BE49-F238E27FC236}">
                <a16:creationId xmlns:a16="http://schemas.microsoft.com/office/drawing/2014/main" id="{220E18F7-8ABE-59A1-741D-14C6383268F9}"/>
              </a:ext>
            </a:extLst>
          </p:cNvPr>
          <p:cNvPicPr>
            <a:picLocks noChangeAspect="1"/>
          </p:cNvPicPr>
          <p:nvPr/>
        </p:nvPicPr>
        <p:blipFill>
          <a:blip r:embed="rId5"/>
          <a:stretch>
            <a:fillRect/>
          </a:stretch>
        </p:blipFill>
        <p:spPr>
          <a:xfrm>
            <a:off x="74116" y="628378"/>
            <a:ext cx="11790711" cy="3223098"/>
          </a:xfrm>
          <a:prstGeom prst="rect">
            <a:avLst/>
          </a:prstGeom>
        </p:spPr>
      </p:pic>
      <p:pic>
        <p:nvPicPr>
          <p:cNvPr id="11" name="Picture 10">
            <a:extLst>
              <a:ext uri="{FF2B5EF4-FFF2-40B4-BE49-F238E27FC236}">
                <a16:creationId xmlns:a16="http://schemas.microsoft.com/office/drawing/2014/main" id="{3164DF19-D6C6-A4CE-D7A8-EF64A9A0B15A}"/>
              </a:ext>
            </a:extLst>
          </p:cNvPr>
          <p:cNvPicPr>
            <a:picLocks noChangeAspect="1"/>
          </p:cNvPicPr>
          <p:nvPr/>
        </p:nvPicPr>
        <p:blipFill>
          <a:blip r:embed="rId6"/>
          <a:stretch>
            <a:fillRect/>
          </a:stretch>
        </p:blipFill>
        <p:spPr>
          <a:xfrm>
            <a:off x="74117" y="4048245"/>
            <a:ext cx="11847870" cy="26129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g19dd4780de9_1_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89" name="Google Shape;289;g19dd4780de9_1_0"/>
          <p:cNvSpPr/>
          <p:nvPr/>
        </p:nvSpPr>
        <p:spPr>
          <a:xfrm>
            <a:off x="0" y="-7112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pic>
        <p:nvPicPr>
          <p:cNvPr id="5" name="Picture 4">
            <a:extLst>
              <a:ext uri="{FF2B5EF4-FFF2-40B4-BE49-F238E27FC236}">
                <a16:creationId xmlns:a16="http://schemas.microsoft.com/office/drawing/2014/main" id="{8DC640AC-EDA7-D03A-3255-043286D79731}"/>
              </a:ext>
            </a:extLst>
          </p:cNvPr>
          <p:cNvPicPr>
            <a:picLocks noChangeAspect="1"/>
          </p:cNvPicPr>
          <p:nvPr/>
        </p:nvPicPr>
        <p:blipFill>
          <a:blip r:embed="rId3"/>
          <a:stretch>
            <a:fillRect/>
          </a:stretch>
        </p:blipFill>
        <p:spPr>
          <a:xfrm>
            <a:off x="471948" y="460599"/>
            <a:ext cx="11130117" cy="6068020"/>
          </a:xfrm>
          <a:prstGeom prst="rect">
            <a:avLst/>
          </a:prstGeom>
        </p:spPr>
      </p:pic>
    </p:spTree>
  </p:cSld>
  <p:clrMapOvr>
    <a:masterClrMapping/>
  </p:clrMapOvr>
</p:sld>
</file>

<file path=ppt/theme/theme1.xml><?xml version="1.0" encoding="utf-8"?>
<a:theme xmlns:a="http://schemas.openxmlformats.org/drawingml/2006/main" name="DappledVTI">
  <a:themeElements>
    <a:clrScheme name="Custom 81">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536</Words>
  <Application>Microsoft Office PowerPoint</Application>
  <PresentationFormat>Widescreen</PresentationFormat>
  <Paragraphs>53</Paragraphs>
  <Slides>23</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Cooper Black</vt:lpstr>
      <vt:lpstr>Roboto</vt:lpstr>
      <vt:lpstr>Helvetica Neue</vt:lpstr>
      <vt:lpstr>Perpetua Titling MT</vt:lpstr>
      <vt:lpstr>urw-din</vt:lpstr>
      <vt:lpstr>Arial</vt:lpstr>
      <vt:lpstr>Avenir</vt:lpstr>
      <vt:lpstr>Wingdings</vt:lpstr>
      <vt:lpstr>Arial</vt:lpstr>
      <vt:lpstr>-apple-system</vt:lpstr>
      <vt:lpstr>EB Garamond</vt:lpstr>
      <vt:lpstr>Courier New</vt:lpstr>
      <vt:lpstr>DappledVTI</vt:lpstr>
      <vt:lpstr>House Price Prediction</vt:lpstr>
      <vt:lpstr>Introduction </vt:lpstr>
      <vt:lpstr>Agenda </vt:lpstr>
      <vt:lpstr>Problem Statement </vt:lpstr>
      <vt:lpstr>Data Collection </vt:lpstr>
      <vt:lpstr>Understanding the Basic Data</vt:lpstr>
      <vt:lpstr>Exploratory Data Analysis  [ EDA]</vt:lpstr>
      <vt:lpstr>Statistical Data Analysis</vt:lpstr>
      <vt:lpstr>PowerPoint Presentation</vt:lpstr>
      <vt:lpstr>SweetViz Sweetviz is an open-source Python library that helps generate beautiful, highly detailed visualizations to Exploratory Data Analysis with a single line of code. It also generates a summarised report and can help create interactive dashboards as well</vt:lpstr>
      <vt:lpstr>Visualization    HeatMap </vt:lpstr>
      <vt:lpstr>Count Plot</vt:lpstr>
      <vt:lpstr>BoxHist Plot A box plot is a method for graphically depicting groups of numerical data through their quartiles.</vt:lpstr>
      <vt:lpstr> Feature  Transformation</vt:lpstr>
      <vt:lpstr>Convert Numerical Feature to Categorical Feature</vt:lpstr>
      <vt:lpstr> Convert Categorical Feature into Numerical     Feature </vt:lpstr>
      <vt:lpstr>One Hot Encoding</vt:lpstr>
      <vt:lpstr>Split Data For Training and Testing </vt:lpstr>
      <vt:lpstr>Model Selection</vt:lpstr>
      <vt:lpstr>Deployment</vt:lpstr>
      <vt:lpstr>PowerPoint Presentation</vt:lpstr>
      <vt:lpstr>Challenge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AMOL SHINDE</dc:creator>
  <cp:lastModifiedBy>Hemant Shinde</cp:lastModifiedBy>
  <cp:revision>4</cp:revision>
  <dcterms:created xsi:type="dcterms:W3CDTF">2022-11-24T04:46:03Z</dcterms:created>
  <dcterms:modified xsi:type="dcterms:W3CDTF">2022-12-28T17:25:49Z</dcterms:modified>
</cp:coreProperties>
</file>