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7" r:id="rId2"/>
    <p:sldId id="258" r:id="rId3"/>
    <p:sldId id="259" r:id="rId4"/>
    <p:sldId id="266" r:id="rId5"/>
    <p:sldId id="260" r:id="rId6"/>
    <p:sldId id="261" r:id="rId7"/>
    <p:sldId id="262" r:id="rId8"/>
    <p:sldId id="26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8" d="100"/>
          <a:sy n="78"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263386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112327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335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843721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6007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1992461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3629704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3792576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3BCE6-EBCD-428E-8A08-04C6AC042F1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43FB6-BFDD-47DC-B5D4-3D7542BA154E}" type="slidenum">
              <a:rPr lang="en-US" smtClean="0"/>
              <a:t>‹#›</a:t>
            </a:fld>
            <a:endParaRPr lang="en-US"/>
          </a:p>
        </p:txBody>
      </p:sp>
    </p:spTree>
    <p:extLst>
      <p:ext uri="{BB962C8B-B14F-4D97-AF65-F5344CB8AC3E}">
        <p14:creationId xmlns:p14="http://schemas.microsoft.com/office/powerpoint/2010/main" val="104323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391778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612C2-B60D-4ED6-A0AB-EE197095899E}"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46927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0612C2-B60D-4ED6-A0AB-EE197095899E}"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352737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0612C2-B60D-4ED6-A0AB-EE197095899E}"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364602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0612C2-B60D-4ED6-A0AB-EE197095899E}"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49312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612C2-B60D-4ED6-A0AB-EE197095899E}"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354660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0612C2-B60D-4ED6-A0AB-EE197095899E}"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17118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30612C2-B60D-4ED6-A0AB-EE197095899E}"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F0FF8-E35E-4524-9493-0FF2D16A9331}" type="slidenum">
              <a:rPr lang="en-US" smtClean="0"/>
              <a:t>‹#›</a:t>
            </a:fld>
            <a:endParaRPr lang="en-US"/>
          </a:p>
        </p:txBody>
      </p:sp>
    </p:spTree>
    <p:extLst>
      <p:ext uri="{BB962C8B-B14F-4D97-AF65-F5344CB8AC3E}">
        <p14:creationId xmlns:p14="http://schemas.microsoft.com/office/powerpoint/2010/main" val="251328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12C2-B60D-4ED6-A0AB-EE197095899E}" type="datetimeFigureOut">
              <a:rPr lang="en-US" smtClean="0"/>
              <a:t>1/13/2024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EF0FF8-E35E-4524-9493-0FF2D16A9331}" type="slidenum">
              <a:rPr lang="en-US" smtClean="0"/>
              <a:t>‹#›</a:t>
            </a:fld>
            <a:endParaRPr lang="en-US"/>
          </a:p>
        </p:txBody>
      </p:sp>
    </p:spTree>
    <p:extLst>
      <p:ext uri="{BB962C8B-B14F-4D97-AF65-F5344CB8AC3E}">
        <p14:creationId xmlns:p14="http://schemas.microsoft.com/office/powerpoint/2010/main" val="3790137902"/>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74151"/>
                </a:solidFill>
                <a:latin typeface="Segoe UI" panose="020B0502040204020203" pitchFamily="34" charset="0"/>
              </a:rPr>
              <a:t>File Handling in Java and Java Language </a:t>
            </a:r>
            <a:r>
              <a:rPr lang="en-US" b="1" dirty="0" smtClean="0">
                <a:solidFill>
                  <a:srgbClr val="374151"/>
                </a:solidFill>
                <a:latin typeface="Segoe UI" panose="020B0502040204020203" pitchFamily="34" charset="0"/>
              </a:rPr>
              <a:t>Features</a:t>
            </a:r>
            <a:r>
              <a:rPr lang="en-US" b="0" i="0" u="none" strike="noStrike" baseline="0" dirty="0" smtClean="0">
                <a:solidFill>
                  <a:srgbClr val="374151"/>
                </a:solidFill>
                <a:latin typeface="Segoe UI" panose="020B0502040204020203" pitchFamily="34" charset="0"/>
              </a:rPr>
              <a:t/>
            </a:r>
            <a:br>
              <a:rPr lang="en-US" b="0" i="0" u="none" strike="noStrike" baseline="0" dirty="0" smtClean="0">
                <a:solidFill>
                  <a:srgbClr val="374151"/>
                </a:solidFill>
                <a:latin typeface="Segoe UI" panose="020B0502040204020203" pitchFamily="34" charset="0"/>
              </a:rPr>
            </a:br>
            <a:r>
              <a:rPr lang="en-US" b="0" i="0" u="none" strike="noStrike" baseline="0" dirty="0" smtClean="0">
                <a:solidFill>
                  <a:srgbClr val="374151"/>
                </a:solidFill>
                <a:latin typeface="Segoe UI" panose="020B0502040204020203" pitchFamily="34" charset="0"/>
              </a:rPr>
              <a:t/>
            </a:r>
            <a:br>
              <a:rPr lang="en-US" b="0" i="0" u="none" strike="noStrike" baseline="0" dirty="0" smtClean="0">
                <a:solidFill>
                  <a:srgbClr val="374151"/>
                </a:solidFill>
                <a:latin typeface="Segoe UI" panose="020B0502040204020203" pitchFamily="34" charset="0"/>
              </a:rPr>
            </a:br>
            <a:r>
              <a:rPr lang="en-US" b="0" i="0" u="none" strike="noStrike" baseline="0" dirty="0" smtClean="0">
                <a:solidFill>
                  <a:srgbClr val="374151"/>
                </a:solidFill>
                <a:latin typeface="Segoe UI" panose="020B0502040204020203" pitchFamily="34" charset="0"/>
              </a:rPr>
              <a:t> Introduction :</a:t>
            </a:r>
            <a:endParaRPr lang="en-US" b="0" i="0" u="none" strike="noStrike" baseline="0" dirty="0" smtClean="0">
              <a:solidFill>
                <a:srgbClr val="374151"/>
              </a:solidFill>
              <a:latin typeface="Segoe UI" panose="020B0502040204020203" pitchFamily="34" charset="0"/>
            </a:endParaRPr>
          </a:p>
        </p:txBody>
      </p:sp>
      <p:sp>
        <p:nvSpPr>
          <p:cNvPr id="5" name="Rectangle 2"/>
          <p:cNvSpPr>
            <a:spLocks noChangeArrowheads="1"/>
          </p:cNvSpPr>
          <p:nvPr/>
        </p:nvSpPr>
        <p:spPr bwMode="auto">
          <a:xfrm>
            <a:off x="266812" y="2797461"/>
            <a:ext cx="91934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4151"/>
                </a:solidFill>
                <a:effectLst/>
                <a:latin typeface="Söhne"/>
              </a:rPr>
              <a:t>Java provides classes like </a:t>
            </a:r>
            <a:r>
              <a:rPr kumimoji="0" lang="en-US" altLang="en-US" sz="2000" b="1" i="0" u="none" strike="noStrike" cap="none" normalizeH="0" baseline="0" dirty="0" smtClean="0">
                <a:ln>
                  <a:noFill/>
                </a:ln>
                <a:solidFill>
                  <a:schemeClr val="tx1"/>
                </a:solidFill>
                <a:effectLst/>
                <a:latin typeface="Söhne Mono"/>
              </a:rPr>
              <a:t>File</a:t>
            </a:r>
            <a:r>
              <a:rPr kumimoji="0" lang="en-US" altLang="en-US" sz="1400" b="0" i="0" u="none" strike="noStrike" cap="none" normalizeH="0" baseline="0" dirty="0" smtClean="0">
                <a:ln>
                  <a:noFill/>
                </a:ln>
                <a:solidFill>
                  <a:srgbClr val="374151"/>
                </a:solidFill>
                <a:effectLst/>
                <a:latin typeface="Söhne"/>
              </a:rPr>
              <a:t>, </a:t>
            </a:r>
            <a:r>
              <a:rPr kumimoji="0" lang="en-US" altLang="en-US" sz="2000" b="1" i="0" u="none" strike="noStrike" cap="none" normalizeH="0" baseline="0" dirty="0" err="1" smtClean="0">
                <a:ln>
                  <a:noFill/>
                </a:ln>
                <a:solidFill>
                  <a:schemeClr val="tx1"/>
                </a:solidFill>
                <a:effectLst/>
                <a:latin typeface="Söhne Mono"/>
              </a:rPr>
              <a:t>FileInputStream</a:t>
            </a:r>
            <a:r>
              <a:rPr kumimoji="0" lang="en-US" altLang="en-US" sz="1400" b="0" i="0" u="none" strike="noStrike" cap="none" normalizeH="0" baseline="0" dirty="0" smtClean="0">
                <a:ln>
                  <a:noFill/>
                </a:ln>
                <a:solidFill>
                  <a:srgbClr val="374151"/>
                </a:solidFill>
                <a:effectLst/>
                <a:latin typeface="Söhne"/>
              </a:rPr>
              <a:t>, </a:t>
            </a:r>
            <a:r>
              <a:rPr kumimoji="0" lang="en-US" altLang="en-US" sz="2000" b="1" i="0" u="none" strike="noStrike" cap="none" normalizeH="0" baseline="0" dirty="0" err="1" smtClean="0">
                <a:ln>
                  <a:noFill/>
                </a:ln>
                <a:solidFill>
                  <a:schemeClr val="tx1"/>
                </a:solidFill>
                <a:effectLst/>
                <a:latin typeface="Söhne Mono"/>
              </a:rPr>
              <a:t>FileOutputStream</a:t>
            </a:r>
            <a:r>
              <a:rPr kumimoji="0" lang="en-US" altLang="en-US" sz="1400" b="0" i="0" u="none" strike="noStrike" cap="none" normalizeH="0" baseline="0" dirty="0" smtClean="0">
                <a:ln>
                  <a:noFill/>
                </a:ln>
                <a:solidFill>
                  <a:srgbClr val="374151"/>
                </a:solidFill>
                <a:effectLst/>
                <a:latin typeface="Söhne"/>
              </a:rPr>
              <a:t>, </a:t>
            </a:r>
            <a:r>
              <a:rPr kumimoji="0" lang="en-US" altLang="en-US" sz="2000" b="1" i="0" u="none" strike="noStrike" cap="none" normalizeH="0" baseline="0" dirty="0" err="1" smtClean="0">
                <a:ln>
                  <a:noFill/>
                </a:ln>
                <a:solidFill>
                  <a:schemeClr val="tx1"/>
                </a:solidFill>
                <a:effectLst/>
                <a:latin typeface="Söhne Mono"/>
              </a:rPr>
              <a:t>BufferedReader</a:t>
            </a:r>
            <a:r>
              <a:rPr kumimoji="0" lang="en-US" altLang="en-US" sz="1400" b="0" i="0" u="none" strike="noStrike" cap="none" normalizeH="0" baseline="0" dirty="0" smtClean="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4151"/>
                </a:solidFill>
                <a:effectLst/>
                <a:latin typeface="Söhne"/>
              </a:rPr>
              <a:t> and </a:t>
            </a:r>
            <a:r>
              <a:rPr kumimoji="0" lang="en-US" altLang="en-US" sz="2000" b="1" i="0" u="none" strike="noStrike" cap="none" normalizeH="0" baseline="0" dirty="0" err="1" smtClean="0">
                <a:ln>
                  <a:noFill/>
                </a:ln>
                <a:solidFill>
                  <a:schemeClr val="tx1"/>
                </a:solidFill>
                <a:effectLst/>
                <a:latin typeface="Söhne Mono"/>
              </a:rPr>
              <a:t>BufferedWriter</a:t>
            </a:r>
            <a:r>
              <a:rPr kumimoji="0" lang="en-US" altLang="en-US" sz="1400" b="0" i="0" u="none" strike="noStrike" cap="none" normalizeH="0" baseline="0" dirty="0" smtClean="0">
                <a:ln>
                  <a:noFill/>
                </a:ln>
                <a:solidFill>
                  <a:srgbClr val="374151"/>
                </a:solidFill>
                <a:effectLst/>
                <a:latin typeface="Söhne"/>
              </a:rPr>
              <a:t> for basic file input and output operations.</a:t>
            </a:r>
            <a:r>
              <a:rPr kumimoji="0" lang="en-US" altLang="en-US" sz="12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647038" y="4955059"/>
            <a:ext cx="3626964" cy="61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 S HEMANTHKUMAR.</a:t>
            </a:r>
            <a:endParaRPr lang="en-US" dirty="0">
              <a:solidFill>
                <a:schemeClr val="tx1"/>
              </a:solidFill>
            </a:endParaRPr>
          </a:p>
        </p:txBody>
      </p:sp>
    </p:spTree>
    <p:extLst>
      <p:ext uri="{BB962C8B-B14F-4D97-AF65-F5344CB8AC3E}">
        <p14:creationId xmlns:p14="http://schemas.microsoft.com/office/powerpoint/2010/main" val="3863676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374151"/>
                </a:solidFill>
                <a:latin typeface="Segoe UI" panose="020B0502040204020203" pitchFamily="34" charset="0"/>
              </a:rPr>
              <a:t> </a:t>
            </a:r>
            <a:r>
              <a:rPr lang="en-US" b="0" i="0" u="none" strike="noStrike" baseline="0" dirty="0" smtClean="0">
                <a:solidFill>
                  <a:srgbClr val="374151"/>
                </a:solidFill>
                <a:latin typeface="Segoe UI" panose="020B0502040204020203" pitchFamily="34" charset="0"/>
              </a:rPr>
              <a:t>File Handling in Java</a:t>
            </a:r>
          </a:p>
        </p:txBody>
      </p:sp>
      <p:sp>
        <p:nvSpPr>
          <p:cNvPr id="3" name="Text Placeholder 2"/>
          <p:cNvSpPr>
            <a:spLocks noGrp="1"/>
          </p:cNvSpPr>
          <p:nvPr>
            <p:ph type="body" idx="1"/>
          </p:nvPr>
        </p:nvSpPr>
        <p:spPr/>
        <p:txBody>
          <a:bodyPr>
            <a:normAutofit/>
          </a:bodyPr>
          <a:lstStyle/>
          <a:p>
            <a:pPr marR="0" lvl="0" rtl="0"/>
            <a:r>
              <a:rPr lang="en-US" b="0" i="0" u="none" strike="noStrike" baseline="0" dirty="0" smtClean="0">
                <a:solidFill>
                  <a:srgbClr val="374151"/>
                </a:solidFill>
                <a:latin typeface="Segoe UI" panose="020B0502040204020203" pitchFamily="34" charset="0"/>
              </a:rPr>
              <a:t>Definition: File handling refers to the process of reading from and writing to files in a programming language.</a:t>
            </a:r>
          </a:p>
          <a:p>
            <a:pPr marR="0" lvl="0" rtl="0"/>
            <a:endParaRPr lang="en-US" b="0" i="0" u="none" strike="noStrike" baseline="0" dirty="0" smtClean="0">
              <a:solidFill>
                <a:srgbClr val="374151"/>
              </a:solidFill>
              <a:latin typeface="Segoe UI" panose="020B0502040204020203" pitchFamily="34" charset="0"/>
            </a:endParaRPr>
          </a:p>
          <a:p>
            <a:pPr marR="0" lvl="0" rtl="0"/>
            <a:r>
              <a:rPr lang="en-US" b="0" i="0" u="none" strike="noStrike" baseline="0" dirty="0" smtClean="0">
                <a:solidFill>
                  <a:srgbClr val="374151"/>
                </a:solidFill>
                <a:latin typeface="Segoe UI" panose="020B0502040204020203" pitchFamily="34" charset="0"/>
              </a:rPr>
              <a:t>Importance</a:t>
            </a:r>
            <a:r>
              <a:rPr lang="en-US" b="0" i="0" u="none" strike="noStrike" baseline="0" dirty="0" smtClean="0">
                <a:solidFill>
                  <a:srgbClr val="374151"/>
                </a:solidFill>
                <a:latin typeface="Segoe UI" panose="020B0502040204020203" pitchFamily="34" charset="0"/>
              </a:rPr>
              <a:t>: Manipulating files is crucial for tasks like data storage, retrieval, and configuration management.</a:t>
            </a:r>
          </a:p>
          <a:p>
            <a:pPr marR="0" lvl="0" rtl="0"/>
            <a:endParaRPr lang="en-US" b="0" i="0" u="none" strike="noStrike" baseline="0" dirty="0" smtClean="0">
              <a:solidFill>
                <a:srgbClr val="374151"/>
              </a:solidFill>
              <a:latin typeface="Segoe UI" panose="020B0502040204020203" pitchFamily="34" charset="0"/>
            </a:endParaRPr>
          </a:p>
          <a:p>
            <a:pPr marR="0" lvl="0" rtl="0"/>
            <a:r>
              <a:rPr lang="en-US" b="0" i="0" u="none" strike="noStrike" baseline="0" dirty="0" smtClean="0">
                <a:solidFill>
                  <a:srgbClr val="374151"/>
                </a:solidFill>
                <a:latin typeface="Segoe UI" panose="020B0502040204020203" pitchFamily="34" charset="0"/>
              </a:rPr>
              <a:t>Java‘s </a:t>
            </a:r>
            <a:r>
              <a:rPr lang="en-US" b="0" i="0" u="none" strike="noStrike" baseline="0" dirty="0" smtClean="0">
                <a:solidFill>
                  <a:srgbClr val="374151"/>
                </a:solidFill>
                <a:latin typeface="Segoe UI" panose="020B0502040204020203" pitchFamily="34" charset="0"/>
              </a:rPr>
              <a:t>approach to file handling: Use of </a:t>
            </a:r>
            <a:r>
              <a:rPr lang="en-US" b="0" i="0" u="none" strike="noStrike" baseline="0" dirty="0" err="1" smtClean="0">
                <a:solidFill>
                  <a:srgbClr val="374151"/>
                </a:solidFill>
                <a:latin typeface="Segoe UI" panose="020B0502040204020203" pitchFamily="34" charset="0"/>
              </a:rPr>
              <a:t>java.nio</a:t>
            </a:r>
            <a:r>
              <a:rPr lang="en-US" b="0" i="0" u="none" strike="noStrike" baseline="0" dirty="0" smtClean="0">
                <a:solidFill>
                  <a:srgbClr val="374151"/>
                </a:solidFill>
                <a:latin typeface="Segoe UI" panose="020B0502040204020203" pitchFamily="34" charset="0"/>
              </a:rPr>
              <a:t> and java.io packages</a:t>
            </a:r>
            <a:r>
              <a:rPr lang="en-US" b="0" i="0" u="none" strike="noStrike" baseline="0" dirty="0" smtClean="0">
                <a:solidFill>
                  <a:srgbClr val="374151"/>
                </a:solidFill>
                <a:latin typeface="Segoe UI" panose="020B0502040204020203" pitchFamily="34" charset="0"/>
              </a:rPr>
              <a:t>.</a:t>
            </a:r>
          </a:p>
          <a:p>
            <a:pPr marL="0" lvl="0" indent="0">
              <a:buNone/>
            </a:pPr>
            <a:endParaRPr lang="en-US" dirty="0">
              <a:solidFill>
                <a:srgbClr val="374151"/>
              </a:solidFill>
              <a:latin typeface="Segoe UI" panose="020B0502040204020203" pitchFamily="34" charset="0"/>
            </a:endParaRPr>
          </a:p>
          <a:p>
            <a:pPr marL="0" lvl="0" indent="0">
              <a:buNone/>
            </a:pPr>
            <a:endParaRPr lang="en-US" b="0" i="0" u="none" strike="noStrike" baseline="0" dirty="0" smtClean="0">
              <a:solidFill>
                <a:srgbClr val="374151"/>
              </a:solidFill>
              <a:latin typeface="Segoe UI" panose="020B0502040204020203" pitchFamily="34" charset="0"/>
            </a:endParaRPr>
          </a:p>
        </p:txBody>
      </p:sp>
    </p:spTree>
    <p:extLst>
      <p:ext uri="{BB962C8B-B14F-4D97-AF65-F5344CB8AC3E}">
        <p14:creationId xmlns:p14="http://schemas.microsoft.com/office/powerpoint/2010/main" val="201329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374151"/>
                </a:solidFill>
                <a:latin typeface="Segoe UI" panose="020B0502040204020203" pitchFamily="34" charset="0"/>
              </a:rPr>
              <a:t> </a:t>
            </a:r>
            <a:r>
              <a:rPr lang="en-US" b="0" i="0" u="none" strike="noStrike" baseline="0" dirty="0" smtClean="0">
                <a:solidFill>
                  <a:srgbClr val="374151"/>
                </a:solidFill>
                <a:latin typeface="Segoe UI" panose="020B0502040204020203" pitchFamily="34" charset="0"/>
              </a:rPr>
              <a:t>Basic File Operations in Java</a:t>
            </a:r>
          </a:p>
        </p:txBody>
      </p:sp>
      <p:sp>
        <p:nvSpPr>
          <p:cNvPr id="3" name="Text Placeholder 2"/>
          <p:cNvSpPr>
            <a:spLocks noGrp="1"/>
          </p:cNvSpPr>
          <p:nvPr>
            <p:ph type="body" idx="1"/>
          </p:nvPr>
        </p:nvSpPr>
        <p:spPr/>
        <p:txBody>
          <a:bodyPr>
            <a:normAutofit/>
          </a:bodyPr>
          <a:lstStyle/>
          <a:p>
            <a:pPr marR="0" lvl="0" rtl="0"/>
            <a:r>
              <a:rPr lang="en-US" sz="2000" b="0" i="0" u="none" strike="noStrike" baseline="0" dirty="0" smtClean="0">
                <a:solidFill>
                  <a:srgbClr val="374151"/>
                </a:solidFill>
                <a:latin typeface="Segoe UI" panose="020B0502040204020203" pitchFamily="34" charset="0"/>
              </a:rPr>
              <a:t>Reading from a file: </a:t>
            </a:r>
            <a:r>
              <a:rPr lang="en-US" sz="2000" b="0" i="0" u="none" strike="noStrike" baseline="0" dirty="0" err="1" smtClean="0">
                <a:solidFill>
                  <a:srgbClr val="374151"/>
                </a:solidFill>
                <a:latin typeface="Segoe UI" panose="020B0502040204020203" pitchFamily="34" charset="0"/>
              </a:rPr>
              <a:t>FileInputStream</a:t>
            </a:r>
            <a:r>
              <a:rPr lang="en-US" sz="2000" b="0" i="0" u="none" strike="noStrike" baseline="0" dirty="0" smtClean="0">
                <a:solidFill>
                  <a:srgbClr val="374151"/>
                </a:solidFill>
                <a:latin typeface="Segoe UI" panose="020B0502040204020203" pitchFamily="34" charset="0"/>
              </a:rPr>
              <a:t>, </a:t>
            </a:r>
            <a:r>
              <a:rPr lang="en-US" sz="2000" b="0" i="0" u="none" strike="noStrike" baseline="0" dirty="0" err="1" smtClean="0">
                <a:solidFill>
                  <a:srgbClr val="374151"/>
                </a:solidFill>
                <a:latin typeface="Segoe UI" panose="020B0502040204020203" pitchFamily="34" charset="0"/>
              </a:rPr>
              <a:t>FileReader</a:t>
            </a:r>
            <a:r>
              <a:rPr lang="en-US" sz="2000" b="0" i="0" u="none" strike="noStrike" baseline="0" dirty="0" smtClean="0">
                <a:solidFill>
                  <a:srgbClr val="374151"/>
                </a:solidFill>
                <a:latin typeface="Segoe UI" panose="020B0502040204020203" pitchFamily="34" charset="0"/>
              </a:rPr>
              <a:t>, </a:t>
            </a:r>
            <a:r>
              <a:rPr lang="en-US" sz="2000" b="0" i="0" u="none" strike="noStrike" baseline="0" dirty="0" err="1" smtClean="0">
                <a:solidFill>
                  <a:srgbClr val="374151"/>
                </a:solidFill>
                <a:latin typeface="Segoe UI" panose="020B0502040204020203" pitchFamily="34" charset="0"/>
              </a:rPr>
              <a:t>BufferedReader</a:t>
            </a:r>
            <a:r>
              <a:rPr lang="en-US" sz="2000" b="0" i="0" u="none" strike="noStrike" baseline="0" dirty="0" smtClean="0">
                <a:solidFill>
                  <a:srgbClr val="374151"/>
                </a:solidFill>
                <a:latin typeface="Segoe UI" panose="020B0502040204020203" pitchFamily="34" charset="0"/>
              </a:rPr>
              <a:t>.</a:t>
            </a:r>
          </a:p>
          <a:p>
            <a:pPr marR="0" lvl="0" rtl="0"/>
            <a:endParaRPr lang="en-US" sz="2000" dirty="0">
              <a:solidFill>
                <a:srgbClr val="374151"/>
              </a:solidFill>
              <a:latin typeface="Segoe UI" panose="020B0502040204020203" pitchFamily="34" charset="0"/>
            </a:endParaRPr>
          </a:p>
          <a:p>
            <a:pPr marR="0" lvl="0" rtl="0"/>
            <a:r>
              <a:rPr lang="en-US" sz="2000" b="0" i="0" u="none" strike="noStrike" baseline="0" dirty="0" smtClean="0">
                <a:solidFill>
                  <a:srgbClr val="374151"/>
                </a:solidFill>
                <a:latin typeface="Segoe UI" panose="020B0502040204020203" pitchFamily="34" charset="0"/>
              </a:rPr>
              <a:t>Writing </a:t>
            </a:r>
            <a:r>
              <a:rPr lang="en-US" sz="2000" b="0" i="0" u="none" strike="noStrike" baseline="0" dirty="0" smtClean="0">
                <a:solidFill>
                  <a:srgbClr val="374151"/>
                </a:solidFill>
                <a:latin typeface="Segoe UI" panose="020B0502040204020203" pitchFamily="34" charset="0"/>
              </a:rPr>
              <a:t>to a file: </a:t>
            </a:r>
            <a:r>
              <a:rPr lang="en-US" sz="2000" b="0" i="0" u="none" strike="noStrike" baseline="0" dirty="0" err="1" smtClean="0">
                <a:solidFill>
                  <a:srgbClr val="374151"/>
                </a:solidFill>
                <a:latin typeface="Segoe UI" panose="020B0502040204020203" pitchFamily="34" charset="0"/>
              </a:rPr>
              <a:t>FileOutputStream</a:t>
            </a:r>
            <a:r>
              <a:rPr lang="en-US" sz="2000" b="0" i="0" u="none" strike="noStrike" baseline="0" dirty="0" smtClean="0">
                <a:solidFill>
                  <a:srgbClr val="374151"/>
                </a:solidFill>
                <a:latin typeface="Segoe UI" panose="020B0502040204020203" pitchFamily="34" charset="0"/>
              </a:rPr>
              <a:t>, </a:t>
            </a:r>
            <a:r>
              <a:rPr lang="en-US" sz="2000" b="0" i="0" u="none" strike="noStrike" baseline="0" dirty="0" err="1" smtClean="0">
                <a:solidFill>
                  <a:srgbClr val="374151"/>
                </a:solidFill>
                <a:latin typeface="Segoe UI" panose="020B0502040204020203" pitchFamily="34" charset="0"/>
              </a:rPr>
              <a:t>FileWriter</a:t>
            </a:r>
            <a:r>
              <a:rPr lang="en-US" sz="2000" b="0" i="0" u="none" strike="noStrike" baseline="0" dirty="0" smtClean="0">
                <a:solidFill>
                  <a:srgbClr val="374151"/>
                </a:solidFill>
                <a:latin typeface="Segoe UI" panose="020B0502040204020203" pitchFamily="34" charset="0"/>
              </a:rPr>
              <a:t>, </a:t>
            </a:r>
            <a:r>
              <a:rPr lang="en-US" sz="2000" b="0" i="0" u="none" strike="noStrike" baseline="0" dirty="0" err="1" smtClean="0">
                <a:solidFill>
                  <a:srgbClr val="374151"/>
                </a:solidFill>
                <a:latin typeface="Segoe UI" panose="020B0502040204020203" pitchFamily="34" charset="0"/>
              </a:rPr>
              <a:t>BufferedWriter</a:t>
            </a:r>
            <a:r>
              <a:rPr lang="en-US" sz="2000" b="0" i="0" u="none" strike="noStrike" baseline="0" dirty="0" smtClean="0">
                <a:solidFill>
                  <a:srgbClr val="374151"/>
                </a:solidFill>
                <a:latin typeface="Segoe UI" panose="020B0502040204020203" pitchFamily="34" charset="0"/>
              </a:rPr>
              <a:t>.</a:t>
            </a:r>
          </a:p>
          <a:p>
            <a:pPr marL="0" lvl="0" indent="0">
              <a:buNone/>
            </a:pPr>
            <a:endParaRPr lang="en-US" sz="2000" dirty="0" smtClean="0">
              <a:solidFill>
                <a:srgbClr val="374151"/>
              </a:solidFill>
              <a:latin typeface="Segoe UI" panose="020B0502040204020203" pitchFamily="34" charset="0"/>
            </a:endParaRPr>
          </a:p>
          <a:p>
            <a:pPr marL="0" lvl="0" indent="0">
              <a:buNone/>
            </a:pPr>
            <a:r>
              <a:rPr lang="en-US" sz="2000" b="1" dirty="0" smtClean="0">
                <a:solidFill>
                  <a:srgbClr val="374151"/>
                </a:solidFill>
                <a:latin typeface="Segoe UI" panose="020B0502040204020203" pitchFamily="34" charset="0"/>
              </a:rPr>
              <a:t>Example </a:t>
            </a:r>
            <a:r>
              <a:rPr lang="en-US" sz="2000" b="1" dirty="0">
                <a:solidFill>
                  <a:srgbClr val="374151"/>
                </a:solidFill>
                <a:latin typeface="Segoe UI" panose="020B0502040204020203" pitchFamily="34" charset="0"/>
              </a:rPr>
              <a:t>of reading from a file</a:t>
            </a:r>
            <a:r>
              <a:rPr lang="en-US" sz="2000" b="1" dirty="0" smtClean="0">
                <a:solidFill>
                  <a:srgbClr val="374151"/>
                </a:solidFill>
                <a:latin typeface="Segoe UI" panose="020B0502040204020203" pitchFamily="34" charset="0"/>
              </a:rPr>
              <a:t>:</a:t>
            </a:r>
          </a:p>
          <a:p>
            <a:pPr marL="0" lvl="0" indent="0">
              <a:buNone/>
            </a:pPr>
            <a:endParaRPr lang="en-US" sz="2000" dirty="0" smtClean="0">
              <a:solidFill>
                <a:srgbClr val="374151"/>
              </a:solidFill>
              <a:latin typeface="Segoe UI" panose="020B0502040204020203" pitchFamily="34" charset="0"/>
            </a:endParaRPr>
          </a:p>
          <a:p>
            <a:pPr marL="0" lvl="0" indent="0">
              <a:buNone/>
            </a:pPr>
            <a:r>
              <a:rPr lang="en-US" sz="2000" dirty="0" smtClean="0">
                <a:solidFill>
                  <a:srgbClr val="374151"/>
                </a:solidFill>
                <a:latin typeface="Segoe UI" panose="020B0502040204020203" pitchFamily="34" charset="0"/>
              </a:rPr>
              <a:t>import </a:t>
            </a:r>
            <a:r>
              <a:rPr lang="en-US" sz="2000" dirty="0" err="1">
                <a:solidFill>
                  <a:srgbClr val="374151"/>
                </a:solidFill>
                <a:latin typeface="Segoe UI" panose="020B0502040204020203" pitchFamily="34" charset="0"/>
              </a:rPr>
              <a:t>java.io.BufferedReader</a:t>
            </a:r>
            <a:r>
              <a:rPr lang="en-US" sz="2000" dirty="0">
                <a:solidFill>
                  <a:srgbClr val="374151"/>
                </a:solidFill>
                <a:latin typeface="Segoe UI" panose="020B0502040204020203" pitchFamily="34" charset="0"/>
              </a:rPr>
              <a:t>;</a:t>
            </a:r>
          </a:p>
          <a:p>
            <a:pPr marL="0" lvl="0" indent="0">
              <a:buNone/>
            </a:pPr>
            <a:r>
              <a:rPr lang="en-US" sz="2000" dirty="0">
                <a:solidFill>
                  <a:srgbClr val="374151"/>
                </a:solidFill>
                <a:latin typeface="Segoe UI" panose="020B0502040204020203" pitchFamily="34" charset="0"/>
              </a:rPr>
              <a:t>import </a:t>
            </a:r>
            <a:r>
              <a:rPr lang="en-US" sz="2000" dirty="0" err="1">
                <a:solidFill>
                  <a:srgbClr val="374151"/>
                </a:solidFill>
                <a:latin typeface="Segoe UI" panose="020B0502040204020203" pitchFamily="34" charset="0"/>
              </a:rPr>
              <a:t>java.io.FileReader</a:t>
            </a:r>
            <a:r>
              <a:rPr lang="en-US" sz="2000" dirty="0">
                <a:solidFill>
                  <a:srgbClr val="374151"/>
                </a:solidFill>
                <a:latin typeface="Segoe UI" panose="020B0502040204020203" pitchFamily="34" charset="0"/>
              </a:rPr>
              <a:t>;</a:t>
            </a:r>
          </a:p>
          <a:p>
            <a:pPr marL="0" lvl="0" indent="0">
              <a:buNone/>
            </a:pPr>
            <a:r>
              <a:rPr lang="en-US" sz="2000" dirty="0">
                <a:solidFill>
                  <a:srgbClr val="374151"/>
                </a:solidFill>
                <a:latin typeface="Segoe UI" panose="020B0502040204020203" pitchFamily="34" charset="0"/>
              </a:rPr>
              <a:t>import </a:t>
            </a:r>
            <a:r>
              <a:rPr lang="en-US" sz="2000" dirty="0" err="1">
                <a:solidFill>
                  <a:srgbClr val="374151"/>
                </a:solidFill>
                <a:latin typeface="Segoe UI" panose="020B0502040204020203" pitchFamily="34" charset="0"/>
              </a:rPr>
              <a:t>java.io.IOException</a:t>
            </a:r>
            <a:r>
              <a:rPr lang="en-US" sz="2000" dirty="0">
                <a:solidFill>
                  <a:srgbClr val="374151"/>
                </a:solidFill>
                <a:latin typeface="Segoe UI" panose="020B0502040204020203" pitchFamily="34" charset="0"/>
              </a:rPr>
              <a:t>;</a:t>
            </a:r>
          </a:p>
          <a:p>
            <a:pPr marL="0" lvl="0" indent="0">
              <a:buNone/>
            </a:pPr>
            <a:endParaRPr lang="en-US" sz="2000" dirty="0">
              <a:solidFill>
                <a:srgbClr val="374151"/>
              </a:solidFill>
              <a:latin typeface="Segoe UI" panose="020B0502040204020203" pitchFamily="34" charset="0"/>
            </a:endParaRPr>
          </a:p>
        </p:txBody>
      </p:sp>
    </p:spTree>
    <p:extLst>
      <p:ext uri="{BB962C8B-B14F-4D97-AF65-F5344CB8AC3E}">
        <p14:creationId xmlns:p14="http://schemas.microsoft.com/office/powerpoint/2010/main" val="430037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185351"/>
            <a:ext cx="8596668" cy="6215449"/>
          </a:xfrm>
        </p:spPr>
        <p:txBody>
          <a:bodyPr/>
          <a:lstStyle/>
          <a:p>
            <a:pPr marL="0" indent="0">
              <a:buNone/>
            </a:pPr>
            <a:r>
              <a:rPr lang="en-US" dirty="0">
                <a:latin typeface="Calibri" panose="020F0502020204030204" pitchFamily="34" charset="0"/>
                <a:cs typeface="Calibri" panose="020F0502020204030204" pitchFamily="34" charset="0"/>
              </a:rPr>
              <a:t>public class </a:t>
            </a:r>
            <a:r>
              <a:rPr lang="en-US" dirty="0" err="1">
                <a:latin typeface="Calibri" panose="020F0502020204030204" pitchFamily="34" charset="0"/>
                <a:cs typeface="Calibri" panose="020F0502020204030204" pitchFamily="34" charset="0"/>
              </a:rPr>
              <a:t>FileReadExample</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public static void main(String[] </a:t>
            </a:r>
            <a:r>
              <a:rPr lang="en-US" dirty="0" err="1">
                <a:latin typeface="Calibri" panose="020F0502020204030204" pitchFamily="34" charset="0"/>
                <a:cs typeface="Calibri" panose="020F0502020204030204" pitchFamily="34" charset="0"/>
              </a:rPr>
              <a:t>args</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try (</a:t>
            </a:r>
            <a:r>
              <a:rPr lang="en-US" dirty="0" err="1">
                <a:latin typeface="Calibri" panose="020F0502020204030204" pitchFamily="34" charset="0"/>
                <a:cs typeface="Calibri" panose="020F0502020204030204" pitchFamily="34" charset="0"/>
              </a:rPr>
              <a:t>BufferedReader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br</a:t>
            </a:r>
            <a:r>
              <a:rPr lang="en-US" dirty="0">
                <a:latin typeface="Calibri" panose="020F0502020204030204" pitchFamily="34" charset="0"/>
                <a:cs typeface="Calibri" panose="020F0502020204030204" pitchFamily="34" charset="0"/>
              </a:rPr>
              <a:t> = new </a:t>
            </a:r>
            <a:r>
              <a:rPr lang="en-US" dirty="0" err="1">
                <a:latin typeface="Calibri" panose="020F0502020204030204" pitchFamily="34" charset="0"/>
                <a:cs typeface="Calibri" panose="020F0502020204030204" pitchFamily="34" charset="0"/>
              </a:rPr>
              <a:t>BufferedReader</a:t>
            </a:r>
            <a:r>
              <a:rPr lang="en-US" dirty="0">
                <a:latin typeface="Calibri" panose="020F0502020204030204" pitchFamily="34" charset="0"/>
                <a:cs typeface="Calibri" panose="020F0502020204030204" pitchFamily="34" charset="0"/>
              </a:rPr>
              <a:t>(new </a:t>
            </a:r>
            <a:r>
              <a:rPr lang="en-US" dirty="0" err="1">
                <a:latin typeface="Calibri" panose="020F0502020204030204" pitchFamily="34" charset="0"/>
                <a:cs typeface="Calibri" panose="020F0502020204030204" pitchFamily="34" charset="0"/>
              </a:rPr>
              <a:t>FileReader</a:t>
            </a:r>
            <a:r>
              <a:rPr lang="en-US" dirty="0">
                <a:latin typeface="Calibri" panose="020F0502020204030204" pitchFamily="34" charset="0"/>
                <a:cs typeface="Calibri" panose="020F0502020204030204" pitchFamily="34" charset="0"/>
              </a:rPr>
              <a:t>("example.txt"))) {</a:t>
            </a:r>
          </a:p>
          <a:p>
            <a:pPr marL="0" indent="0">
              <a:buNone/>
            </a:pPr>
            <a:r>
              <a:rPr lang="en-US" dirty="0">
                <a:latin typeface="Calibri" panose="020F0502020204030204" pitchFamily="34" charset="0"/>
                <a:cs typeface="Calibri" panose="020F0502020204030204" pitchFamily="34" charset="0"/>
              </a:rPr>
              <a:t>            String line;</a:t>
            </a:r>
          </a:p>
          <a:p>
            <a:pPr marL="0" indent="0">
              <a:buNone/>
            </a:pPr>
            <a:r>
              <a:rPr lang="en-US" dirty="0">
                <a:latin typeface="Calibri" panose="020F0502020204030204" pitchFamily="34" charset="0"/>
                <a:cs typeface="Calibri" panose="020F0502020204030204" pitchFamily="34" charset="0"/>
              </a:rPr>
              <a:t>            while ((line = </a:t>
            </a:r>
            <a:r>
              <a:rPr lang="en-US" dirty="0" err="1">
                <a:latin typeface="Calibri" panose="020F0502020204030204" pitchFamily="34" charset="0"/>
                <a:cs typeface="Calibri" panose="020F0502020204030204" pitchFamily="34" charset="0"/>
              </a:rPr>
              <a:t>br.readLine</a:t>
            </a:r>
            <a:r>
              <a:rPr lang="en-US" dirty="0">
                <a:latin typeface="Calibri" panose="020F0502020204030204" pitchFamily="34" charset="0"/>
                <a:cs typeface="Calibri" panose="020F0502020204030204" pitchFamily="34" charset="0"/>
              </a:rPr>
              <a:t>()) != null)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(line);</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 catch (</a:t>
            </a:r>
            <a:r>
              <a:rPr lang="en-US" dirty="0" err="1">
                <a:latin typeface="Calibri" panose="020F0502020204030204" pitchFamily="34" charset="0"/>
                <a:cs typeface="Calibri" panose="020F0502020204030204" pitchFamily="34" charset="0"/>
              </a:rPr>
              <a:t>IOException</a:t>
            </a:r>
            <a:r>
              <a:rPr lang="en-US" dirty="0">
                <a:latin typeface="Calibri" panose="020F0502020204030204" pitchFamily="34" charset="0"/>
                <a:cs typeface="Calibri" panose="020F0502020204030204" pitchFamily="34" charset="0"/>
              </a:rPr>
              <a:t> e)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e.printStackTrace</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9064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374151"/>
                </a:solidFill>
                <a:latin typeface="Segoe UI" panose="020B0502040204020203" pitchFamily="34" charset="0"/>
              </a:rPr>
              <a:t>Advanced </a:t>
            </a:r>
            <a:r>
              <a:rPr lang="en-US" b="0" i="0" u="none" strike="noStrike" baseline="0" dirty="0" smtClean="0">
                <a:solidFill>
                  <a:srgbClr val="374151"/>
                </a:solidFill>
                <a:latin typeface="Segoe UI" panose="020B0502040204020203" pitchFamily="34" charset="0"/>
              </a:rPr>
              <a:t>File Handling Concepts</a:t>
            </a:r>
          </a:p>
        </p:txBody>
      </p:sp>
      <p:sp>
        <p:nvSpPr>
          <p:cNvPr id="3" name="Text Placeholder 2"/>
          <p:cNvSpPr>
            <a:spLocks noGrp="1"/>
          </p:cNvSpPr>
          <p:nvPr>
            <p:ph type="body" idx="1"/>
          </p:nvPr>
        </p:nvSpPr>
        <p:spPr>
          <a:xfrm>
            <a:off x="430199" y="1715746"/>
            <a:ext cx="8596668" cy="3880773"/>
          </a:xfrm>
        </p:spPr>
        <p:txBody>
          <a:bodyPr/>
          <a:lstStyle/>
          <a:p>
            <a:endParaRPr lang="en-US" b="0" i="0" u="none" strike="noStrike" baseline="0" dirty="0" smtClean="0">
              <a:solidFill>
                <a:srgbClr val="374151"/>
              </a:solidFill>
              <a:latin typeface="Segoe UI" panose="020B0502040204020203" pitchFamily="34" charset="0"/>
            </a:endParaRPr>
          </a:p>
          <a:p>
            <a:pPr marL="0" indent="0">
              <a:buNone/>
            </a:pPr>
            <a:r>
              <a:rPr lang="en-US" b="1" dirty="0">
                <a:solidFill>
                  <a:srgbClr val="374151"/>
                </a:solidFill>
                <a:latin typeface="Segoe UI" panose="020B0502040204020203" pitchFamily="34" charset="0"/>
              </a:rPr>
              <a:t>1. Memory-Mapped Files</a:t>
            </a:r>
          </a:p>
          <a:p>
            <a:r>
              <a:rPr lang="en-US" sz="1400" dirty="0">
                <a:solidFill>
                  <a:srgbClr val="374151"/>
                </a:solidFill>
                <a:latin typeface="Segoe UI" panose="020B0502040204020203" pitchFamily="34" charset="0"/>
              </a:rPr>
              <a:t>Memory-mapped files provide a way to map a region of a file directly into memory. This can be useful for efficiently working with large files without loading the entire content into memory</a:t>
            </a:r>
            <a:r>
              <a:rPr lang="en-US" sz="1400" dirty="0" smtClean="0">
                <a:solidFill>
                  <a:srgbClr val="374151"/>
                </a:solidFill>
                <a:latin typeface="Segoe UI" panose="020B0502040204020203" pitchFamily="34" charset="0"/>
              </a:rPr>
              <a:t>.</a:t>
            </a:r>
          </a:p>
          <a:p>
            <a:pPr marL="0" indent="0">
              <a:buNone/>
            </a:pPr>
            <a:r>
              <a:rPr lang="en-US" b="1" dirty="0">
                <a:solidFill>
                  <a:srgbClr val="374151"/>
                </a:solidFill>
                <a:latin typeface="Segoe UI" panose="020B0502040204020203" pitchFamily="34" charset="0"/>
              </a:rPr>
              <a:t>2. Asynchronous File I/O</a:t>
            </a:r>
          </a:p>
          <a:p>
            <a:r>
              <a:rPr lang="en-US" sz="1400" dirty="0">
                <a:solidFill>
                  <a:srgbClr val="374151"/>
                </a:solidFill>
                <a:latin typeface="Segoe UI" panose="020B0502040204020203" pitchFamily="34" charset="0"/>
              </a:rPr>
              <a:t>Java NIO provides asynchronous file I/O operations, allowing you to perform non-blocking I/O operations</a:t>
            </a:r>
            <a:r>
              <a:rPr lang="en-US" sz="1400" dirty="0" smtClean="0">
                <a:solidFill>
                  <a:srgbClr val="374151"/>
                </a:solidFill>
                <a:latin typeface="Segoe UI" panose="020B0502040204020203" pitchFamily="34" charset="0"/>
              </a:rPr>
              <a:t>.</a:t>
            </a:r>
            <a:endParaRPr lang="en-US" sz="1400" dirty="0">
              <a:solidFill>
                <a:srgbClr val="374151"/>
              </a:solidFill>
              <a:latin typeface="Segoe UI" panose="020B0502040204020203" pitchFamily="34" charset="0"/>
            </a:endParaRPr>
          </a:p>
          <a:p>
            <a:pPr marL="0" indent="0">
              <a:buNone/>
            </a:pPr>
            <a:r>
              <a:rPr lang="en-US" b="1" dirty="0" smtClean="0">
                <a:solidFill>
                  <a:srgbClr val="374151"/>
                </a:solidFill>
                <a:latin typeface="Segoe UI" panose="020B0502040204020203" pitchFamily="34" charset="0"/>
              </a:rPr>
              <a:t>3. Working with Different File Formats</a:t>
            </a:r>
          </a:p>
          <a:p>
            <a:r>
              <a:rPr lang="en-US" sz="1400" dirty="0" smtClean="0">
                <a:solidFill>
                  <a:srgbClr val="374151"/>
                </a:solidFill>
                <a:latin typeface="Segoe UI" panose="020B0502040204020203" pitchFamily="34" charset="0"/>
              </a:rPr>
              <a:t>Depending on your application, you might need to handle specific file formats such as CSV, JSON, XML, or binary formats. Libraries like Apache Commons CSV, Jackson for JSON, and JAXB for XML can simplify the process of reading and writing files in these formats.</a:t>
            </a:r>
            <a:endParaRPr lang="en-US" sz="1400" b="0" i="0" u="none" strike="noStrike" baseline="0" dirty="0" smtClean="0">
              <a:solidFill>
                <a:srgbClr val="374151"/>
              </a:solidFill>
              <a:latin typeface="Segoe UI" panose="020B0502040204020203" pitchFamily="34" charset="0"/>
            </a:endParaRPr>
          </a:p>
        </p:txBody>
      </p:sp>
    </p:spTree>
    <p:extLst>
      <p:ext uri="{BB962C8B-B14F-4D97-AF65-F5344CB8AC3E}">
        <p14:creationId xmlns:p14="http://schemas.microsoft.com/office/powerpoint/2010/main" val="4214530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374151"/>
                </a:solidFill>
                <a:latin typeface="Segoe UI" panose="020B0502040204020203" pitchFamily="34" charset="0"/>
              </a:rPr>
              <a:t> </a:t>
            </a:r>
            <a:r>
              <a:rPr lang="en-US" b="0" i="0" u="none" strike="noStrike" baseline="0" dirty="0" smtClean="0">
                <a:solidFill>
                  <a:srgbClr val="374151"/>
                </a:solidFill>
                <a:latin typeface="Segoe UI" panose="020B0502040204020203" pitchFamily="34" charset="0"/>
              </a:rPr>
              <a:t>Java Language Features and Syntax</a:t>
            </a:r>
          </a:p>
        </p:txBody>
      </p:sp>
      <p:sp>
        <p:nvSpPr>
          <p:cNvPr id="3" name="Text Placeholder 2"/>
          <p:cNvSpPr>
            <a:spLocks noGrp="1"/>
          </p:cNvSpPr>
          <p:nvPr>
            <p:ph type="body" idx="1"/>
          </p:nvPr>
        </p:nvSpPr>
        <p:spPr/>
        <p:txBody>
          <a:bodyPr/>
          <a:lstStyle/>
          <a:p>
            <a:pPr marR="0" lvl="0" rtl="0"/>
            <a:r>
              <a:rPr lang="en-US" b="0" i="0" u="none" strike="noStrike" baseline="0" dirty="0" smtClean="0">
                <a:solidFill>
                  <a:srgbClr val="374151"/>
                </a:solidFill>
                <a:latin typeface="Segoe UI" panose="020B0502040204020203" pitchFamily="34" charset="0"/>
              </a:rPr>
              <a:t>Data Types: Introduce primitive data types (</a:t>
            </a:r>
            <a:r>
              <a:rPr lang="en-US" b="0" i="0" u="none" strike="noStrike" baseline="0" dirty="0" err="1" smtClean="0">
                <a:solidFill>
                  <a:srgbClr val="374151"/>
                </a:solidFill>
                <a:latin typeface="Segoe UI" panose="020B0502040204020203" pitchFamily="34" charset="0"/>
              </a:rPr>
              <a:t>int</a:t>
            </a:r>
            <a:r>
              <a:rPr lang="en-US" b="0" i="0" u="none" strike="noStrike" baseline="0" dirty="0" smtClean="0">
                <a:solidFill>
                  <a:srgbClr val="374151"/>
                </a:solidFill>
                <a:latin typeface="Segoe UI" panose="020B0502040204020203" pitchFamily="34" charset="0"/>
              </a:rPr>
              <a:t>, char, float) and reference data types (class, interface).</a:t>
            </a:r>
          </a:p>
          <a:p>
            <a:pPr marL="0" marR="0" lvl="0" indent="0" rtl="0">
              <a:buNone/>
            </a:pPr>
            <a:endParaRPr lang="en-US" dirty="0">
              <a:solidFill>
                <a:srgbClr val="374151"/>
              </a:solidFill>
              <a:latin typeface="Segoe UI" panose="020B0502040204020203" pitchFamily="34" charset="0"/>
            </a:endParaRPr>
          </a:p>
          <a:p>
            <a:pPr marR="0" lvl="0" rtl="0"/>
            <a:r>
              <a:rPr lang="en-US" b="0" i="0" u="none" strike="noStrike" baseline="0" dirty="0" smtClean="0">
                <a:solidFill>
                  <a:srgbClr val="374151"/>
                </a:solidFill>
                <a:latin typeface="Segoe UI" panose="020B0502040204020203" pitchFamily="34" charset="0"/>
              </a:rPr>
              <a:t>Control </a:t>
            </a:r>
            <a:r>
              <a:rPr lang="en-US" b="0" i="0" u="none" strike="noStrike" baseline="0" dirty="0" smtClean="0">
                <a:solidFill>
                  <a:srgbClr val="374151"/>
                </a:solidFill>
                <a:latin typeface="Segoe UI" panose="020B0502040204020203" pitchFamily="34" charset="0"/>
              </a:rPr>
              <a:t>Flow Structures: Explain if-else statements, loops (for, while, do-while), switch-case.</a:t>
            </a:r>
          </a:p>
          <a:p>
            <a:pPr marR="0" lvl="0" rtl="0"/>
            <a:endParaRPr lang="en-US" b="0" i="0" u="none" strike="noStrike" baseline="0" dirty="0" smtClean="0">
              <a:solidFill>
                <a:srgbClr val="374151"/>
              </a:solidFill>
              <a:latin typeface="Segoe UI" panose="020B0502040204020203" pitchFamily="34" charset="0"/>
            </a:endParaRPr>
          </a:p>
          <a:p>
            <a:pPr marR="0" lvl="0" rtl="0"/>
            <a:r>
              <a:rPr lang="en-US" b="0" i="0" u="none" strike="noStrike" baseline="0" dirty="0" smtClean="0">
                <a:solidFill>
                  <a:srgbClr val="374151"/>
                </a:solidFill>
                <a:latin typeface="Segoe UI" panose="020B0502040204020203" pitchFamily="34" charset="0"/>
              </a:rPr>
              <a:t>Exception </a:t>
            </a:r>
            <a:r>
              <a:rPr lang="en-US" b="0" i="0" u="none" strike="noStrike" baseline="0" dirty="0" smtClean="0">
                <a:solidFill>
                  <a:srgbClr val="374151"/>
                </a:solidFill>
                <a:latin typeface="Segoe UI" panose="020B0502040204020203" pitchFamily="34" charset="0"/>
              </a:rPr>
              <a:t>Handling: try-catch blocks, throwing and catching exceptions.</a:t>
            </a:r>
          </a:p>
          <a:p>
            <a:pPr marL="0" marR="0" lvl="0" indent="0" rtl="0">
              <a:buNone/>
            </a:pPr>
            <a:endParaRPr lang="en-US" b="0" i="0" u="none" strike="noStrike" baseline="0" dirty="0" smtClean="0">
              <a:solidFill>
                <a:srgbClr val="374151"/>
              </a:solidFill>
              <a:latin typeface="Segoe UI" panose="020B0502040204020203" pitchFamily="34" charset="0"/>
            </a:endParaRPr>
          </a:p>
        </p:txBody>
      </p:sp>
    </p:spTree>
    <p:extLst>
      <p:ext uri="{BB962C8B-B14F-4D97-AF65-F5344CB8AC3E}">
        <p14:creationId xmlns:p14="http://schemas.microsoft.com/office/powerpoint/2010/main" val="2245638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374151"/>
                </a:solidFill>
                <a:latin typeface="Segoe UI" panose="020B0502040204020203" pitchFamily="34" charset="0"/>
              </a:rPr>
              <a:t>Object-Oriented </a:t>
            </a:r>
            <a:r>
              <a:rPr lang="en-US" b="0" i="0" u="none" strike="noStrike" baseline="0" dirty="0" smtClean="0">
                <a:solidFill>
                  <a:srgbClr val="374151"/>
                </a:solidFill>
                <a:latin typeface="Segoe UI" panose="020B0502040204020203" pitchFamily="34" charset="0"/>
              </a:rPr>
              <a:t>Programming in Java</a:t>
            </a:r>
          </a:p>
        </p:txBody>
      </p:sp>
      <p:sp>
        <p:nvSpPr>
          <p:cNvPr id="3" name="Text Placeholder 2"/>
          <p:cNvSpPr>
            <a:spLocks noGrp="1"/>
          </p:cNvSpPr>
          <p:nvPr>
            <p:ph type="body" idx="1"/>
          </p:nvPr>
        </p:nvSpPr>
        <p:spPr>
          <a:xfrm>
            <a:off x="677334" y="1322173"/>
            <a:ext cx="8596668" cy="5535827"/>
          </a:xfrm>
        </p:spPr>
        <p:txBody>
          <a:bodyPr>
            <a:normAutofit fontScale="92500" lnSpcReduction="10000"/>
          </a:bodyPr>
          <a:lstStyle/>
          <a:p>
            <a:pPr marL="0" marR="0" lvl="0" indent="0" rtl="0">
              <a:buNone/>
            </a:pPr>
            <a:endParaRPr lang="en-US" b="0" i="0" u="none" strike="noStrike" baseline="0" dirty="0" smtClean="0">
              <a:solidFill>
                <a:srgbClr val="374151"/>
              </a:solidFill>
              <a:latin typeface="Segoe UI" panose="020B0502040204020203" pitchFamily="34" charset="0"/>
            </a:endParaRPr>
          </a:p>
          <a:p>
            <a:pPr marR="0" lvl="0" rtl="0"/>
            <a:r>
              <a:rPr lang="en-US" b="0" i="0" u="none" strike="noStrike" baseline="0" dirty="0" smtClean="0">
                <a:solidFill>
                  <a:srgbClr val="374151"/>
                </a:solidFill>
                <a:latin typeface="Segoe UI" panose="020B0502040204020203" pitchFamily="34" charset="0"/>
              </a:rPr>
              <a:t>Classes and Objects: Define classes, create objects, and explain the concept of inheritance</a:t>
            </a:r>
            <a:r>
              <a:rPr lang="en-US" b="0" i="0" u="none" strike="noStrike" baseline="0" dirty="0" smtClean="0">
                <a:solidFill>
                  <a:srgbClr val="374151"/>
                </a:solidFill>
                <a:latin typeface="Segoe UI" panose="020B0502040204020203" pitchFamily="34" charset="0"/>
              </a:rPr>
              <a:t>.</a:t>
            </a:r>
          </a:p>
          <a:p>
            <a:pPr marR="0" lvl="0" rtl="0"/>
            <a:r>
              <a:rPr lang="en-US" b="0" i="0" u="none" strike="noStrike" baseline="0" dirty="0" smtClean="0">
                <a:solidFill>
                  <a:srgbClr val="374151"/>
                </a:solidFill>
                <a:latin typeface="Segoe UI" panose="020B0502040204020203" pitchFamily="34" charset="0"/>
              </a:rPr>
              <a:t>Encapsulation </a:t>
            </a:r>
            <a:r>
              <a:rPr lang="en-US" b="0" i="0" u="none" strike="noStrike" baseline="0" dirty="0" smtClean="0">
                <a:solidFill>
                  <a:srgbClr val="374151"/>
                </a:solidFill>
                <a:latin typeface="Segoe UI" panose="020B0502040204020203" pitchFamily="34" charset="0"/>
              </a:rPr>
              <a:t>and Abstraction: Protecting data and hiding unnecessary details</a:t>
            </a:r>
            <a:r>
              <a:rPr lang="en-US" b="0" i="0" u="none" strike="noStrike" baseline="0" dirty="0" smtClean="0">
                <a:solidFill>
                  <a:srgbClr val="374151"/>
                </a:solidFill>
                <a:latin typeface="Segoe UI" panose="020B0502040204020203" pitchFamily="34" charset="0"/>
              </a:rPr>
              <a:t>.</a:t>
            </a:r>
          </a:p>
          <a:p>
            <a:pPr marR="0" lvl="0" rtl="0"/>
            <a:r>
              <a:rPr lang="en-US" b="0" i="0" u="none" strike="noStrike" baseline="0" dirty="0" smtClean="0">
                <a:solidFill>
                  <a:srgbClr val="374151"/>
                </a:solidFill>
                <a:latin typeface="Segoe UI" panose="020B0502040204020203" pitchFamily="34" charset="0"/>
              </a:rPr>
              <a:t>Polymorphism</a:t>
            </a:r>
            <a:r>
              <a:rPr lang="en-US" b="0" i="0" u="none" strike="noStrike" baseline="0" dirty="0" smtClean="0">
                <a:solidFill>
                  <a:srgbClr val="374151"/>
                </a:solidFill>
                <a:latin typeface="Segoe UI" panose="020B0502040204020203" pitchFamily="34" charset="0"/>
              </a:rPr>
              <a:t>: Overloading and overriding methods</a:t>
            </a:r>
            <a:r>
              <a:rPr lang="en-US" b="0" i="0" u="none" strike="noStrike" baseline="0" dirty="0" smtClean="0">
                <a:solidFill>
                  <a:srgbClr val="374151"/>
                </a:solidFill>
                <a:latin typeface="Segoe UI" panose="020B0502040204020203" pitchFamily="34" charset="0"/>
              </a:rPr>
              <a:t>.</a:t>
            </a:r>
          </a:p>
          <a:p>
            <a:pPr marL="0" marR="0" lvl="0" indent="0" rtl="0">
              <a:buNone/>
            </a:pPr>
            <a:r>
              <a:rPr lang="en-US" dirty="0" smtClean="0">
                <a:solidFill>
                  <a:srgbClr val="374151"/>
                </a:solidFill>
                <a:latin typeface="Segoe UI" panose="020B0502040204020203" pitchFamily="34" charset="0"/>
              </a:rPr>
              <a:t>Example :</a:t>
            </a:r>
          </a:p>
          <a:p>
            <a:pPr marL="0" lvl="0" indent="0">
              <a:buNone/>
            </a:pPr>
            <a:r>
              <a:rPr lang="en-US" dirty="0">
                <a:solidFill>
                  <a:srgbClr val="374151"/>
                </a:solidFill>
                <a:latin typeface="Segoe UI" panose="020B0502040204020203" pitchFamily="34" charset="0"/>
              </a:rPr>
              <a:t>// Define the Person class</a:t>
            </a:r>
          </a:p>
          <a:p>
            <a:pPr marL="0" lvl="0" indent="0">
              <a:buNone/>
            </a:pPr>
            <a:r>
              <a:rPr lang="en-US" dirty="0">
                <a:solidFill>
                  <a:srgbClr val="374151"/>
                </a:solidFill>
                <a:latin typeface="Segoe UI" panose="020B0502040204020203" pitchFamily="34" charset="0"/>
              </a:rPr>
              <a:t>class Person {</a:t>
            </a:r>
          </a:p>
          <a:p>
            <a:pPr marL="0" lvl="0" indent="0">
              <a:buNone/>
            </a:pPr>
            <a:r>
              <a:rPr lang="en-US" dirty="0">
                <a:solidFill>
                  <a:srgbClr val="374151"/>
                </a:solidFill>
                <a:latin typeface="Segoe UI" panose="020B0502040204020203" pitchFamily="34" charset="0"/>
              </a:rPr>
              <a:t>    // Attribute</a:t>
            </a:r>
          </a:p>
          <a:p>
            <a:pPr marL="0" lvl="0" indent="0">
              <a:buNone/>
            </a:pPr>
            <a:r>
              <a:rPr lang="en-US" dirty="0">
                <a:solidFill>
                  <a:srgbClr val="374151"/>
                </a:solidFill>
                <a:latin typeface="Segoe UI" panose="020B0502040204020203" pitchFamily="34" charset="0"/>
              </a:rPr>
              <a:t>    String name;</a:t>
            </a:r>
          </a:p>
          <a:p>
            <a:pPr marL="0" lvl="0" indent="0">
              <a:buNone/>
            </a:pPr>
            <a:endParaRPr lang="en-US" dirty="0">
              <a:solidFill>
                <a:srgbClr val="374151"/>
              </a:solidFill>
              <a:latin typeface="Segoe UI" panose="020B0502040204020203" pitchFamily="34" charset="0"/>
            </a:endParaRPr>
          </a:p>
          <a:p>
            <a:pPr marL="0" lvl="0" indent="0">
              <a:buNone/>
            </a:pPr>
            <a:r>
              <a:rPr lang="en-US" dirty="0">
                <a:solidFill>
                  <a:srgbClr val="374151"/>
                </a:solidFill>
                <a:latin typeface="Segoe UI" panose="020B0502040204020203" pitchFamily="34" charset="0"/>
              </a:rPr>
              <a:t>    // Constructor</a:t>
            </a:r>
          </a:p>
          <a:p>
            <a:pPr marL="0" lvl="0" indent="0">
              <a:buNone/>
            </a:pPr>
            <a:r>
              <a:rPr lang="en-US" dirty="0">
                <a:solidFill>
                  <a:srgbClr val="374151"/>
                </a:solidFill>
                <a:latin typeface="Segoe UI" panose="020B0502040204020203" pitchFamily="34" charset="0"/>
              </a:rPr>
              <a:t>    public Person(String name) {</a:t>
            </a:r>
          </a:p>
          <a:p>
            <a:pPr marL="0" lvl="0" indent="0">
              <a:buNone/>
            </a:pPr>
            <a:r>
              <a:rPr lang="en-US" dirty="0">
                <a:solidFill>
                  <a:srgbClr val="374151"/>
                </a:solidFill>
                <a:latin typeface="Segoe UI" panose="020B0502040204020203" pitchFamily="34" charset="0"/>
              </a:rPr>
              <a:t>        this.name = name;</a:t>
            </a:r>
          </a:p>
          <a:p>
            <a:pPr marL="0" lvl="0" indent="0">
              <a:buNone/>
            </a:pPr>
            <a:r>
              <a:rPr lang="en-US" dirty="0">
                <a:solidFill>
                  <a:srgbClr val="374151"/>
                </a:solidFill>
                <a:latin typeface="Segoe UI" panose="020B0502040204020203" pitchFamily="34" charset="0"/>
              </a:rPr>
              <a:t>    }</a:t>
            </a:r>
          </a:p>
          <a:p>
            <a:pPr marL="0" lvl="0" indent="0">
              <a:buNone/>
            </a:pPr>
            <a:endParaRPr lang="en-US" dirty="0">
              <a:solidFill>
                <a:srgbClr val="374151"/>
              </a:solidFill>
              <a:latin typeface="Segoe UI" panose="020B0502040204020203" pitchFamily="34" charset="0"/>
            </a:endParaRPr>
          </a:p>
          <a:p>
            <a:pPr marL="0" marR="0" lvl="0" indent="0" rtl="0">
              <a:buNone/>
            </a:pPr>
            <a:endParaRPr lang="en-US" b="0" i="0" u="none" strike="noStrike" baseline="0" dirty="0" smtClean="0">
              <a:solidFill>
                <a:srgbClr val="374151"/>
              </a:solidFill>
              <a:latin typeface="Segoe UI" panose="020B0502040204020203" pitchFamily="34" charset="0"/>
            </a:endParaRPr>
          </a:p>
        </p:txBody>
      </p:sp>
    </p:spTree>
    <p:extLst>
      <p:ext uri="{BB962C8B-B14F-4D97-AF65-F5344CB8AC3E}">
        <p14:creationId xmlns:p14="http://schemas.microsoft.com/office/powerpoint/2010/main" val="3281177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0984" y="663995"/>
            <a:ext cx="6096000" cy="4801314"/>
          </a:xfrm>
          <a:prstGeom prst="rect">
            <a:avLst/>
          </a:prstGeom>
        </p:spPr>
        <p:txBody>
          <a:bodyPr>
            <a:spAutoFit/>
          </a:bodyPr>
          <a:lstStyle/>
          <a:p>
            <a:pPr>
              <a:spcBef>
                <a:spcPts val="1000"/>
              </a:spcBef>
            </a:pPr>
            <a:r>
              <a:rPr lang="en-US" sz="1600" dirty="0">
                <a:solidFill>
                  <a:srgbClr val="374151"/>
                </a:solidFill>
                <a:latin typeface="Segoe UI" panose="020B0502040204020203" pitchFamily="34" charset="0"/>
              </a:rPr>
              <a:t> // Method to display information about the person</a:t>
            </a:r>
            <a:endParaRPr lang="en-US" sz="4400" dirty="0"/>
          </a:p>
          <a:p>
            <a:pPr>
              <a:spcBef>
                <a:spcPts val="1000"/>
              </a:spcBef>
            </a:pPr>
            <a:r>
              <a:rPr lang="en-US" sz="1600" dirty="0">
                <a:solidFill>
                  <a:srgbClr val="374151"/>
                </a:solidFill>
                <a:latin typeface="Segoe UI" panose="020B0502040204020203" pitchFamily="34" charset="0"/>
              </a:rPr>
              <a:t>    public void </a:t>
            </a:r>
            <a:r>
              <a:rPr lang="en-US" sz="1600" dirty="0" err="1">
                <a:solidFill>
                  <a:srgbClr val="374151"/>
                </a:solidFill>
                <a:latin typeface="Segoe UI" panose="020B0502040204020203" pitchFamily="34" charset="0"/>
              </a:rPr>
              <a:t>displayInfo</a:t>
            </a:r>
            <a:r>
              <a:rPr lang="en-US" sz="1600" dirty="0">
                <a:solidFill>
                  <a:srgbClr val="374151"/>
                </a:solidFill>
                <a:latin typeface="Segoe UI" panose="020B0502040204020203" pitchFamily="34" charset="0"/>
              </a:rPr>
              <a:t>() {</a:t>
            </a:r>
            <a:endParaRPr lang="en-US" sz="4400" dirty="0"/>
          </a:p>
          <a:p>
            <a:pPr>
              <a:spcBef>
                <a:spcPts val="1000"/>
              </a:spcBef>
            </a:pPr>
            <a:r>
              <a:rPr lang="en-US" sz="1600" dirty="0">
                <a:solidFill>
                  <a:srgbClr val="374151"/>
                </a:solidFill>
                <a:latin typeface="Segoe UI" panose="020B0502040204020203" pitchFamily="34" charset="0"/>
              </a:rPr>
              <a:t>        </a:t>
            </a:r>
            <a:r>
              <a:rPr lang="en-US" sz="1600" dirty="0" err="1">
                <a:solidFill>
                  <a:srgbClr val="374151"/>
                </a:solidFill>
                <a:latin typeface="Segoe UI" panose="020B0502040204020203" pitchFamily="34" charset="0"/>
              </a:rPr>
              <a:t>System.out.println</a:t>
            </a:r>
            <a:r>
              <a:rPr lang="en-US" sz="1600" dirty="0">
                <a:solidFill>
                  <a:srgbClr val="374151"/>
                </a:solidFill>
                <a:latin typeface="Segoe UI" panose="020B0502040204020203" pitchFamily="34" charset="0"/>
              </a:rPr>
              <a:t>("Name: " + name);</a:t>
            </a:r>
            <a:endParaRPr lang="en-US" sz="4400" dirty="0"/>
          </a:p>
          <a:p>
            <a:pPr>
              <a:spcBef>
                <a:spcPts val="1000"/>
              </a:spcBef>
            </a:pPr>
            <a:r>
              <a:rPr lang="en-US" sz="1600" dirty="0">
                <a:solidFill>
                  <a:srgbClr val="374151"/>
                </a:solidFill>
                <a:latin typeface="Segoe UI" panose="020B0502040204020203" pitchFamily="34" charset="0"/>
              </a:rPr>
              <a:t>    }</a:t>
            </a:r>
            <a:endParaRPr lang="en-US" sz="4400" dirty="0"/>
          </a:p>
          <a:p>
            <a:pPr>
              <a:spcBef>
                <a:spcPts val="1000"/>
              </a:spcBef>
            </a:pPr>
            <a:r>
              <a:rPr lang="en-US" sz="1600" dirty="0">
                <a:solidFill>
                  <a:srgbClr val="374151"/>
                </a:solidFill>
                <a:latin typeface="Segoe UI" panose="020B0502040204020203" pitchFamily="34" charset="0"/>
              </a:rPr>
              <a:t>}</a:t>
            </a:r>
            <a:endParaRPr lang="en-US" sz="4400" dirty="0"/>
          </a:p>
          <a:p>
            <a:pPr>
              <a:spcBef>
                <a:spcPts val="1000"/>
              </a:spcBef>
            </a:pPr>
            <a:r>
              <a:rPr lang="en-US" sz="1600" dirty="0">
                <a:solidFill>
                  <a:srgbClr val="374151"/>
                </a:solidFill>
                <a:latin typeface="Segoe UI" panose="020B0502040204020203" pitchFamily="34" charset="0"/>
              </a:rPr>
              <a:t>public class </a:t>
            </a:r>
            <a:r>
              <a:rPr lang="en-US" sz="1600" dirty="0" err="1">
                <a:solidFill>
                  <a:srgbClr val="374151"/>
                </a:solidFill>
                <a:latin typeface="Segoe UI" panose="020B0502040204020203" pitchFamily="34" charset="0"/>
              </a:rPr>
              <a:t>SimpleObjectCreationExample</a:t>
            </a:r>
            <a:r>
              <a:rPr lang="en-US" sz="1600" dirty="0">
                <a:solidFill>
                  <a:srgbClr val="374151"/>
                </a:solidFill>
                <a:latin typeface="Segoe UI" panose="020B0502040204020203" pitchFamily="34" charset="0"/>
              </a:rPr>
              <a:t> {</a:t>
            </a:r>
            <a:endParaRPr lang="en-US" sz="4400" dirty="0"/>
          </a:p>
          <a:p>
            <a:pPr>
              <a:spcBef>
                <a:spcPts val="1000"/>
              </a:spcBef>
            </a:pPr>
            <a:r>
              <a:rPr lang="en-US" sz="1600" dirty="0">
                <a:solidFill>
                  <a:srgbClr val="374151"/>
                </a:solidFill>
                <a:latin typeface="Segoe UI" panose="020B0502040204020203" pitchFamily="34" charset="0"/>
              </a:rPr>
              <a:t>    public static void main(String[] </a:t>
            </a:r>
            <a:r>
              <a:rPr lang="en-US" sz="1600" dirty="0" err="1">
                <a:solidFill>
                  <a:srgbClr val="374151"/>
                </a:solidFill>
                <a:latin typeface="Segoe UI" panose="020B0502040204020203" pitchFamily="34" charset="0"/>
              </a:rPr>
              <a:t>args</a:t>
            </a:r>
            <a:r>
              <a:rPr lang="en-US" sz="1600" dirty="0">
                <a:solidFill>
                  <a:srgbClr val="374151"/>
                </a:solidFill>
                <a:latin typeface="Segoe UI" panose="020B0502040204020203" pitchFamily="34" charset="0"/>
              </a:rPr>
              <a:t>) {</a:t>
            </a:r>
            <a:endParaRPr lang="en-US" sz="4400" dirty="0"/>
          </a:p>
          <a:p>
            <a:pPr>
              <a:spcBef>
                <a:spcPts val="1000"/>
              </a:spcBef>
            </a:pPr>
            <a:r>
              <a:rPr lang="en-US" sz="1600" dirty="0">
                <a:solidFill>
                  <a:srgbClr val="374151"/>
                </a:solidFill>
                <a:latin typeface="Segoe UI" panose="020B0502040204020203" pitchFamily="34" charset="0"/>
              </a:rPr>
              <a:t>        // Create an object (instance) of the Person class</a:t>
            </a:r>
            <a:endParaRPr lang="en-US" sz="4400" dirty="0"/>
          </a:p>
          <a:p>
            <a:pPr>
              <a:spcBef>
                <a:spcPts val="1000"/>
              </a:spcBef>
            </a:pPr>
            <a:r>
              <a:rPr lang="en-US" sz="1600" dirty="0">
                <a:solidFill>
                  <a:srgbClr val="374151"/>
                </a:solidFill>
                <a:latin typeface="Segoe UI" panose="020B0502040204020203" pitchFamily="34" charset="0"/>
              </a:rPr>
              <a:t>        Person </a:t>
            </a:r>
            <a:r>
              <a:rPr lang="en-US" sz="1600" dirty="0" err="1">
                <a:solidFill>
                  <a:srgbClr val="374151"/>
                </a:solidFill>
                <a:latin typeface="Segoe UI" panose="020B0502040204020203" pitchFamily="34" charset="0"/>
              </a:rPr>
              <a:t>person</a:t>
            </a:r>
            <a:r>
              <a:rPr lang="en-US" sz="1600" dirty="0">
                <a:solidFill>
                  <a:srgbClr val="374151"/>
                </a:solidFill>
                <a:latin typeface="Segoe UI" panose="020B0502040204020203" pitchFamily="34" charset="0"/>
              </a:rPr>
              <a:t> = new Person("John Doe");</a:t>
            </a:r>
            <a:endParaRPr lang="en-US" sz="4400" dirty="0"/>
          </a:p>
          <a:p>
            <a:pPr>
              <a:spcBef>
                <a:spcPts val="1000"/>
              </a:spcBef>
            </a:pPr>
            <a:r>
              <a:rPr lang="en-US" sz="1600" dirty="0">
                <a:solidFill>
                  <a:srgbClr val="374151"/>
                </a:solidFill>
                <a:latin typeface="Segoe UI" panose="020B0502040204020203" pitchFamily="34" charset="0"/>
              </a:rPr>
              <a:t>        // Call the method on the object</a:t>
            </a:r>
            <a:endParaRPr lang="en-US" sz="4400" dirty="0"/>
          </a:p>
          <a:p>
            <a:pPr>
              <a:spcBef>
                <a:spcPts val="1000"/>
              </a:spcBef>
            </a:pPr>
            <a:r>
              <a:rPr lang="en-US" sz="1600" dirty="0">
                <a:solidFill>
                  <a:srgbClr val="374151"/>
                </a:solidFill>
                <a:latin typeface="Segoe UI" panose="020B0502040204020203" pitchFamily="34" charset="0"/>
              </a:rPr>
              <a:t>        </a:t>
            </a:r>
            <a:r>
              <a:rPr lang="en-US" sz="1600" dirty="0" err="1">
                <a:solidFill>
                  <a:srgbClr val="374151"/>
                </a:solidFill>
                <a:latin typeface="Segoe UI" panose="020B0502040204020203" pitchFamily="34" charset="0"/>
              </a:rPr>
              <a:t>person.displayInfo</a:t>
            </a:r>
            <a:r>
              <a:rPr lang="en-US" sz="1600" dirty="0">
                <a:solidFill>
                  <a:srgbClr val="374151"/>
                </a:solidFill>
                <a:latin typeface="Segoe UI" panose="020B0502040204020203" pitchFamily="34" charset="0"/>
              </a:rPr>
              <a:t>();</a:t>
            </a:r>
            <a:endParaRPr lang="en-US" sz="4400" dirty="0"/>
          </a:p>
          <a:p>
            <a:pPr>
              <a:spcBef>
                <a:spcPts val="1000"/>
              </a:spcBef>
            </a:pPr>
            <a:r>
              <a:rPr lang="en-US" sz="1600" dirty="0">
                <a:solidFill>
                  <a:srgbClr val="374151"/>
                </a:solidFill>
                <a:latin typeface="Segoe UI" panose="020B0502040204020203" pitchFamily="34" charset="0"/>
              </a:rPr>
              <a:t>    }</a:t>
            </a:r>
            <a:endParaRPr lang="en-US" sz="4400" dirty="0"/>
          </a:p>
          <a:p>
            <a:pPr>
              <a:spcBef>
                <a:spcPts val="1000"/>
              </a:spcBef>
            </a:pPr>
            <a:r>
              <a:rPr lang="en-US" sz="1600" dirty="0">
                <a:solidFill>
                  <a:srgbClr val="374151"/>
                </a:solidFill>
                <a:latin typeface="Segoe UI" panose="020B0502040204020203" pitchFamily="34" charset="0"/>
              </a:rPr>
              <a:t>}</a:t>
            </a:r>
            <a:endParaRPr lang="en-US" sz="4400" dirty="0"/>
          </a:p>
        </p:txBody>
      </p:sp>
    </p:spTree>
    <p:extLst>
      <p:ext uri="{BB962C8B-B14F-4D97-AF65-F5344CB8AC3E}">
        <p14:creationId xmlns:p14="http://schemas.microsoft.com/office/powerpoint/2010/main" val="421856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374151"/>
                </a:solidFill>
                <a:latin typeface="Segoe UI" panose="020B0502040204020203" pitchFamily="34" charset="0"/>
              </a:rPr>
              <a:t>Java </a:t>
            </a:r>
            <a:r>
              <a:rPr lang="en-US" b="0" i="0" u="none" strike="noStrike" baseline="0" dirty="0" smtClean="0">
                <a:solidFill>
                  <a:srgbClr val="374151"/>
                </a:solidFill>
                <a:latin typeface="Segoe UI" panose="020B0502040204020203" pitchFamily="34" charset="0"/>
              </a:rPr>
              <a:t>Exception Handling</a:t>
            </a:r>
          </a:p>
        </p:txBody>
      </p:sp>
      <p:sp>
        <p:nvSpPr>
          <p:cNvPr id="3" name="Text Placeholder 2"/>
          <p:cNvSpPr>
            <a:spLocks noGrp="1"/>
          </p:cNvSpPr>
          <p:nvPr>
            <p:ph type="body" idx="1"/>
          </p:nvPr>
        </p:nvSpPr>
        <p:spPr/>
        <p:txBody>
          <a:bodyPr/>
          <a:lstStyle/>
          <a:p>
            <a:pPr marR="0" lvl="0" rtl="0"/>
            <a:r>
              <a:rPr lang="en-US" b="0" i="0" u="none" strike="noStrike" baseline="0" dirty="0" smtClean="0">
                <a:solidFill>
                  <a:srgbClr val="374151"/>
                </a:solidFill>
                <a:latin typeface="Segoe UI" panose="020B0502040204020203" pitchFamily="34" charset="0"/>
              </a:rPr>
              <a:t>Understanding exceptions and their types.</a:t>
            </a:r>
          </a:p>
          <a:p>
            <a:pPr marR="0" lvl="0" rtl="0"/>
            <a:endParaRPr lang="en-US" b="0" i="0" u="none" strike="noStrike" baseline="0" dirty="0" smtClean="0">
              <a:solidFill>
                <a:srgbClr val="374151"/>
              </a:solidFill>
              <a:latin typeface="Segoe UI" panose="020B0502040204020203" pitchFamily="34" charset="0"/>
            </a:endParaRPr>
          </a:p>
          <a:p>
            <a:pPr marR="0" lvl="0" rtl="0"/>
            <a:r>
              <a:rPr lang="en-US" b="0" i="0" u="none" strike="noStrike" baseline="0" dirty="0" smtClean="0">
                <a:solidFill>
                  <a:srgbClr val="374151"/>
                </a:solidFill>
                <a:latin typeface="Segoe UI" panose="020B0502040204020203" pitchFamily="34" charset="0"/>
              </a:rPr>
              <a:t>try-catch </a:t>
            </a:r>
            <a:r>
              <a:rPr lang="en-US" b="0" i="0" u="none" strike="noStrike" baseline="0" dirty="0" smtClean="0">
                <a:solidFill>
                  <a:srgbClr val="374151"/>
                </a:solidFill>
                <a:latin typeface="Segoe UI" panose="020B0502040204020203" pitchFamily="34" charset="0"/>
              </a:rPr>
              <a:t>blocks: Handling exceptions gracefully.</a:t>
            </a:r>
          </a:p>
          <a:p>
            <a:pPr marR="0" lvl="0" rtl="0"/>
            <a:endParaRPr lang="en-US" b="0" i="0" u="none" strike="noStrike" baseline="0" dirty="0" smtClean="0">
              <a:solidFill>
                <a:srgbClr val="374151"/>
              </a:solidFill>
              <a:latin typeface="Segoe UI" panose="020B0502040204020203" pitchFamily="34" charset="0"/>
            </a:endParaRPr>
          </a:p>
          <a:p>
            <a:pPr marR="0" lvl="0" rtl="0"/>
            <a:r>
              <a:rPr lang="en-US" b="0" i="0" u="none" strike="noStrike" baseline="0" dirty="0" smtClean="0">
                <a:solidFill>
                  <a:srgbClr val="374151"/>
                </a:solidFill>
                <a:latin typeface="Segoe UI" panose="020B0502040204020203" pitchFamily="34" charset="0"/>
              </a:rPr>
              <a:t>throw </a:t>
            </a:r>
            <a:r>
              <a:rPr lang="en-US" b="0" i="0" u="none" strike="noStrike" baseline="0" dirty="0" smtClean="0">
                <a:solidFill>
                  <a:srgbClr val="374151"/>
                </a:solidFill>
                <a:latin typeface="Segoe UI" panose="020B0502040204020203" pitchFamily="34" charset="0"/>
              </a:rPr>
              <a:t>and throws keywords: Custom exception handling.</a:t>
            </a:r>
          </a:p>
          <a:p>
            <a:pPr marL="0" marR="0" lvl="0" indent="0" rtl="0">
              <a:buNone/>
            </a:pPr>
            <a:endParaRPr lang="en-US" b="0" i="0" u="none" strike="noStrike" baseline="0" dirty="0" smtClean="0">
              <a:solidFill>
                <a:srgbClr val="374151"/>
              </a:solidFill>
              <a:latin typeface="Segoe UI" panose="020B0502040204020203" pitchFamily="34" charset="0"/>
            </a:endParaRPr>
          </a:p>
        </p:txBody>
      </p:sp>
    </p:spTree>
    <p:extLst>
      <p:ext uri="{BB962C8B-B14F-4D97-AF65-F5344CB8AC3E}">
        <p14:creationId xmlns:p14="http://schemas.microsoft.com/office/powerpoint/2010/main" val="2937981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550</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Segoe UI</vt:lpstr>
      <vt:lpstr>Söhne</vt:lpstr>
      <vt:lpstr>Söhne Mono</vt:lpstr>
      <vt:lpstr>Trebuchet MS</vt:lpstr>
      <vt:lpstr>Wingdings 3</vt:lpstr>
      <vt:lpstr>Facet</vt:lpstr>
      <vt:lpstr>File Handling in Java and Java Language Features   Introduction :</vt:lpstr>
      <vt:lpstr> File Handling in Java</vt:lpstr>
      <vt:lpstr> Basic File Operations in Java</vt:lpstr>
      <vt:lpstr>PowerPoint Presentation</vt:lpstr>
      <vt:lpstr>Advanced File Handling Concepts</vt:lpstr>
      <vt:lpstr> Java Language Features and Syntax</vt:lpstr>
      <vt:lpstr>Object-Oriented Programming in Java</vt:lpstr>
      <vt:lpstr>PowerPoint Presentation</vt:lpstr>
      <vt:lpstr>Java Exception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in Java and Java Language Features   Introduction :</dc:title>
  <dc:creator>Admin</dc:creator>
  <cp:lastModifiedBy>Admin</cp:lastModifiedBy>
  <cp:revision>4</cp:revision>
  <dcterms:created xsi:type="dcterms:W3CDTF">2024-01-13T03:49:07Z</dcterms:created>
  <dcterms:modified xsi:type="dcterms:W3CDTF">2024-01-13T04:20:27Z</dcterms:modified>
</cp:coreProperties>
</file>