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278" r:id="rId8"/>
    <p:sldId id="318" r:id="rId9"/>
    <p:sldId id="309" r:id="rId10"/>
    <p:sldId id="263" r:id="rId11"/>
    <p:sldId id="311" r:id="rId12"/>
    <p:sldId id="312" r:id="rId13"/>
    <p:sldId id="314" r:id="rId14"/>
    <p:sldId id="315" r:id="rId15"/>
    <p:sldId id="319"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5" autoAdjust="0"/>
  </p:normalViewPr>
  <p:slideViewPr>
    <p:cSldViewPr snapToGrid="0">
      <p:cViewPr varScale="1">
        <p:scale>
          <a:sx n="74" d="100"/>
          <a:sy n="74" d="100"/>
        </p:scale>
        <p:origin x="376" y="10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97832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title"/>
          </p:nvPr>
        </p:nvSpPr>
        <p:spPr>
          <a:xfrm>
            <a:off x="914400" y="-155275"/>
            <a:ext cx="10360152" cy="3191773"/>
          </a:xfrm>
        </p:spPr>
        <p:txBody>
          <a:bodyPr anchor="ctr"/>
          <a:lstStyle/>
          <a:p>
            <a:r>
              <a:rPr lang="en-US" dirty="0"/>
              <a:t>MICRO PROJECT</a:t>
            </a:r>
          </a:p>
        </p:txBody>
      </p:sp>
      <p:sp>
        <p:nvSpPr>
          <p:cNvPr id="2" name="Text Placeholder 1">
            <a:extLst>
              <a:ext uri="{FF2B5EF4-FFF2-40B4-BE49-F238E27FC236}">
                <a16:creationId xmlns:a16="http://schemas.microsoft.com/office/drawing/2014/main" id="{D65C2D38-F023-FD7E-FFF2-73566E00FA27}"/>
              </a:ext>
            </a:extLst>
          </p:cNvPr>
          <p:cNvSpPr>
            <a:spLocks noGrp="1"/>
          </p:cNvSpPr>
          <p:nvPr>
            <p:ph type="body" sz="quarter" idx="13"/>
          </p:nvPr>
        </p:nvSpPr>
        <p:spPr>
          <a:xfrm>
            <a:off x="7565366" y="4882551"/>
            <a:ext cx="3942272" cy="1588099"/>
          </a:xfrm>
        </p:spPr>
        <p:txBody>
          <a:bodyPr/>
          <a:lstStyle/>
          <a:p>
            <a:pPr algn="l"/>
            <a:r>
              <a:rPr lang="en-IN" dirty="0"/>
              <a:t>DONE BY :</a:t>
            </a:r>
          </a:p>
          <a:p>
            <a:pPr algn="l"/>
            <a:r>
              <a:rPr lang="en-IN" dirty="0"/>
              <a:t>ANNAM HEMANTH KUMAR</a:t>
            </a:r>
          </a:p>
          <a:p>
            <a:pPr algn="l"/>
            <a:r>
              <a:rPr lang="en-IN" dirty="0"/>
              <a:t>99220041106</a:t>
            </a:r>
          </a:p>
        </p:txBody>
      </p:sp>
      <p:sp>
        <p:nvSpPr>
          <p:cNvPr id="7" name="TextBox 6">
            <a:extLst>
              <a:ext uri="{FF2B5EF4-FFF2-40B4-BE49-F238E27FC236}">
                <a16:creationId xmlns:a16="http://schemas.microsoft.com/office/drawing/2014/main" id="{DED6CE42-1C45-ADC6-BC5B-E7418245E667}"/>
              </a:ext>
            </a:extLst>
          </p:cNvPr>
          <p:cNvSpPr txBox="1"/>
          <p:nvPr/>
        </p:nvSpPr>
        <p:spPr>
          <a:xfrm>
            <a:off x="1544128" y="3097684"/>
            <a:ext cx="9730424" cy="830997"/>
          </a:xfrm>
          <a:prstGeom prst="rect">
            <a:avLst/>
          </a:prstGeom>
          <a:noFill/>
        </p:spPr>
        <p:txBody>
          <a:bodyPr wrap="square">
            <a:spAutoFit/>
          </a:bodyPr>
          <a:lstStyle/>
          <a:p>
            <a:r>
              <a:rPr lang="en-US" sz="4800" b="1" dirty="0"/>
              <a:t>MICROSOFT AZURE WEB SERVICE</a:t>
            </a:r>
            <a:endParaRPr lang="en-IN" sz="4800" b="1" dirty="0"/>
          </a:p>
        </p:txBody>
      </p:sp>
      <p:sp>
        <p:nvSpPr>
          <p:cNvPr id="14" name="TextBox 13">
            <a:extLst>
              <a:ext uri="{FF2B5EF4-FFF2-40B4-BE49-F238E27FC236}">
                <a16:creationId xmlns:a16="http://schemas.microsoft.com/office/drawing/2014/main" id="{55B1BBD9-1AB0-204F-A4BC-4312AF2E006A}"/>
              </a:ext>
            </a:extLst>
          </p:cNvPr>
          <p:cNvSpPr txBox="1"/>
          <p:nvPr/>
        </p:nvSpPr>
        <p:spPr>
          <a:xfrm>
            <a:off x="684362" y="4701396"/>
            <a:ext cx="5411638" cy="1754326"/>
          </a:xfrm>
          <a:prstGeom prst="rect">
            <a:avLst/>
          </a:prstGeom>
          <a:noFill/>
        </p:spPr>
        <p:txBody>
          <a:bodyPr wrap="square" rtlCol="0">
            <a:spAutoFit/>
          </a:bodyPr>
          <a:lstStyle/>
          <a:p>
            <a:endParaRPr lang="en-IN"/>
          </a:p>
          <a:p>
            <a:r>
              <a:rPr lang="en-IN"/>
              <a:t>Faculty Incharge: Dr. P. Anitha</a:t>
            </a:r>
          </a:p>
          <a:p>
            <a:r>
              <a:rPr lang="en-IN"/>
              <a:t>Evaluator: Dr. T. Dhilipan Rajkumar</a:t>
            </a:r>
          </a:p>
          <a:p>
            <a:r>
              <a:rPr lang="en-IN"/>
              <a:t>Department: Computer Science and Engineering (CSE)</a:t>
            </a:r>
          </a:p>
          <a:p>
            <a:r>
              <a:rPr lang="en-IN"/>
              <a:t>Location: Krishnan Kovil - 6261262612</a:t>
            </a:r>
          </a:p>
          <a:p>
            <a:r>
              <a:rPr lang="en-IN"/>
              <a:t>Kalasalingam Academy of Research and Education</a:t>
            </a:r>
            <a:endParaRPr lang="en-IN"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AZURE </a:t>
            </a:r>
          </a:p>
        </p:txBody>
      </p:sp>
      <p:pic>
        <p:nvPicPr>
          <p:cNvPr id="8" name="Content Placeholder 7">
            <a:extLst>
              <a:ext uri="{FF2B5EF4-FFF2-40B4-BE49-F238E27FC236}">
                <a16:creationId xmlns:a16="http://schemas.microsoft.com/office/drawing/2014/main" id="{9718C544-7689-1C28-C5A9-D387ADF0D5B3}"/>
              </a:ext>
            </a:extLst>
          </p:cNvPr>
          <p:cNvPicPr>
            <a:picLocks noGrp="1" noChangeAspect="1"/>
          </p:cNvPicPr>
          <p:nvPr>
            <p:ph sz="quarter" idx="13"/>
          </p:nvPr>
        </p:nvPicPr>
        <p:blipFill>
          <a:blip r:embed="rId3"/>
          <a:stretch>
            <a:fillRect/>
          </a:stretch>
        </p:blipFill>
        <p:spPr>
          <a:xfrm>
            <a:off x="1204745" y="2038350"/>
            <a:ext cx="6148722" cy="3841750"/>
          </a:xfrm>
        </p:spPr>
      </p:pic>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8113472" y="2039111"/>
            <a:ext cx="3163824" cy="3840480"/>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r>
              <a:rPr lang="en-US" dirty="0"/>
              <a:t>AZURE</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3" name="Table Placeholder 2">
            <a:extLst>
              <a:ext uri="{FF2B5EF4-FFF2-40B4-BE49-F238E27FC236}">
                <a16:creationId xmlns:a16="http://schemas.microsoft.com/office/drawing/2014/main" id="{5210BEED-2700-C37C-9DD1-67429A2AE2F8}"/>
              </a:ext>
            </a:extLst>
          </p:cNvPr>
          <p:cNvSpPr>
            <a:spLocks noGrp="1"/>
          </p:cNvSpPr>
          <p:nvPr>
            <p:ph type="tbl" sz="quarter" idx="14"/>
          </p:nvPr>
        </p:nvSpPr>
        <p:spPr/>
      </p:sp>
      <p:pic>
        <p:nvPicPr>
          <p:cNvPr id="6" name="Picture 5">
            <a:extLst>
              <a:ext uri="{FF2B5EF4-FFF2-40B4-BE49-F238E27FC236}">
                <a16:creationId xmlns:a16="http://schemas.microsoft.com/office/drawing/2014/main" id="{3AA60225-3404-2F5A-4531-02AB50ED3394}"/>
              </a:ext>
            </a:extLst>
          </p:cNvPr>
          <p:cNvPicPr>
            <a:picLocks noChangeAspect="1"/>
          </p:cNvPicPr>
          <p:nvPr/>
        </p:nvPicPr>
        <p:blipFill>
          <a:blip r:embed="rId3"/>
          <a:stretch>
            <a:fillRect/>
          </a:stretch>
        </p:blipFill>
        <p:spPr>
          <a:xfrm>
            <a:off x="2257302" y="2332408"/>
            <a:ext cx="6632257" cy="4146029"/>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C6CB-ADD7-39EF-458C-25EF84900AA0}"/>
              </a:ext>
            </a:extLst>
          </p:cNvPr>
          <p:cNvSpPr>
            <a:spLocks noGrp="1"/>
          </p:cNvSpPr>
          <p:nvPr>
            <p:ph type="ctrTitle"/>
          </p:nvPr>
        </p:nvSpPr>
        <p:spPr>
          <a:xfrm>
            <a:off x="915924" y="1915064"/>
            <a:ext cx="10360152" cy="4028536"/>
          </a:xfrm>
        </p:spPr>
        <p:txBody>
          <a:bodyPr/>
          <a:lstStyle/>
          <a:p>
            <a:pPr algn="l"/>
            <a:r>
              <a:rPr lang="en-IN" sz="3200" dirty="0"/>
              <a:t>1. AZURE WEB SERVICE </a:t>
            </a:r>
            <a:br>
              <a:rPr lang="en-IN" sz="3200" dirty="0"/>
            </a:br>
            <a:r>
              <a:rPr lang="en-IN" sz="3200" dirty="0"/>
              <a:t>2. GOOGLE ANALYTICS</a:t>
            </a:r>
            <a:br>
              <a:rPr lang="en-IN" sz="3200" dirty="0"/>
            </a:br>
            <a:r>
              <a:rPr lang="en-IN" sz="3200" dirty="0"/>
              <a:t>3.AZURE DATA STUDIO</a:t>
            </a:r>
            <a:br>
              <a:rPr lang="en-IN" sz="3200" dirty="0"/>
            </a:br>
            <a:r>
              <a:rPr lang="en-IN" sz="3200" dirty="0"/>
              <a:t>4.VISUAL STUDIO CODE</a:t>
            </a:r>
            <a:br>
              <a:rPr lang="en-IN" sz="3200" dirty="0"/>
            </a:br>
            <a:endParaRPr lang="en-IN" sz="3200" dirty="0"/>
          </a:p>
        </p:txBody>
      </p:sp>
      <p:sp>
        <p:nvSpPr>
          <p:cNvPr id="4" name="Slide Number Placeholder 3">
            <a:extLst>
              <a:ext uri="{FF2B5EF4-FFF2-40B4-BE49-F238E27FC236}">
                <a16:creationId xmlns:a16="http://schemas.microsoft.com/office/drawing/2014/main" id="{41D903C5-7A9D-65AE-C7EF-37F0B0BED810}"/>
              </a:ext>
            </a:extLst>
          </p:cNvPr>
          <p:cNvSpPr>
            <a:spLocks noGrp="1"/>
          </p:cNvSpPr>
          <p:nvPr>
            <p:ph type="sldNum" sz="quarter" idx="4294967295"/>
          </p:nvPr>
        </p:nvSpPr>
        <p:spPr>
          <a:xfrm>
            <a:off x="11530013" y="5880100"/>
            <a:ext cx="661987" cy="895350"/>
          </a:xfrm>
        </p:spPr>
        <p:txBody>
          <a:bodyPr/>
          <a:lstStyle/>
          <a:p>
            <a:fld id="{58FB4751-880F-D840-AAA9-3A15815CC996}" type="slidenum">
              <a:rPr lang="en-US" smtClean="0"/>
              <a:pPr/>
              <a:t>12</a:t>
            </a:fld>
            <a:endParaRPr lang="en-US" dirty="0"/>
          </a:p>
        </p:txBody>
      </p:sp>
      <p:sp>
        <p:nvSpPr>
          <p:cNvPr id="3" name="TextBox 2">
            <a:extLst>
              <a:ext uri="{FF2B5EF4-FFF2-40B4-BE49-F238E27FC236}">
                <a16:creationId xmlns:a16="http://schemas.microsoft.com/office/drawing/2014/main" id="{E5CD9082-C23F-4577-4307-EB4DEDDB91D8}"/>
              </a:ext>
            </a:extLst>
          </p:cNvPr>
          <p:cNvSpPr txBox="1"/>
          <p:nvPr/>
        </p:nvSpPr>
        <p:spPr>
          <a:xfrm>
            <a:off x="915924" y="646981"/>
            <a:ext cx="4156408" cy="707886"/>
          </a:xfrm>
          <a:prstGeom prst="rect">
            <a:avLst/>
          </a:prstGeom>
          <a:noFill/>
        </p:spPr>
        <p:txBody>
          <a:bodyPr wrap="square" rtlCol="0">
            <a:spAutoFit/>
          </a:bodyPr>
          <a:lstStyle/>
          <a:p>
            <a:r>
              <a:rPr lang="en-IN" sz="4000" dirty="0"/>
              <a:t>REQUIREMENTS</a:t>
            </a:r>
          </a:p>
        </p:txBody>
      </p:sp>
    </p:spTree>
    <p:extLst>
      <p:ext uri="{BB962C8B-B14F-4D97-AF65-F5344CB8AC3E}">
        <p14:creationId xmlns:p14="http://schemas.microsoft.com/office/powerpoint/2010/main" val="338851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2894148"/>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Web Views</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GOOGLE ANALYTICS</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VISUAL STUDIO</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AZURE</a:t>
                      </a:r>
                    </a:p>
                    <a:p>
                      <a:pPr marL="0" algn="r" defTabSz="914400" rtl="0" eaLnBrk="1" latinLnBrk="0" hangingPunct="1"/>
                      <a:r>
                        <a:rPr lang="en-US" sz="2400" b="0" kern="1200" dirty="0">
                          <a:solidFill>
                            <a:schemeClr val="tx1"/>
                          </a:solidFill>
                          <a:latin typeface="+mj-lt"/>
                          <a:ea typeface="+mn-ea"/>
                          <a:cs typeface="+mn-cs"/>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t>INTRODUCTION</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845389" y="388189"/>
            <a:ext cx="10431640" cy="5771071"/>
          </a:xfrm>
        </p:spPr>
        <p:txBody>
          <a:bodyPr anchor="b"/>
          <a:lstStyle/>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Azure Web Services, part of Microsoft's Azure cloud computing platform, offers a comprehensive suite of services for building, deploying, and managing web applications and services. This platform-as-a-service (PaaS) offering provides developers with a scalable and flexible environment to develop, test, and host their applications without the need to manage underlying infrastructure. Here's a brief overview:</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Azure Web Services includes: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Web App Service: Azure App Service enables developers to build and host web applications using various programming languages and frameworks such as .NET, Java, Python, Node.js, and PHP. It offers features like auto-scaling, continuous integration, and deployment, as well as integration with other Azure services.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AE3D510-D10A-3D87-E654-116763443C62}"/>
              </a:ext>
            </a:extLst>
          </p:cNvPr>
          <p:cNvSpPr txBox="1"/>
          <p:nvPr/>
        </p:nvSpPr>
        <p:spPr>
          <a:xfrm>
            <a:off x="1043796" y="931654"/>
            <a:ext cx="5124090" cy="523220"/>
          </a:xfrm>
          <a:prstGeom prst="rect">
            <a:avLst/>
          </a:prstGeom>
          <a:noFill/>
        </p:spPr>
        <p:txBody>
          <a:bodyPr wrap="square" rtlCol="0">
            <a:spAutoFit/>
          </a:bodyPr>
          <a:lstStyle/>
          <a:p>
            <a:r>
              <a:rPr lang="en-IN" sz="2800" b="1" dirty="0"/>
              <a:t>WHY AZURE WEB SERVICE</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845389" y="388189"/>
            <a:ext cx="10431640" cy="5771071"/>
          </a:xfrm>
        </p:spPr>
        <p:txBody>
          <a:bodyPr anchor="b"/>
          <a:lstStyle/>
          <a:p>
            <a:br>
              <a:rPr lang="en-US" sz="2800" dirty="0"/>
            </a:br>
            <a:r>
              <a:rPr lang="en-US" sz="2800" dirty="0">
                <a:latin typeface="Times New Roman" panose="02020603050405020304" pitchFamily="18" charset="0"/>
                <a:cs typeface="Times New Roman" panose="02020603050405020304" pitchFamily="18" charset="0"/>
              </a:rPr>
              <a:t>Azure Functions: Azure Functions is a serverless compute service that enables developers to run code in response to events without managing server infrastructure. It supports a variety of programming languages and can be used for tasks such as data processing, file processing, and IoT device integration.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Azure Static Web Apps: This service provides a modern approach to building and deploying static web applications. Developers can use popular frontend frameworks like React, Angular, and Vue.js, and leverage serverless APIs for backend functionality. Azure Static Web Apps also includes features like continuous deployment, custom domains, and authentication.</a:t>
            </a:r>
          </a:p>
        </p:txBody>
      </p:sp>
      <p:sp>
        <p:nvSpPr>
          <p:cNvPr id="5" name="TextBox 4">
            <a:extLst>
              <a:ext uri="{FF2B5EF4-FFF2-40B4-BE49-F238E27FC236}">
                <a16:creationId xmlns:a16="http://schemas.microsoft.com/office/drawing/2014/main" id="{26E84514-FE00-545B-F425-E7C003ED9D37}"/>
              </a:ext>
            </a:extLst>
          </p:cNvPr>
          <p:cNvSpPr txBox="1"/>
          <p:nvPr/>
        </p:nvSpPr>
        <p:spPr>
          <a:xfrm>
            <a:off x="845389" y="957532"/>
            <a:ext cx="4753154" cy="523220"/>
          </a:xfrm>
          <a:prstGeom prst="rect">
            <a:avLst/>
          </a:prstGeom>
          <a:noFill/>
        </p:spPr>
        <p:txBody>
          <a:bodyPr wrap="square" rtlCol="0">
            <a:spAutoFit/>
          </a:bodyPr>
          <a:lstStyle/>
          <a:p>
            <a:r>
              <a:rPr lang="en-IN" sz="2800" b="1" dirty="0"/>
              <a:t>AZURE WEB SERVICE</a:t>
            </a:r>
          </a:p>
        </p:txBody>
      </p:sp>
    </p:spTree>
    <p:extLst>
      <p:ext uri="{BB962C8B-B14F-4D97-AF65-F5344CB8AC3E}">
        <p14:creationId xmlns:p14="http://schemas.microsoft.com/office/powerpoint/2010/main" val="180336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WEB VIEWS</a:t>
            </a:r>
          </a:p>
        </p:txBody>
      </p:sp>
      <p:pic>
        <p:nvPicPr>
          <p:cNvPr id="4" name="Content Placeholder 3">
            <a:extLst>
              <a:ext uri="{FF2B5EF4-FFF2-40B4-BE49-F238E27FC236}">
                <a16:creationId xmlns:a16="http://schemas.microsoft.com/office/drawing/2014/main" id="{63604886-CAD7-36CC-3494-7352DEE34FED}"/>
              </a:ext>
            </a:extLst>
          </p:cNvPr>
          <p:cNvPicPr>
            <a:picLocks noGrp="1" noChangeAspect="1"/>
          </p:cNvPicPr>
          <p:nvPr>
            <p:ph sz="quarter" idx="10"/>
          </p:nvPr>
        </p:nvPicPr>
        <p:blipFill>
          <a:blip r:embed="rId3"/>
          <a:stretch>
            <a:fillRect/>
          </a:stretch>
        </p:blipFill>
        <p:spPr>
          <a:xfrm>
            <a:off x="253729" y="2224743"/>
            <a:ext cx="5649638" cy="3122324"/>
          </a:xfrm>
        </p:spPr>
      </p:pic>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7" name="Picture 6">
            <a:extLst>
              <a:ext uri="{FF2B5EF4-FFF2-40B4-BE49-F238E27FC236}">
                <a16:creationId xmlns:a16="http://schemas.microsoft.com/office/drawing/2014/main" id="{789641BD-2FE5-1071-D873-01A2998FB634}"/>
              </a:ext>
            </a:extLst>
          </p:cNvPr>
          <p:cNvPicPr>
            <a:picLocks noChangeAspect="1"/>
          </p:cNvPicPr>
          <p:nvPr/>
        </p:nvPicPr>
        <p:blipFill>
          <a:blip r:embed="rId4"/>
          <a:stretch>
            <a:fillRect/>
          </a:stretch>
        </p:blipFill>
        <p:spPr>
          <a:xfrm>
            <a:off x="6096000" y="2224743"/>
            <a:ext cx="6078480" cy="3151922"/>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B079CF-8BEA-EB97-B9C0-7E4D8DEE1948}"/>
              </a:ext>
            </a:extLst>
          </p:cNvPr>
          <p:cNvSpPr>
            <a:spLocks noGrp="1"/>
          </p:cNvSpPr>
          <p:nvPr>
            <p:ph type="title"/>
          </p:nvPr>
        </p:nvSpPr>
        <p:spPr/>
        <p:txBody>
          <a:bodyPr/>
          <a:lstStyle/>
          <a:p>
            <a:r>
              <a:rPr lang="en-US" dirty="0"/>
              <a:t>WEB VIEWS</a:t>
            </a:r>
            <a:endParaRPr lang="en-IN" dirty="0"/>
          </a:p>
        </p:txBody>
      </p:sp>
      <p:sp>
        <p:nvSpPr>
          <p:cNvPr id="7" name="Content Placeholder 6">
            <a:extLst>
              <a:ext uri="{FF2B5EF4-FFF2-40B4-BE49-F238E27FC236}">
                <a16:creationId xmlns:a16="http://schemas.microsoft.com/office/drawing/2014/main" id="{246C3438-C91D-D777-97F4-A39D845183F5}"/>
              </a:ext>
            </a:extLst>
          </p:cNvPr>
          <p:cNvSpPr>
            <a:spLocks noGrp="1"/>
          </p:cNvSpPr>
          <p:nvPr>
            <p:ph sz="quarter" idx="10"/>
          </p:nvPr>
        </p:nvSpPr>
        <p:spPr/>
        <p:txBody>
          <a:bodyPr/>
          <a:lstStyle/>
          <a:p>
            <a:endParaRPr lang="en-IN"/>
          </a:p>
        </p:txBody>
      </p:sp>
      <p:pic>
        <p:nvPicPr>
          <p:cNvPr id="3" name="Picture 2">
            <a:extLst>
              <a:ext uri="{FF2B5EF4-FFF2-40B4-BE49-F238E27FC236}">
                <a16:creationId xmlns:a16="http://schemas.microsoft.com/office/drawing/2014/main" id="{E815EAC8-BBD2-CE76-F2B6-C7F103E3B72A}"/>
              </a:ext>
            </a:extLst>
          </p:cNvPr>
          <p:cNvPicPr>
            <a:picLocks noChangeAspect="1"/>
          </p:cNvPicPr>
          <p:nvPr/>
        </p:nvPicPr>
        <p:blipFill>
          <a:blip r:embed="rId3"/>
          <a:stretch>
            <a:fillRect/>
          </a:stretch>
        </p:blipFill>
        <p:spPr>
          <a:xfrm>
            <a:off x="6276697" y="2220656"/>
            <a:ext cx="5419305" cy="2808545"/>
          </a:xfrm>
          <a:prstGeom prst="rect">
            <a:avLst/>
          </a:prstGeom>
        </p:spPr>
      </p:pic>
      <p:pic>
        <p:nvPicPr>
          <p:cNvPr id="5" name="Picture 4">
            <a:extLst>
              <a:ext uri="{FF2B5EF4-FFF2-40B4-BE49-F238E27FC236}">
                <a16:creationId xmlns:a16="http://schemas.microsoft.com/office/drawing/2014/main" id="{81FCAB1D-A28A-AFB5-7406-CFA07170B40D}"/>
              </a:ext>
            </a:extLst>
          </p:cNvPr>
          <p:cNvPicPr>
            <a:picLocks noChangeAspect="1"/>
          </p:cNvPicPr>
          <p:nvPr/>
        </p:nvPicPr>
        <p:blipFill>
          <a:blip r:embed="rId4"/>
          <a:stretch>
            <a:fillRect/>
          </a:stretch>
        </p:blipFill>
        <p:spPr>
          <a:xfrm>
            <a:off x="115577" y="2220656"/>
            <a:ext cx="5980423" cy="2743885"/>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GOOGLE ANALYTICS</a:t>
            </a:r>
          </a:p>
        </p:txBody>
      </p:sp>
      <p:pic>
        <p:nvPicPr>
          <p:cNvPr id="6" name="Content Placeholder 5">
            <a:extLst>
              <a:ext uri="{FF2B5EF4-FFF2-40B4-BE49-F238E27FC236}">
                <a16:creationId xmlns:a16="http://schemas.microsoft.com/office/drawing/2014/main" id="{0E5277E0-53F3-9491-26F7-3DC37AC83825}"/>
              </a:ext>
            </a:extLst>
          </p:cNvPr>
          <p:cNvPicPr>
            <a:picLocks noGrp="1" noChangeAspect="1"/>
          </p:cNvPicPr>
          <p:nvPr>
            <p:ph sz="quarter" idx="13"/>
          </p:nvPr>
        </p:nvPicPr>
        <p:blipFill>
          <a:blip r:embed="rId3"/>
          <a:stretch>
            <a:fillRect/>
          </a:stretch>
        </p:blipFill>
        <p:spPr>
          <a:xfrm>
            <a:off x="215660" y="2547350"/>
            <a:ext cx="4688195" cy="2471202"/>
          </a:xfrm>
        </p:spPr>
      </p:pic>
      <p:pic>
        <p:nvPicPr>
          <p:cNvPr id="3" name="Content Placeholder 2">
            <a:extLst>
              <a:ext uri="{FF2B5EF4-FFF2-40B4-BE49-F238E27FC236}">
                <a16:creationId xmlns:a16="http://schemas.microsoft.com/office/drawing/2014/main" id="{4B43A378-41AD-8BF8-6C10-88BD3F6C1B1C}"/>
              </a:ext>
            </a:extLst>
          </p:cNvPr>
          <p:cNvPicPr>
            <a:picLocks noGrp="1" noChangeAspect="1"/>
          </p:cNvPicPr>
          <p:nvPr>
            <p:ph sz="quarter" idx="12"/>
          </p:nvPr>
        </p:nvPicPr>
        <p:blipFill>
          <a:blip r:embed="rId4"/>
          <a:stretch>
            <a:fillRect/>
          </a:stretch>
        </p:blipFill>
        <p:spPr>
          <a:xfrm>
            <a:off x="5045374" y="2181688"/>
            <a:ext cx="6537325" cy="3480552"/>
          </a:xfrm>
        </p:spPr>
      </p:pic>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60AC-8A40-A573-3E69-7B24FB3E1E83}"/>
              </a:ext>
            </a:extLst>
          </p:cNvPr>
          <p:cNvSpPr>
            <a:spLocks noGrp="1"/>
          </p:cNvSpPr>
          <p:nvPr>
            <p:ph type="title"/>
          </p:nvPr>
        </p:nvSpPr>
        <p:spPr/>
        <p:txBody>
          <a:bodyPr/>
          <a:lstStyle/>
          <a:p>
            <a:r>
              <a:rPr lang="en-IN" dirty="0"/>
              <a:t>DEVELOPMENT SETUP</a:t>
            </a:r>
          </a:p>
        </p:txBody>
      </p:sp>
      <p:sp>
        <p:nvSpPr>
          <p:cNvPr id="6" name="Table Placeholder 5">
            <a:extLst>
              <a:ext uri="{FF2B5EF4-FFF2-40B4-BE49-F238E27FC236}">
                <a16:creationId xmlns:a16="http://schemas.microsoft.com/office/drawing/2014/main" id="{2740B59B-6F16-7ADE-F276-9F71E142B4B1}"/>
              </a:ext>
            </a:extLst>
          </p:cNvPr>
          <p:cNvSpPr>
            <a:spLocks noGrp="1"/>
          </p:cNvSpPr>
          <p:nvPr>
            <p:ph type="tbl" sz="quarter" idx="14"/>
          </p:nvPr>
        </p:nvSpPr>
        <p:spPr>
          <a:xfrm>
            <a:off x="914400" y="2090869"/>
            <a:ext cx="10360025" cy="3374136"/>
          </a:xfrm>
        </p:spPr>
      </p:sp>
      <p:pic>
        <p:nvPicPr>
          <p:cNvPr id="8" name="Picture 7">
            <a:extLst>
              <a:ext uri="{FF2B5EF4-FFF2-40B4-BE49-F238E27FC236}">
                <a16:creationId xmlns:a16="http://schemas.microsoft.com/office/drawing/2014/main" id="{38D2A743-9D83-33DC-E5D5-6A60E3B1F400}"/>
              </a:ext>
            </a:extLst>
          </p:cNvPr>
          <p:cNvPicPr>
            <a:picLocks noChangeAspect="1"/>
          </p:cNvPicPr>
          <p:nvPr/>
        </p:nvPicPr>
        <p:blipFill>
          <a:blip r:embed="rId3"/>
          <a:stretch>
            <a:fillRect/>
          </a:stretch>
        </p:blipFill>
        <p:spPr>
          <a:xfrm>
            <a:off x="2363638" y="2168508"/>
            <a:ext cx="7245029" cy="4526727"/>
          </a:xfrm>
          <a:prstGeom prst="rect">
            <a:avLst/>
          </a:prstGeom>
        </p:spPr>
      </p:pic>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{CCBBBF5C-D2FC-45B5-9B17-0A8E1358F4DF}tf11964407_win32</Template>
  <TotalTime>246</TotalTime>
  <Words>375</Words>
  <Application>Microsoft Office PowerPoint</Application>
  <PresentationFormat>Widescreen</PresentationFormat>
  <Paragraphs>53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Sagona Book</vt:lpstr>
      <vt:lpstr>Times New Roman</vt:lpstr>
      <vt:lpstr>Custom</vt:lpstr>
      <vt:lpstr>MICRO PROJECT</vt:lpstr>
      <vt:lpstr>AGENDA</vt:lpstr>
      <vt:lpstr>INTRODUCTION</vt:lpstr>
      <vt:lpstr> Azure Web Services, part of Microsoft's Azure cloud computing platform, offers a comprehensive suite of services for building, deploying, and managing web applications and services. This platform-as-a-service (PaaS) offering provides developers with a scalable and flexible environment to develop, test, and host their applications without the need to manage underlying infrastructure. Here's a brief overview:  Azure Web Services includes:  Web App Service: Azure App Service enables developers to build and host web applications using various programming languages and frameworks such as .NET, Java, Python, Node.js, and PHP. It offers features like auto-scaling, continuous integration, and deployment, as well as integration with other Azure services. </vt:lpstr>
      <vt:lpstr> Azure Functions: Azure Functions is a serverless compute service that enables developers to run code in response to events without managing server infrastructure. It supports a variety of programming languages and can be used for tasks such as data processing, file processing, and IoT device integration.  Azure Static Web Apps: This service provides a modern approach to building and deploying static web applications. Developers can use popular frontend frameworks like React, Angular, and Vue.js, and leverage serverless APIs for backend functionality. Azure Static Web Apps also includes features like continuous deployment, custom domains, and authentication.</vt:lpstr>
      <vt:lpstr>WEB VIEWS</vt:lpstr>
      <vt:lpstr>WEB VIEWS</vt:lpstr>
      <vt:lpstr>GOOGLE ANALYTICS</vt:lpstr>
      <vt:lpstr>DEVELOPMENT SETUP</vt:lpstr>
      <vt:lpstr>AZURE </vt:lpstr>
      <vt:lpstr>AZURE</vt:lpstr>
      <vt:lpstr>1. AZURE WEB SERVICE  2. GOOGLE ANALYTICS 3.AZURE DATA STUDIO 4.VISUAL STUDIO CODE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CAO WEBSITE USING  AZURE WEB SERVICE</dc:title>
  <dc:creator>HEMANTH KUMAR</dc:creator>
  <cp:lastModifiedBy>HEMANTH KUMAR</cp:lastModifiedBy>
  <cp:revision>2</cp:revision>
  <dcterms:created xsi:type="dcterms:W3CDTF">2024-03-20T07:36:58Z</dcterms:created>
  <dcterms:modified xsi:type="dcterms:W3CDTF">2024-03-21T06:02:55Z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