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xfrm>
            <a:off x="1523999" y="359484"/>
            <a:ext cx="9144001" cy="949147"/>
          </a:xfrm>
          <a:prstGeom prst="rect">
            <a:avLst/>
          </a:prstGeom>
        </p:spPr>
        <p:txBody>
          <a:bodyPr>
            <a:normAutofit fontScale="90000"/>
          </a:bodyPr>
          <a:lstStyle>
            <a:lvl1pPr algn="l">
              <a:defRPr sz="5400" b="1">
                <a:latin typeface="Times New Roman"/>
                <a:ea typeface="Times New Roman"/>
                <a:cs typeface="Times New Roman"/>
                <a:sym typeface="Times New Roman"/>
              </a:defRPr>
            </a:lvl1pPr>
          </a:lstStyle>
          <a:p>
            <a:r>
              <a:rPr lang="en-IN" dirty="0"/>
              <a:t>Crop Recommendation System</a:t>
            </a:r>
            <a:endParaRPr dirty="0"/>
          </a:p>
        </p:txBody>
      </p:sp>
      <p:sp>
        <p:nvSpPr>
          <p:cNvPr id="95" name="Project Guide: Athiraja Atheeswaran…"/>
          <p:cNvSpPr txBox="1"/>
          <p:nvPr/>
        </p:nvSpPr>
        <p:spPr>
          <a:xfrm>
            <a:off x="814248" y="1791228"/>
            <a:ext cx="10563504" cy="37856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b="1">
                <a:latin typeface="Times New Roman"/>
                <a:ea typeface="Times New Roman"/>
                <a:cs typeface="Times New Roman"/>
                <a:sym typeface="Times New Roman"/>
              </a:defRPr>
            </a:pPr>
            <a:r>
              <a:rPr dirty="0">
                <a:solidFill>
                  <a:srgbClr val="FF0000"/>
                </a:solidFill>
              </a:rPr>
              <a:t>Project Guide: </a:t>
            </a:r>
            <a:r>
              <a:rPr lang="en-US" dirty="0">
                <a:solidFill>
                  <a:srgbClr val="FF000C"/>
                </a:solidFill>
              </a:rPr>
              <a:t>	MR.BHARATH</a:t>
            </a:r>
            <a:endParaRPr dirty="0">
              <a:solidFill>
                <a:srgbClr val="FF000C"/>
              </a:solidFill>
            </a:endParaRPr>
          </a:p>
          <a:p>
            <a:pPr>
              <a:defRPr sz="4000" b="1">
                <a:solidFill>
                  <a:srgbClr val="FF000C"/>
                </a:solidFill>
                <a:latin typeface="Times New Roman"/>
                <a:ea typeface="Times New Roman"/>
                <a:cs typeface="Times New Roman"/>
                <a:sym typeface="Times New Roman"/>
              </a:defRPr>
            </a:pPr>
            <a:endParaRPr dirty="0">
              <a:solidFill>
                <a:srgbClr val="FF000C"/>
              </a:solidFill>
            </a:endParaRPr>
          </a:p>
          <a:p>
            <a:pPr>
              <a:defRPr sz="4000" b="1">
                <a:latin typeface="Times New Roman"/>
                <a:ea typeface="Times New Roman"/>
                <a:cs typeface="Times New Roman"/>
                <a:sym typeface="Times New Roman"/>
              </a:defRPr>
            </a:pPr>
            <a:r>
              <a:rPr dirty="0" err="1"/>
              <a:t>A.Hemanth</a:t>
            </a:r>
            <a:r>
              <a:rPr dirty="0"/>
              <a:t> Swamy(21Q91A6604)</a:t>
            </a:r>
          </a:p>
          <a:p>
            <a:pPr>
              <a:defRPr sz="4000" b="1">
                <a:latin typeface="Times New Roman"/>
                <a:ea typeface="Times New Roman"/>
                <a:cs typeface="Times New Roman"/>
                <a:sym typeface="Times New Roman"/>
              </a:defRPr>
            </a:pPr>
            <a:r>
              <a:rPr dirty="0" err="1"/>
              <a:t>C</a:t>
            </a:r>
            <a:r>
              <a:rPr lang="en-US" dirty="0" err="1"/>
              <a:t>H</a:t>
            </a:r>
            <a:r>
              <a:rPr dirty="0" err="1"/>
              <a:t>.Nikhitha</a:t>
            </a:r>
            <a:r>
              <a:rPr dirty="0"/>
              <a:t>(21Q91A6614)</a:t>
            </a:r>
          </a:p>
          <a:p>
            <a:pPr>
              <a:defRPr sz="4000" b="1">
                <a:latin typeface="Times New Roman"/>
                <a:ea typeface="Times New Roman"/>
                <a:cs typeface="Times New Roman"/>
                <a:sym typeface="Times New Roman"/>
              </a:defRPr>
            </a:pPr>
            <a:r>
              <a:rPr dirty="0" err="1"/>
              <a:t>L.Manish</a:t>
            </a:r>
            <a:r>
              <a:rPr dirty="0"/>
              <a:t>(21Q95A6622)</a:t>
            </a:r>
          </a:p>
          <a:p>
            <a:pPr>
              <a:defRPr sz="4000" b="1">
                <a:latin typeface="Times New Roman"/>
                <a:ea typeface="Times New Roman"/>
                <a:cs typeface="Times New Roman"/>
                <a:sym typeface="Times New Roman"/>
              </a:defRPr>
            </a:pPr>
            <a:r>
              <a:rPr dirty="0" err="1"/>
              <a:t>K.Vamshi</a:t>
            </a:r>
            <a:r>
              <a:rPr dirty="0"/>
              <a:t>(21Q91A6630)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title"/>
          </p:nvPr>
        </p:nvSpPr>
        <p:spPr>
          <a:xfrm>
            <a:off x="989043" y="302339"/>
            <a:ext cx="10515601" cy="1325564"/>
          </a:xfrm>
          <a:prstGeom prst="rect">
            <a:avLst/>
          </a:prstGeom>
        </p:spPr>
        <p:txBody>
          <a:bodyPr/>
          <a:lstStyle>
            <a:lvl1pPr>
              <a:lnSpc>
                <a:spcPct val="100000"/>
              </a:lnSpc>
              <a:defRPr b="1">
                <a:latin typeface="Times New Roman"/>
                <a:ea typeface="Times New Roman"/>
                <a:cs typeface="Times New Roman"/>
                <a:sym typeface="Times New Roman"/>
              </a:defRPr>
            </a:lvl1pPr>
          </a:lstStyle>
          <a:p>
            <a:r>
              <a:t>Abstract</a:t>
            </a:r>
          </a:p>
        </p:txBody>
      </p:sp>
      <p:sp>
        <p:nvSpPr>
          <p:cNvPr id="98" name="Content Placeholder 2"/>
          <p:cNvSpPr txBox="1">
            <a:spLocks noGrp="1"/>
          </p:cNvSpPr>
          <p:nvPr>
            <p:ph type="body" idx="1"/>
          </p:nvPr>
        </p:nvSpPr>
        <p:spPr>
          <a:xfrm>
            <a:off x="838200" y="1546521"/>
            <a:ext cx="10817286" cy="2778591"/>
          </a:xfrm>
          <a:prstGeom prst="rect">
            <a:avLst/>
          </a:prstGeom>
        </p:spPr>
        <p:txBody>
          <a:bodyPr>
            <a:normAutofit/>
          </a:bodyPr>
          <a:lstStyle/>
          <a:p>
            <a:pPr marL="0" indent="0" algn="just" defTabSz="804672">
              <a:lnSpc>
                <a:spcPct val="120000"/>
              </a:lnSpc>
              <a:spcBef>
                <a:spcPts val="800"/>
              </a:spcBef>
              <a:buNone/>
              <a:defRPr sz="1848">
                <a:latin typeface="Times New Roman"/>
                <a:ea typeface="Times New Roman"/>
                <a:cs typeface="Times New Roman"/>
                <a:sym typeface="Times New Roman"/>
              </a:defRPr>
            </a:pPr>
            <a:r>
              <a:rPr lang="en-US" sz="1530" dirty="0"/>
              <a:t>This project focuses on developing a machine learning-based Crop Recommendation System aimed at helping farmers select the most suitable crops based on specific soil and environmental conditions. By analyzing key factors such as nitrogen, phosphorus, potassium content in soil, temperature, humidity, pH level, and rainfall, the system predicts the optimal crop for a given set of conditions. Leveraging machine learning algorithms like Logistic Regression, Random Forest, and Support Vector Classifier, this recommendation system offers a data-driven approach to improve crop yield and optimize resource use. The system addresses limitations of existing solutions by providing a cost-effective, sensor-independent model that can be easily adapted to diverse agricultural contexts. The project ultimately aims to contribute to enhanced productivity and sustainable agricultural practices.</a:t>
            </a:r>
            <a:endParaRPr sz="153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xfrm>
            <a:off x="838200" y="482742"/>
            <a:ext cx="10515601" cy="1325564"/>
          </a:xfrm>
          <a:prstGeom prst="rect">
            <a:avLst/>
          </a:prstGeom>
        </p:spPr>
        <p:txBody>
          <a:bodyPr/>
          <a:lstStyle>
            <a:lvl1pPr algn="just">
              <a:defRPr b="1">
                <a:latin typeface="Times New Roman"/>
                <a:ea typeface="Times New Roman"/>
                <a:cs typeface="Times New Roman"/>
                <a:sym typeface="Times New Roman"/>
              </a:defRPr>
            </a:lvl1pPr>
          </a:lstStyle>
          <a:p>
            <a:r>
              <a:t>Introduction</a:t>
            </a:r>
          </a:p>
        </p:txBody>
      </p:sp>
      <p:sp>
        <p:nvSpPr>
          <p:cNvPr id="101" name="Content Placeholder 2"/>
          <p:cNvSpPr txBox="1">
            <a:spLocks noGrp="1"/>
          </p:cNvSpPr>
          <p:nvPr>
            <p:ph type="body" idx="1"/>
          </p:nvPr>
        </p:nvSpPr>
        <p:spPr>
          <a:xfrm>
            <a:off x="606645" y="1812668"/>
            <a:ext cx="10978710" cy="4351339"/>
          </a:xfrm>
          <a:prstGeom prst="rect">
            <a:avLst/>
          </a:prstGeom>
        </p:spPr>
        <p:txBody>
          <a:bodyPr>
            <a:normAutofit/>
          </a:bodyPr>
          <a:lstStyle/>
          <a:p>
            <a:pPr marL="0" indent="0" algn="just">
              <a:lnSpc>
                <a:spcPct val="120000"/>
              </a:lnSpc>
              <a:spcBef>
                <a:spcPts val="0"/>
              </a:spcBef>
              <a:buNone/>
              <a:defRPr sz="2100"/>
            </a:pPr>
            <a:r>
              <a:rPr lang="en-US" sz="1530" dirty="0"/>
              <a:t>Agriculture is the backbone of many economies, particularly in countries like India, where a significant portion of the population depends on farming for their livelihood. One of the major challenges faced by farmers is selecting the most suitable crops for their land, which involves considering multiple factors such as soil quality, climate, and environmental conditions. Incorrect crop selection can lead to poor yields, wastage of resources, and increased economic losses. With the advancement of technology, data analytics, and machine learning, there is a growing opportunity to address these challenges. Crop recommendation systems, powered by machine learning algorithms, have the potential to help farmers make informed decisions about which crops to grow, optimizing both yield and resource usage. This project focuses on developing a Crop Recommendation System that uses machine learning to predict the most suitable crops based on key environmental parameters such as temperature, humidity, soil nutrients (nitrogen, phosphorus, potassium), pH level, and rainfall. By leveraging data-driven models, the system aims to assist farmers in making more accurate crop choices, thereby improving crop yield, reducing resource wastage, and contributing to sustainable farming </a:t>
            </a:r>
            <a:r>
              <a:rPr lang="en-US" sz="1530" dirty="0" err="1"/>
              <a:t>practices.The</a:t>
            </a:r>
            <a:r>
              <a:rPr lang="en-US" sz="1530" dirty="0"/>
              <a:t> system is designed to be scalable and accessible, eliminating the need for costly sensor-based infrastructure, which can be a barrier to small and medium-scale farmers. By utilizing available datasets and machine learning algorithms, this project seeks to provide a cost-effective solution that can be easily integrated into the agricultural decision-making process.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xfrm>
            <a:off x="903377" y="446181"/>
            <a:ext cx="10515601" cy="1325564"/>
          </a:xfrm>
          <a:prstGeom prst="rect">
            <a:avLst/>
          </a:prstGeom>
        </p:spPr>
        <p:txBody>
          <a:bodyPr/>
          <a:lstStyle>
            <a:lvl1pPr>
              <a:defRPr b="1">
                <a:latin typeface="Times New Roman"/>
                <a:ea typeface="Times New Roman"/>
                <a:cs typeface="Times New Roman"/>
                <a:sym typeface="Times New Roman"/>
              </a:defRPr>
            </a:lvl1pPr>
          </a:lstStyle>
          <a:p>
            <a:r>
              <a:t>Literature Survey</a:t>
            </a:r>
          </a:p>
        </p:txBody>
      </p:sp>
      <p:sp>
        <p:nvSpPr>
          <p:cNvPr id="104" name="Content Placeholder 2"/>
          <p:cNvSpPr txBox="1">
            <a:spLocks noGrp="1"/>
          </p:cNvSpPr>
          <p:nvPr>
            <p:ph type="body" idx="1"/>
          </p:nvPr>
        </p:nvSpPr>
        <p:spPr>
          <a:xfrm>
            <a:off x="838198" y="1740958"/>
            <a:ext cx="10811257" cy="4239218"/>
          </a:xfrm>
          <a:prstGeom prst="rect">
            <a:avLst/>
          </a:prstGeom>
        </p:spPr>
        <p:txBody>
          <a:bodyPr>
            <a:normAutofit/>
          </a:bodyPr>
          <a:lstStyle/>
          <a:p>
            <a:pPr marL="79408" indent="-79408" algn="just" defTabSz="301752">
              <a:lnSpc>
                <a:spcPct val="120000"/>
              </a:lnSpc>
              <a:spcBef>
                <a:spcPts val="700"/>
              </a:spcBef>
              <a:buFontTx/>
              <a:defRPr sz="1386">
                <a:latin typeface="Times New Roman"/>
                <a:ea typeface="Times New Roman"/>
                <a:cs typeface="Times New Roman"/>
                <a:sym typeface="Times New Roman"/>
              </a:defRPr>
            </a:pPr>
            <a:r>
              <a:rPr lang="en-US" sz="1530" dirty="0"/>
              <a:t>Crop Recommendation System using Machine Learning by Anil Kumar et al. (2021): In this study, the authors used machine learning algorithms such as Decision Trees, K-Nearest Neighbors (KNN), and Random Forest to develop a crop recommendation system. They used various input parameters, including soil nutrients (nitrogen, phosphorus, potassium) and environmental factors like temperature and rainfall. Their findings showed that the Random Forest model outperformed others in terms of prediction accuracy and adaptability across different regions.</a:t>
            </a:r>
          </a:p>
          <a:p>
            <a:pPr marL="79408" indent="-79408" algn="just" defTabSz="301752">
              <a:lnSpc>
                <a:spcPct val="120000"/>
              </a:lnSpc>
              <a:spcBef>
                <a:spcPts val="700"/>
              </a:spcBef>
              <a:buFontTx/>
              <a:defRPr sz="1386">
                <a:latin typeface="Times New Roman"/>
                <a:ea typeface="Times New Roman"/>
                <a:cs typeface="Times New Roman"/>
                <a:sym typeface="Times New Roman"/>
              </a:defRPr>
            </a:pPr>
            <a:r>
              <a:rPr lang="en-US" sz="1530" dirty="0"/>
              <a:t>Intelligent Agriculture: Crop Recommendation System Using IoT and Machine Learning by R. Sharma et al. (2020): This paper explored the integration of IoT sensors for real-time data collection and machine learning algorithms for crop recommendations. The authors utilized various algorithms, including SVM, Naive Bayes, and Decision Trees, to recommend crops based on real-time environmental and soil data collected via sensors. While this approach was highly accurate, the paper highlighted the high costs and scalability issues of using IoT-based solutions for small farmers.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
          <p:cNvSpPr txBox="1">
            <a:spLocks noGrp="1"/>
          </p:cNvSpPr>
          <p:nvPr>
            <p:ph type="title"/>
          </p:nvPr>
        </p:nvSpPr>
        <p:spPr>
          <a:xfrm>
            <a:off x="400493" y="478604"/>
            <a:ext cx="10515601" cy="1325564"/>
          </a:xfrm>
          <a:prstGeom prst="rect">
            <a:avLst/>
          </a:prstGeom>
        </p:spPr>
        <p:txBody>
          <a:bodyPr/>
          <a:lstStyle>
            <a:lvl1pPr algn="just">
              <a:defRPr b="1">
                <a:latin typeface="Times New Roman"/>
                <a:ea typeface="Times New Roman"/>
                <a:cs typeface="Times New Roman"/>
                <a:sym typeface="Times New Roman"/>
              </a:defRPr>
            </a:lvl1pPr>
          </a:lstStyle>
          <a:p>
            <a:r>
              <a:t>Existing Systems and Technologies</a:t>
            </a:r>
          </a:p>
        </p:txBody>
      </p:sp>
      <p:sp>
        <p:nvSpPr>
          <p:cNvPr id="107" name="Content Placeholder 2"/>
          <p:cNvSpPr txBox="1">
            <a:spLocks noGrp="1"/>
          </p:cNvSpPr>
          <p:nvPr>
            <p:ph type="body" idx="1"/>
          </p:nvPr>
        </p:nvSpPr>
        <p:spPr>
          <a:xfrm>
            <a:off x="286268" y="1730535"/>
            <a:ext cx="11619464" cy="4068112"/>
          </a:xfrm>
          <a:prstGeom prst="rect">
            <a:avLst/>
          </a:prstGeom>
        </p:spPr>
        <p:txBody>
          <a:bodyPr>
            <a:normAutofit lnSpcReduction="10000"/>
          </a:bodyPr>
          <a:lstStyle/>
          <a:p>
            <a:pPr marL="153402" indent="-153402" defTabSz="777240">
              <a:lnSpc>
                <a:spcPct val="100000"/>
              </a:lnSpc>
              <a:spcBef>
                <a:spcPts val="0"/>
              </a:spcBef>
              <a:buFontTx/>
              <a:defRPr sz="1530"/>
            </a:pPr>
            <a:endParaRPr lang="en-US" dirty="0"/>
          </a:p>
          <a:p>
            <a:pPr marL="153402" indent="-153402" defTabSz="777240">
              <a:lnSpc>
                <a:spcPct val="100000"/>
              </a:lnSpc>
              <a:spcBef>
                <a:spcPts val="0"/>
              </a:spcBef>
              <a:buFontTx/>
              <a:defRPr sz="1530"/>
            </a:pPr>
            <a:r>
              <a:rPr lang="en-US" dirty="0"/>
              <a:t>Crop Selection Advisor by Patel et al. (2018): In this study, the authors developed the Crop Selection Advisor, a machine learning-based tool that uses Decision Trees and Support Vector Machines (SVM) to recommend crops based on soil type, rainfall, and temperature. Their findings indicated that Decision Trees achieved higher accuracy for crop prediction across various regions. The study highlighted the importance of localized soil data for enhancing recommendation accuracy, but it noted challenges in maintaining a large dataset covering diverse environmental factors.</a:t>
            </a:r>
          </a:p>
          <a:p>
            <a:pPr marL="153402" indent="-153402" defTabSz="777240">
              <a:lnSpc>
                <a:spcPct val="100000"/>
              </a:lnSpc>
              <a:spcBef>
                <a:spcPts val="0"/>
              </a:spcBef>
              <a:buFontTx/>
              <a:defRPr sz="1530"/>
            </a:pPr>
            <a:endParaRPr lang="en-US" dirty="0"/>
          </a:p>
          <a:p>
            <a:pPr marL="153402" indent="-153402" defTabSz="777240">
              <a:lnSpc>
                <a:spcPct val="100000"/>
              </a:lnSpc>
              <a:spcBef>
                <a:spcPts val="0"/>
              </a:spcBef>
              <a:buFontTx/>
              <a:defRPr sz="1530"/>
            </a:pPr>
            <a:r>
              <a:rPr lang="en-US" dirty="0" err="1"/>
              <a:t>AgroAssist</a:t>
            </a:r>
            <a:r>
              <a:rPr lang="en-US" dirty="0"/>
              <a:t>: A Crop Recommendation System by Verma and Singh (2019): Verma and Singh introduced </a:t>
            </a:r>
            <a:r>
              <a:rPr lang="en-US" dirty="0" err="1"/>
              <a:t>AgroAssist</a:t>
            </a:r>
            <a:r>
              <a:rPr lang="en-US" dirty="0"/>
              <a:t>, a web-based crop recommendation system that utilized algorithms such as K-Nearest Neighbors (KNN), Naive Bayes, and Random Forest. This system considered input factors including soil nutrient content and seasonal conditions to suggest optimal crops. The authors found that the Random Forest model provided the most reliable recommendations, with a high accuracy rate. The paper acknowledged the challenge of integrating real-time data, which could further enhance the system’s performance.</a:t>
            </a:r>
          </a:p>
          <a:p>
            <a:pPr marL="153402" indent="-153402" defTabSz="777240">
              <a:lnSpc>
                <a:spcPct val="100000"/>
              </a:lnSpc>
              <a:spcBef>
                <a:spcPts val="0"/>
              </a:spcBef>
              <a:buFontTx/>
              <a:defRPr sz="1530"/>
            </a:pPr>
            <a:endParaRPr lang="en-US" dirty="0"/>
          </a:p>
          <a:p>
            <a:pPr marL="153402" indent="-153402" defTabSz="777240">
              <a:lnSpc>
                <a:spcPct val="100000"/>
              </a:lnSpc>
              <a:spcBef>
                <a:spcPts val="0"/>
              </a:spcBef>
              <a:buFontTx/>
              <a:defRPr sz="1530"/>
            </a:pPr>
            <a:r>
              <a:rPr lang="en-US" dirty="0" err="1"/>
              <a:t>SmartCrop</a:t>
            </a:r>
            <a:r>
              <a:rPr lang="en-US" dirty="0"/>
              <a:t>: Intelligent Crop Recommendation Using IoT and Machine Learning by Sharma et al. (2021): Sharma and colleagues developed </a:t>
            </a:r>
            <a:r>
              <a:rPr lang="en-US" dirty="0" err="1"/>
              <a:t>SmartCrop</a:t>
            </a:r>
            <a:r>
              <a:rPr lang="en-US" dirty="0"/>
              <a:t>, a crop recommendation system combining IoT for real-time environmental monitoring with machine learning algorithms like Neural Networks and Decision Trees. The IoT sensors collected data on soil moisture, pH levels, and temperature, which were then processed to recommend suitable crops. Their study demonstrated that Neural Networks provided accurate crop predictions but highlighted the high initial costs of IoT devices as a limitation for small-scale farmers.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xfrm>
            <a:off x="582504" y="388543"/>
            <a:ext cx="10515601" cy="1325564"/>
          </a:xfrm>
          <a:prstGeom prst="rect">
            <a:avLst/>
          </a:prstGeom>
        </p:spPr>
        <p:txBody>
          <a:bodyPr/>
          <a:lstStyle>
            <a:lvl1pPr algn="just">
              <a:defRPr b="1">
                <a:latin typeface="Times New Roman"/>
                <a:ea typeface="Times New Roman"/>
                <a:cs typeface="Times New Roman"/>
                <a:sym typeface="Times New Roman"/>
              </a:defRPr>
            </a:lvl1pPr>
          </a:lstStyle>
          <a:p>
            <a:r>
              <a:t>Limitations of Existing Models</a:t>
            </a:r>
          </a:p>
        </p:txBody>
      </p:sp>
      <p:sp>
        <p:nvSpPr>
          <p:cNvPr id="110" name="Content Placeholder 2"/>
          <p:cNvSpPr txBox="1">
            <a:spLocks noGrp="1"/>
          </p:cNvSpPr>
          <p:nvPr>
            <p:ph type="body" idx="1"/>
          </p:nvPr>
        </p:nvSpPr>
        <p:spPr>
          <a:xfrm>
            <a:off x="613046" y="1595499"/>
            <a:ext cx="10965908" cy="4351338"/>
          </a:xfrm>
          <a:prstGeom prst="rect">
            <a:avLst/>
          </a:prstGeom>
        </p:spPr>
        <p:txBody>
          <a:bodyPr>
            <a:normAutofit/>
          </a:bodyPr>
          <a:lstStyle/>
          <a:p>
            <a:pPr marL="78205" indent="-78205" algn="just" defTabSz="297179">
              <a:lnSpc>
                <a:spcPct val="100000"/>
              </a:lnSpc>
              <a:spcBef>
                <a:spcPts val="700"/>
              </a:spcBef>
              <a:buFontTx/>
              <a:defRPr sz="1495">
                <a:latin typeface="Times New Roman"/>
                <a:ea typeface="Times New Roman"/>
                <a:cs typeface="Times New Roman"/>
                <a:sym typeface="Times New Roman"/>
              </a:defRPr>
            </a:pPr>
            <a:r>
              <a:rPr lang="en-US" sz="1530" dirty="0"/>
              <a:t> High Cost of Implementation: Many existing systems, especially IoT-based models, require expensive sensors and hardware for real-time data collection. This makes them impractical for small-scale farmers who may not have the resources to invest in such technology.</a:t>
            </a:r>
          </a:p>
          <a:p>
            <a:pPr marL="78205" indent="-78205" algn="just" defTabSz="297179">
              <a:lnSpc>
                <a:spcPct val="100000"/>
              </a:lnSpc>
              <a:spcBef>
                <a:spcPts val="700"/>
              </a:spcBef>
              <a:buFontTx/>
              <a:defRPr sz="1495">
                <a:latin typeface="Times New Roman"/>
                <a:ea typeface="Times New Roman"/>
                <a:cs typeface="Times New Roman"/>
                <a:sym typeface="Times New Roman"/>
              </a:defRPr>
            </a:pPr>
            <a:endParaRPr lang="en-US" sz="1530" dirty="0"/>
          </a:p>
          <a:p>
            <a:pPr marL="78205" indent="-78205" algn="just" defTabSz="297179">
              <a:lnSpc>
                <a:spcPct val="100000"/>
              </a:lnSpc>
              <a:spcBef>
                <a:spcPts val="700"/>
              </a:spcBef>
              <a:buFontTx/>
              <a:defRPr sz="1495">
                <a:latin typeface="Times New Roman"/>
                <a:ea typeface="Times New Roman"/>
                <a:cs typeface="Times New Roman"/>
                <a:sym typeface="Times New Roman"/>
              </a:defRPr>
            </a:pPr>
            <a:r>
              <a:rPr lang="en-US" sz="1530" dirty="0"/>
              <a:t>Dependency on Large Datasets: Most machine learning models require large amounts of data to train effectively. However, such data may not always be available for all regions or crops, limiting the applicability of these models in areas with less data.</a:t>
            </a:r>
          </a:p>
          <a:p>
            <a:pPr marL="78205" indent="-78205" algn="just" defTabSz="297179">
              <a:lnSpc>
                <a:spcPct val="100000"/>
              </a:lnSpc>
              <a:spcBef>
                <a:spcPts val="700"/>
              </a:spcBef>
              <a:buFontTx/>
              <a:defRPr sz="1495">
                <a:latin typeface="Times New Roman"/>
                <a:ea typeface="Times New Roman"/>
                <a:cs typeface="Times New Roman"/>
                <a:sym typeface="Times New Roman"/>
              </a:defRPr>
            </a:pPr>
            <a:endParaRPr lang="en-US" sz="1530" dirty="0"/>
          </a:p>
          <a:p>
            <a:pPr marL="78205" indent="-78205" algn="just" defTabSz="297179">
              <a:lnSpc>
                <a:spcPct val="100000"/>
              </a:lnSpc>
              <a:spcBef>
                <a:spcPts val="700"/>
              </a:spcBef>
              <a:buFontTx/>
              <a:defRPr sz="1495">
                <a:latin typeface="Times New Roman"/>
                <a:ea typeface="Times New Roman"/>
                <a:cs typeface="Times New Roman"/>
                <a:sym typeface="Times New Roman"/>
              </a:defRPr>
            </a:pPr>
            <a:r>
              <a:rPr lang="en-US" sz="1530" dirty="0"/>
              <a:t>Complexity in Usage: Some recommendation systems, particularly those based on advanced algorithms or IoT technology, are complex and difficult for farmers to use without specialized knowledge or training. This limits their accessibility and ease of use for the target audience.</a:t>
            </a:r>
          </a:p>
          <a:p>
            <a:pPr marL="78205" indent="-78205" algn="just" defTabSz="297179">
              <a:lnSpc>
                <a:spcPct val="100000"/>
              </a:lnSpc>
              <a:spcBef>
                <a:spcPts val="700"/>
              </a:spcBef>
              <a:buFontTx/>
              <a:defRPr sz="1495">
                <a:latin typeface="Times New Roman"/>
                <a:ea typeface="Times New Roman"/>
                <a:cs typeface="Times New Roman"/>
                <a:sym typeface="Times New Roman"/>
              </a:defRPr>
            </a:pPr>
            <a:endParaRPr lang="en-US" sz="1530" dirty="0"/>
          </a:p>
          <a:p>
            <a:pPr marL="78205" indent="-78205" algn="just" defTabSz="297179">
              <a:lnSpc>
                <a:spcPct val="100000"/>
              </a:lnSpc>
              <a:spcBef>
                <a:spcPts val="700"/>
              </a:spcBef>
              <a:buFontTx/>
              <a:defRPr sz="1495">
                <a:latin typeface="Times New Roman"/>
                <a:ea typeface="Times New Roman"/>
                <a:cs typeface="Times New Roman"/>
                <a:sym typeface="Times New Roman"/>
              </a:defRPr>
            </a:pPr>
            <a:r>
              <a:rPr lang="en-US" sz="1530" dirty="0"/>
              <a:t>Limited Scalability: Some existing systems are designed for specific regions or crops, making it hard to scale them to other areas with different environmental conditions or farming practices. This reduces their adaptability to diverse agricultural settings.</a:t>
            </a:r>
          </a:p>
          <a:p>
            <a:pPr marL="78205" indent="-78205" algn="just" defTabSz="297179">
              <a:lnSpc>
                <a:spcPct val="100000"/>
              </a:lnSpc>
              <a:spcBef>
                <a:spcPts val="700"/>
              </a:spcBef>
              <a:buFontTx/>
              <a:defRPr sz="1495">
                <a:latin typeface="Times New Roman"/>
                <a:ea typeface="Times New Roman"/>
                <a:cs typeface="Times New Roman"/>
                <a:sym typeface="Times New Roman"/>
              </a:defRPr>
            </a:pPr>
            <a:endParaRPr lang="en-US" sz="1530" dirty="0"/>
          </a:p>
          <a:p>
            <a:pPr marL="78205" indent="-78205" algn="just" defTabSz="297179">
              <a:lnSpc>
                <a:spcPct val="100000"/>
              </a:lnSpc>
              <a:spcBef>
                <a:spcPts val="700"/>
              </a:spcBef>
              <a:buFontTx/>
              <a:defRPr sz="1495">
                <a:latin typeface="Times New Roman"/>
                <a:ea typeface="Times New Roman"/>
                <a:cs typeface="Times New Roman"/>
                <a:sym typeface="Times New Roman"/>
              </a:defRPr>
            </a:pPr>
            <a:r>
              <a:rPr lang="en-US" sz="1530" dirty="0"/>
              <a:t>Inaccurate Recommendations: Many systems struggle to provide accurate recommendations due to inconsistent or incomplete data, or because they are not tailored to local conditions. This can lead to poor crop selection, negatively affecting yield and profitability.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578818" y="572160"/>
            <a:ext cx="10515601" cy="1325564"/>
          </a:xfrm>
          <a:prstGeom prst="rect">
            <a:avLst/>
          </a:prstGeom>
        </p:spPr>
        <p:txBody>
          <a:bodyPr/>
          <a:lstStyle>
            <a:lvl1pPr algn="just">
              <a:defRPr b="1">
                <a:latin typeface="Times New Roman"/>
                <a:ea typeface="Times New Roman"/>
                <a:cs typeface="Times New Roman"/>
                <a:sym typeface="Times New Roman"/>
              </a:defRPr>
            </a:lvl1pPr>
          </a:lstStyle>
          <a:p>
            <a:r>
              <a:t>How we overcame </a:t>
            </a:r>
          </a:p>
        </p:txBody>
      </p:sp>
      <p:sp>
        <p:nvSpPr>
          <p:cNvPr id="113" name="Content Placeholder 2"/>
          <p:cNvSpPr txBox="1">
            <a:spLocks noGrp="1"/>
          </p:cNvSpPr>
          <p:nvPr>
            <p:ph type="body" idx="1"/>
          </p:nvPr>
        </p:nvSpPr>
        <p:spPr>
          <a:xfrm>
            <a:off x="459337" y="1825625"/>
            <a:ext cx="11537704" cy="4351338"/>
          </a:xfrm>
          <a:prstGeom prst="rect">
            <a:avLst/>
          </a:prstGeom>
        </p:spPr>
        <p:txBody>
          <a:bodyPr>
            <a:noAutofit/>
          </a:bodyPr>
          <a:lstStyle/>
          <a:p>
            <a:pPr marL="92643" indent="-92643" algn="just" defTabSz="352043">
              <a:lnSpc>
                <a:spcPct val="120000"/>
              </a:lnSpc>
              <a:spcBef>
                <a:spcPts val="900"/>
              </a:spcBef>
              <a:buFontTx/>
              <a:defRPr sz="1617">
                <a:latin typeface="Times New Roman"/>
                <a:ea typeface="Times New Roman"/>
                <a:cs typeface="Times New Roman"/>
                <a:sym typeface="Times New Roman"/>
              </a:defRPr>
            </a:pPr>
            <a:r>
              <a:rPr lang="en-US" sz="1530" dirty="0"/>
              <a:t>Multiple Model Approaches for Accuracy: By using a variety of machine learning models (such as Logistic Regression, SVC, Random Forest, KNN, etc.), we can compare the performance of different algorithms. Each model has its strengths, and by testing them, we can choose the best-performing one for crop recommendations. This increases the overall prediction accuracy by combining the strengths of multiple algorithms.</a:t>
            </a:r>
          </a:p>
          <a:p>
            <a:pPr marL="92643" indent="-92643" algn="just" defTabSz="352043">
              <a:lnSpc>
                <a:spcPct val="120000"/>
              </a:lnSpc>
              <a:spcBef>
                <a:spcPts val="900"/>
              </a:spcBef>
              <a:buFontTx/>
              <a:defRPr sz="1617">
                <a:latin typeface="Times New Roman"/>
                <a:ea typeface="Times New Roman"/>
                <a:cs typeface="Times New Roman"/>
                <a:sym typeface="Times New Roman"/>
              </a:defRPr>
            </a:pPr>
            <a:r>
              <a:rPr lang="en-US" sz="1530" dirty="0"/>
              <a:t>Handling of Different Data Types: The system uses a range of models, such as </a:t>
            </a:r>
            <a:r>
              <a:rPr lang="en-US" sz="1530" dirty="0" err="1"/>
              <a:t>LogisticRegression</a:t>
            </a:r>
            <a:r>
              <a:rPr lang="en-US" sz="1530" dirty="0"/>
              <a:t> for linear relationships and RandomForestClassifier for handling complex, non-linear data patterns. This allows the model to adapt to different types of input features (like soil nutrients, temperature, and humidity) and effectively predict the suitable crop.</a:t>
            </a:r>
          </a:p>
          <a:p>
            <a:pPr marL="92643" indent="-92643" algn="just" defTabSz="352043">
              <a:lnSpc>
                <a:spcPct val="120000"/>
              </a:lnSpc>
              <a:spcBef>
                <a:spcPts val="900"/>
              </a:spcBef>
              <a:buFontTx/>
              <a:defRPr sz="1617">
                <a:latin typeface="Times New Roman"/>
                <a:ea typeface="Times New Roman"/>
                <a:cs typeface="Times New Roman"/>
                <a:sym typeface="Times New Roman"/>
              </a:defRPr>
            </a:pPr>
            <a:r>
              <a:rPr lang="en-US" sz="1530" dirty="0"/>
              <a:t>Scalable Across Various Crops: The </a:t>
            </a:r>
            <a:r>
              <a:rPr lang="en-US" sz="1530" dirty="0" err="1"/>
              <a:t>crop_dict</a:t>
            </a:r>
            <a:r>
              <a:rPr lang="en-US" sz="1530" dirty="0"/>
              <a:t> defines a list of crops with unique identifiers. This enables the model to handle a wide variety of crops, and the recommendation system can be easily scaled to include more crops in the future. Each model will be trained to predict one of these crops based on the input conditions.</a:t>
            </a:r>
          </a:p>
          <a:p>
            <a:pPr marL="92643" indent="-92643" algn="just" defTabSz="352043">
              <a:lnSpc>
                <a:spcPct val="120000"/>
              </a:lnSpc>
              <a:spcBef>
                <a:spcPts val="900"/>
              </a:spcBef>
              <a:buFontTx/>
              <a:defRPr sz="1617">
                <a:latin typeface="Times New Roman"/>
                <a:ea typeface="Times New Roman"/>
                <a:cs typeface="Times New Roman"/>
                <a:sym typeface="Times New Roman"/>
              </a:defRPr>
            </a:pPr>
            <a:r>
              <a:rPr lang="en-US" sz="1530" dirty="0"/>
              <a:t>Efficient Data Handling: Instead of requiring large datasets, these models can work with moderate input data (like N, P, K, temperature, humidity, pH, and rainfall) for predicting crop suitability. This simplifies the process and makes it feasible even with limited data from different regions.</a:t>
            </a:r>
          </a:p>
          <a:p>
            <a:pPr marL="92643" indent="-92643" algn="just" defTabSz="352043">
              <a:lnSpc>
                <a:spcPct val="120000"/>
              </a:lnSpc>
              <a:spcBef>
                <a:spcPts val="900"/>
              </a:spcBef>
              <a:buFontTx/>
              <a:defRPr sz="1617">
                <a:latin typeface="Times New Roman"/>
                <a:ea typeface="Times New Roman"/>
                <a:cs typeface="Times New Roman"/>
                <a:sym typeface="Times New Roman"/>
              </a:defRPr>
            </a:pPr>
            <a:r>
              <a:rPr lang="en-US" sz="1530" dirty="0"/>
              <a:t>Optimized for Simplicity and Performance: The selected machine learning algorithms are well-suited for handling the kind of tabular data we are working with. Algorithms like RandomForestClassifier and </a:t>
            </a:r>
            <a:r>
              <a:rPr lang="en-US" sz="1530" dirty="0" err="1"/>
              <a:t>GradientBoostingClassifier</a:t>
            </a:r>
            <a:r>
              <a:rPr lang="en-US" sz="1530" dirty="0"/>
              <a:t> are robust in making predictions even when the data has noise or missing values. These models can perform well without needing heavy computational resources.</a:t>
            </a:r>
            <a:endParaRPr sz="153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838199" y="348913"/>
            <a:ext cx="10515601" cy="1325564"/>
          </a:xfrm>
          <a:prstGeom prst="rect">
            <a:avLst/>
          </a:prstGeom>
        </p:spPr>
        <p:txBody>
          <a:bodyPr/>
          <a:lstStyle>
            <a:lvl1pPr algn="just">
              <a:defRPr b="1">
                <a:latin typeface="Times New Roman"/>
                <a:ea typeface="Times New Roman"/>
                <a:cs typeface="Times New Roman"/>
                <a:sym typeface="Times New Roman"/>
              </a:defRPr>
            </a:lvl1pPr>
          </a:lstStyle>
          <a:p>
            <a:r>
              <a:t>Conclusion:</a:t>
            </a:r>
          </a:p>
        </p:txBody>
      </p:sp>
      <p:sp>
        <p:nvSpPr>
          <p:cNvPr id="116" name="Content Placeholder 2"/>
          <p:cNvSpPr txBox="1">
            <a:spLocks noGrp="1"/>
          </p:cNvSpPr>
          <p:nvPr>
            <p:ph type="body" idx="1"/>
          </p:nvPr>
        </p:nvSpPr>
        <p:spPr>
          <a:xfrm>
            <a:off x="838200" y="1517609"/>
            <a:ext cx="10515601" cy="4351339"/>
          </a:xfrm>
          <a:prstGeom prst="rect">
            <a:avLst/>
          </a:prstGeom>
        </p:spPr>
        <p:txBody>
          <a:bodyPr>
            <a:normAutofit fontScale="92500" lnSpcReduction="10000"/>
          </a:bodyPr>
          <a:lstStyle>
            <a:lvl1pPr marL="0" indent="0" algn="just" defTabSz="457200">
              <a:lnSpc>
                <a:spcPct val="120000"/>
              </a:lnSpc>
              <a:spcBef>
                <a:spcPts val="1200"/>
              </a:spcBef>
              <a:buSzTx/>
              <a:buFontTx/>
              <a:buNone/>
              <a:defRPr sz="2100">
                <a:latin typeface="Times New Roman"/>
                <a:ea typeface="Times New Roman"/>
                <a:cs typeface="Times New Roman"/>
                <a:sym typeface="Times New Roman"/>
              </a:defRPr>
            </a:lvl1pPr>
          </a:lstStyle>
          <a:p>
            <a:r>
              <a:rPr lang="en-US" dirty="0"/>
              <a:t>The Crop Recommendation System project effectively utilizes machine learning models to provide accurate and reliable crop recommendations based on key environmental and soil factors. By leveraging algorithms such as Logistic Regression, Random Forest, SVM, and KNN, this system offers multiple approaches to predict the best crops for specific conditions, such as soil nutrients (N, P, K), temperature, humidity, pH level, and rainfall. The system overcomes several challenges faced by traditional crop recommendation methods, including high costs, dependency on large datasets, and complexity in usage. By using readily available data and simple machine learning models, the system remains accessible to small-scale farmers, offering them valuable insights for optimal crop selection without the need for expensive infrastructure or advanced technical knowledge. Additionally, the use of multiple models ensures that the system can adapt to different regions, handle varying environmental conditions, and provide more accurate predictions. With scalability, ease of use, and affordability, this system presents a significant advancement in helping farmers make data-driven </a:t>
            </a:r>
            <a:r>
              <a:rPr lang="en-US" sz="1700" dirty="0"/>
              <a:t>decisions</a:t>
            </a:r>
            <a:r>
              <a:rPr lang="en-US" dirty="0"/>
              <a:t>, ultimately improving crop yield, reducing resource wastage, and contributing to more sustainable agricultural practices.</a:t>
            </a: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TotalTime>
  <Words>1660</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Crop Recommendation System</vt:lpstr>
      <vt:lpstr>Abstract</vt:lpstr>
      <vt:lpstr>Introduction</vt:lpstr>
      <vt:lpstr>Literature Survey</vt:lpstr>
      <vt:lpstr>Existing Systems and Technologies</vt:lpstr>
      <vt:lpstr>Limitations of Existing Models</vt:lpstr>
      <vt:lpstr>How we overcame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HEMANTH SWAMY</cp:lastModifiedBy>
  <cp:revision>2</cp:revision>
  <dcterms:modified xsi:type="dcterms:W3CDTF">2024-11-13T16:57:51Z</dcterms:modified>
</cp:coreProperties>
</file>