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0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0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p>
            <a:endParaRPr lang="en-IN" dirty="0"/>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0" name="Holder 3"/>
          <p:cNvSpPr>
            <a:spLocks noGrp="1"/>
          </p:cNvSpPr>
          <p:nvPr>
            <p:ph type="body" idx="1"/>
          </p:nvPr>
        </p:nvSpPr>
        <p:spPr>
          <a:xfrm>
            <a:off x="609600" y="1577340"/>
            <a:ext cx="10972800" cy="266700"/>
          </a:xfrm>
        </p:spPr>
        <p:txBody>
          <a:bodyPr lIns="0" tIns="0" rIns="0" bIns="0"/>
          <a:p/>
        </p:txBody>
      </p:sp>
      <p:sp>
        <p:nvSpPr>
          <p:cNvPr id="1048691"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3"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5" name="Holder 3"/>
          <p:cNvSpPr>
            <a:spLocks noGrp="1"/>
          </p:cNvSpPr>
          <p:nvPr>
            <p:ph sz="half" idx="2"/>
          </p:nvPr>
        </p:nvSpPr>
        <p:spPr>
          <a:xfrm>
            <a:off x="609600" y="1577340"/>
            <a:ext cx="5303520" cy="266700"/>
          </a:xfrm>
          <a:prstGeom prst="rect">
            <a:avLst/>
          </a:prstGeom>
        </p:spPr>
        <p:txBody>
          <a:bodyPr wrap="square" lIns="0" tIns="0" rIns="0" bIns="0">
            <a:spAutoFit/>
          </a:bodyPr>
          <a:p/>
        </p:txBody>
      </p:sp>
      <p:sp>
        <p:nvSpPr>
          <p:cNvPr id="1048696" name="Holder 4"/>
          <p:cNvSpPr>
            <a:spLocks noGrp="1"/>
          </p:cNvSpPr>
          <p:nvPr>
            <p:ph sz="half" idx="3"/>
          </p:nvPr>
        </p:nvSpPr>
        <p:spPr>
          <a:xfrm>
            <a:off x="6278880" y="1577340"/>
            <a:ext cx="5303520" cy="266700"/>
          </a:xfrm>
          <a:prstGeom prst="rect">
            <a:avLst/>
          </a:prstGeom>
        </p:spPr>
        <p:txBody>
          <a:bodyPr wrap="square" lIns="0" tIns="0" rIns="0" bIns="0">
            <a:spAutoFit/>
          </a:bodyPr>
          <a:p/>
        </p:txBody>
      </p:sp>
      <p:sp>
        <p:nvSpPr>
          <p:cNvPr id="1048697"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9"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2"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jpe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p:nvPr/>
        </p:nvPicPr>
        <p:blipFill>
          <a:blip r:embed="rId1"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02" name="TextBox 13"/>
          <p:cNvSpPr txBox="1"/>
          <p:nvPr/>
        </p:nvSpPr>
        <p:spPr>
          <a:xfrm>
            <a:off x="1604506" y="3314150"/>
            <a:ext cx="10427137" cy="1938020"/>
          </a:xfrm>
          <a:prstGeom prst="rect">
            <a:avLst/>
          </a:prstGeom>
          <a:noFill/>
        </p:spPr>
        <p:txBody>
          <a:bodyPr wrap="square" rtlCol="0">
            <a:spAutoFit/>
          </a:bodyPr>
          <a:p>
            <a:r>
              <a:rPr lang="en-US" sz="2400"/>
              <a:t>STUDENT NAME:</a:t>
            </a:r>
            <a:r>
              <a:rPr lang="en-US" altLang="en-IN" sz="2400"/>
              <a:t> V.HEMAVATHI</a:t>
            </a:r>
            <a:endParaRPr lang="en-US" sz="2400" dirty="0"/>
          </a:p>
          <a:p>
            <a:r>
              <a:rPr lang="en-US" sz="2400" dirty="0"/>
              <a:t>REGISTER NO</a:t>
            </a:r>
            <a:r>
              <a:rPr lang="en-US" altLang="en-IN" sz="2400" dirty="0"/>
              <a:t> </a:t>
            </a:r>
            <a:r>
              <a:rPr lang="en-US" altLang="en-IN" sz="2400" dirty="0"/>
              <a:t>:</a:t>
            </a:r>
            <a:r>
              <a:rPr lang="en-US" altLang="en-IN" sz="2400" dirty="0"/>
              <a:t> </a:t>
            </a:r>
            <a:r>
              <a:rPr lang="en-US" altLang="en-IN" sz="2400" dirty="0"/>
              <a:t>1</a:t>
            </a:r>
            <a:r>
              <a:rPr lang="en-US" altLang="en-IN" sz="2400" dirty="0"/>
              <a:t>2</a:t>
            </a:r>
            <a:r>
              <a:rPr lang="en-US" altLang="en-IN" sz="2400" dirty="0"/>
              <a:t>2</a:t>
            </a:r>
            <a:r>
              <a:rPr lang="en-US" altLang="en-IN" sz="2400" dirty="0"/>
              <a:t>2</a:t>
            </a:r>
            <a:r>
              <a:rPr lang="en-US" altLang="en-IN" sz="2400" dirty="0"/>
              <a:t>0</a:t>
            </a:r>
            <a:r>
              <a:rPr lang="en-US" altLang="en-IN" sz="2400" dirty="0"/>
              <a:t>0</a:t>
            </a:r>
            <a:r>
              <a:rPr lang="en-US" altLang="en-IN" sz="2400" dirty="0"/>
              <a:t>079</a:t>
            </a:r>
            <a:endParaRPr lang="zh-CN" altLang="en-US"/>
          </a:p>
          <a:p>
            <a:r>
              <a:rPr lang="en-US" sz="2400" dirty="0"/>
              <a:t>DEPARTMENT:</a:t>
            </a:r>
            <a:r>
              <a:rPr lang="en-US" sz="2400" dirty="0"/>
              <a:t> </a:t>
            </a:r>
            <a:r>
              <a:rPr lang="en-US" altLang="en-IN" sz="2400" dirty="0"/>
              <a:t>B</a:t>
            </a:r>
            <a:r>
              <a:rPr lang="en-US" altLang="en-IN" sz="2400" dirty="0"/>
              <a:t>.</a:t>
            </a:r>
            <a:r>
              <a:rPr lang="en-US" altLang="en-IN" sz="2400" dirty="0"/>
              <a:t>C</a:t>
            </a:r>
            <a:r>
              <a:rPr lang="en-US" altLang="en-IN" sz="2400" dirty="0"/>
              <a:t>O</a:t>
            </a:r>
            <a:r>
              <a:rPr lang="en-US" altLang="en-IN" sz="2400" dirty="0"/>
              <a:t>M</a:t>
            </a:r>
            <a:r>
              <a:rPr lang="en-US" altLang="en-IN" sz="2400" dirty="0"/>
              <a:t> </a:t>
            </a:r>
            <a:r>
              <a:rPr lang="en-US" altLang="en-IN" sz="2400" dirty="0"/>
              <a:t>(</a:t>
            </a:r>
            <a:r>
              <a:rPr lang="en-US" altLang="en-IN" sz="2400" dirty="0"/>
              <a:t>CS</a:t>
            </a:r>
            <a:r>
              <a:rPr lang="en-US" altLang="en-IN" sz="2400" dirty="0"/>
              <a:t>)</a:t>
            </a:r>
            <a:r>
              <a:rPr lang="en-US" altLang="en-IN" sz="2400" dirty="0"/>
              <a:t> </a:t>
            </a:r>
            <a:r>
              <a:rPr lang="en-US" altLang="en-IN" sz="2400" dirty="0"/>
              <a:t>IIIYR</a:t>
            </a:r>
            <a:endParaRPr lang="zh-CN" altLang="en-US"/>
          </a:p>
          <a:p>
            <a:r>
              <a:rPr lang="en-US" sz="2400" dirty="0"/>
              <a:t>COLLEG</a:t>
            </a:r>
            <a:r>
              <a:rPr lang="en-US" altLang="en-IN" sz="2400" dirty="0"/>
              <a:t> </a:t>
            </a:r>
            <a:r>
              <a:rPr lang="en-US" altLang="en-IN" sz="2400" dirty="0"/>
              <a:t>:</a:t>
            </a:r>
            <a:r>
              <a:rPr lang="en-US" altLang="en-IN" sz="2400" dirty="0"/>
              <a:t> </a:t>
            </a:r>
            <a:r>
              <a:rPr lang="en-US" altLang="en-IN" sz="2400" dirty="0"/>
              <a:t>PACHAIYAPPAS</a:t>
            </a:r>
            <a:r>
              <a:rPr lang="en-US" altLang="en-IN" sz="2400" dirty="0"/>
              <a:t> </a:t>
            </a:r>
            <a:r>
              <a:rPr lang="en-US" altLang="en-IN" sz="2400" dirty="0"/>
              <a:t>C</a:t>
            </a:r>
            <a:r>
              <a:rPr lang="en-US" altLang="en-IN" sz="2400" dirty="0"/>
              <a:t>O</a:t>
            </a:r>
            <a:r>
              <a:rPr lang="en-US" altLang="en-IN" sz="2400" dirty="0"/>
              <a:t>L</a:t>
            </a:r>
            <a:r>
              <a:rPr lang="en-US" altLang="en-IN" sz="2400" dirty="0"/>
              <a:t>L</a:t>
            </a:r>
            <a:r>
              <a:rPr lang="en-US" altLang="en-IN" sz="2400" dirty="0"/>
              <a:t>EGE</a:t>
            </a:r>
            <a:r>
              <a:rPr lang="en-US" altLang="en-IN" sz="2400" dirty="0"/>
              <a:t> </a:t>
            </a:r>
            <a:r>
              <a:rPr lang="en-US" altLang="en-IN" sz="2400" dirty="0"/>
              <a:t>FOR</a:t>
            </a:r>
            <a:r>
              <a:rPr lang="en-US" altLang="en-IN" sz="2400" dirty="0"/>
              <a:t> </a:t>
            </a:r>
            <a:r>
              <a:rPr lang="en-US" altLang="en-IN" sz="2400" dirty="0"/>
              <a:t>WOMEN</a:t>
            </a:r>
            <a:r>
              <a:rPr lang="en-US" altLang="en-IN" sz="2400" dirty="0"/>
              <a:t> </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7" name="object 6"/>
          <p:cNvPicPr/>
          <p:nvPr/>
        </p:nvPicPr>
        <p:blipFill>
          <a:blip r:embed="rId1"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79" name="object 8"/>
          <p:cNvSpPr txBox="1"/>
          <p:nvPr/>
        </p:nvSpPr>
        <p:spPr>
          <a:xfrm>
            <a:off x="739775" y="291147"/>
            <a:ext cx="4165388" cy="737236"/>
          </a:xfrm>
          <a:prstGeom prst="rect">
            <a:avLst/>
          </a:prstGeom>
        </p:spPr>
        <p:txBody>
          <a:bodyPr vert="horz" wrap="square" lIns="0" tIns="13335" rIns="0" bIns="0" rtlCol="0">
            <a:spAutoFit/>
          </a:bodyPr>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1" name="Text Box 1048680"/>
          <p:cNvSpPr txBox="1"/>
          <p:nvPr/>
        </p:nvSpPr>
        <p:spPr>
          <a:xfrm>
            <a:off x="936004" y="1871378"/>
            <a:ext cx="6915934" cy="4269739"/>
          </a:xfrm>
          <a:prstGeom prst="rect">
            <a:avLst/>
          </a:prstGeom>
        </p:spPr>
        <p:txBody>
          <a:bodyPr wrap="square" rtlCol="0">
            <a:spAutoFit/>
          </a:bodyPr>
          <a:p>
            <a:r>
              <a:rPr lang="en-IN" sz="4000">
                <a:solidFill>
                  <a:srgbClr val="000000"/>
                </a:solidFill>
              </a:rPr>
              <a:t>This section would explain the statistical or machine learning techniques that will be used to analyze the data. It might discuss the specific models or algorithms that will be employed.</a:t>
            </a:r>
            <a:endParaRPr lang="en-IN"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8" name="object 6"/>
          <p:cNvPicPr/>
          <p:nvPr/>
        </p:nvPicPr>
        <p:blipFill>
          <a:blip r:embed="rId1" cstate="print"/>
          <a:stretch>
            <a:fillRect/>
          </a:stretch>
        </p:blipFill>
        <p:spPr>
          <a:xfrm>
            <a:off x="1666875" y="6467475"/>
            <a:ext cx="76200" cy="177800"/>
          </a:xfrm>
          <a:prstGeom prst="rect">
            <a:avLst/>
          </a:prstGeom>
        </p:spPr>
      </p:pic>
      <p:sp>
        <p:nvSpPr>
          <p:cNvPr id="1048685" name="object 7"/>
          <p:cNvSpPr txBox="1">
            <a:spLocks noGrp="1"/>
          </p:cNvSpPr>
          <p:nvPr>
            <p:ph type="title"/>
          </p:nvPr>
        </p:nvSpPr>
        <p:spPr>
          <a:xfrm>
            <a:off x="755332" y="385444"/>
            <a:ext cx="3390777" cy="737236"/>
          </a:xfrm>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86"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2097169" name="Picture 2097168"/>
          <p:cNvPicPr/>
          <p:nvPr/>
        </p:nvPicPr>
        <p:blipFill>
          <a:blip r:embed="rId2"/>
          <a:stretch>
            <a:fillRect/>
          </a:stretch>
        </p:blipFill>
        <p:spPr>
          <a:xfrm>
            <a:off x="1713779" y="1698023"/>
            <a:ext cx="8207440" cy="45165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8" name="Text Box 1048687"/>
          <p:cNvSpPr txBox="1"/>
          <p:nvPr/>
        </p:nvSpPr>
        <p:spPr>
          <a:xfrm>
            <a:off x="1325975" y="1318259"/>
            <a:ext cx="7409397" cy="3952240"/>
          </a:xfrm>
          <a:prstGeom prst="rect">
            <a:avLst/>
          </a:prstGeom>
        </p:spPr>
        <p:txBody>
          <a:bodyPr wrap="square" rtlCol="0">
            <a:spAutoFit/>
          </a:bodyPr>
          <a:p>
            <a:r>
              <a:rPr lang="en-IN" sz="3200">
                <a:solidFill>
                  <a:srgbClr val="000000"/>
                </a:solidFill>
              </a:rPr>
              <a:t>This section would summarize the key findings of the project and reiterate the main conclusions. It might also provide recommendations for future action or research. Overall, the image suggests that the project will involve analyzing employee attendance data to identify patterns, trends, and potential solutions.</a:t>
            </a:r>
            <a:endParaRPr lang="en-IN"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p:nvPr/>
          </p:nvPicPr>
          <p:blipFill>
            <a:blip r:embed="rId1" cstate="print"/>
            <a:stretch>
              <a:fillRect/>
            </a:stretch>
          </p:blipFill>
          <p:spPr>
            <a:xfrm>
              <a:off x="676275" y="6467475"/>
              <a:ext cx="2143125" cy="200025"/>
            </a:xfrm>
            <a:prstGeom prst="rect">
              <a:avLst/>
            </a:prstGeom>
          </p:spPr>
        </p:pic>
        <p:pic>
          <p:nvPicPr>
            <p:cNvPr id="2097154" name="object 20"/>
            <p:cNvPicPr/>
            <p:nvPr/>
          </p:nvPicPr>
          <p:blipFill>
            <a:blip r:embed="rId2"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6" name="TextBox 22"/>
          <p:cNvSpPr txBox="1"/>
          <p:nvPr/>
        </p:nvSpPr>
        <p:spPr>
          <a:xfrm>
            <a:off x="1217522" y="2123271"/>
            <a:ext cx="8593228" cy="1412240"/>
          </a:xfrm>
          <a:prstGeom prst="rect">
            <a:avLst/>
          </a:prstGeom>
          <a:noFill/>
        </p:spPr>
        <p:txBody>
          <a:bodyPr wrap="square" rtlCol="0">
            <a:spAutoFit/>
          </a:bodyPr>
          <a:p>
            <a:r>
              <a:rPr lang="en-US" altLang="en-IN" sz="4400" b="1" dirty="0">
                <a:solidFill>
                  <a:srgbClr val="0F0F0F"/>
                </a:solidFill>
                <a:latin typeface="Times New Roman" panose="02020603050405020304" pitchFamily="18" charset="0"/>
                <a:cs typeface="Times New Roman" panose="02020603050405020304" pitchFamily="18" charset="0"/>
              </a:rPr>
              <a:t>V</a:t>
            </a:r>
            <a:r>
              <a:rPr lang="en-US" altLang="en-IN" sz="4400" b="1" dirty="0">
                <a:solidFill>
                  <a:srgbClr val="0F0F0F"/>
                </a:solidFill>
                <a:latin typeface="Times New Roman" panose="02020603050405020304" pitchFamily="18" charset="0"/>
                <a:cs typeface="Times New Roman" panose="02020603050405020304" pitchFamily="18" charset="0"/>
              </a:rPr>
              <a:t>i</a:t>
            </a:r>
            <a:r>
              <a:rPr lang="en-US" altLang="en-IN" sz="4400" b="1" dirty="0">
                <a:solidFill>
                  <a:srgbClr val="0F0F0F"/>
                </a:solidFill>
                <a:latin typeface="Times New Roman" panose="02020603050405020304" pitchFamily="18" charset="0"/>
                <a:cs typeface="Times New Roman" panose="02020603050405020304" pitchFamily="18" charset="0"/>
              </a:rPr>
              <a:t>s</a:t>
            </a:r>
            <a:r>
              <a:rPr lang="en-US" altLang="en-IN" sz="4400" b="1" dirty="0">
                <a:solidFill>
                  <a:srgbClr val="0F0F0F"/>
                </a:solidFill>
                <a:latin typeface="Times New Roman" panose="02020603050405020304" pitchFamily="18" charset="0"/>
                <a:cs typeface="Times New Roman" panose="02020603050405020304" pitchFamily="18" charset="0"/>
              </a:rPr>
              <a:t>u</a:t>
            </a:r>
            <a:r>
              <a:rPr lang="en-US" altLang="en-IN" sz="4400" b="1" dirty="0">
                <a:solidFill>
                  <a:srgbClr val="0F0F0F"/>
                </a:solidFill>
                <a:latin typeface="Times New Roman" panose="02020603050405020304" pitchFamily="18" charset="0"/>
                <a:cs typeface="Times New Roman" panose="02020603050405020304" pitchFamily="18" charset="0"/>
              </a:rPr>
              <a:t>alizing</a:t>
            </a:r>
            <a:r>
              <a:rPr lang="en-US" altLang="en-IN" sz="4400" b="1" dirty="0">
                <a:solidFill>
                  <a:srgbClr val="0F0F0F"/>
                </a:solidFill>
                <a:latin typeface="Times New Roman" panose="02020603050405020304" pitchFamily="18" charset="0"/>
                <a:cs typeface="Times New Roman" panose="02020603050405020304" pitchFamily="18" charset="0"/>
              </a:rPr>
              <a:t> </a:t>
            </a:r>
            <a:r>
              <a:rPr lang="en-US" altLang="en-IN" sz="4400" b="1" dirty="0">
                <a:solidFill>
                  <a:srgbClr val="0F0F0F"/>
                </a:solidFill>
                <a:latin typeface="Times New Roman" panose="02020603050405020304" pitchFamily="18" charset="0"/>
                <a:cs typeface="Times New Roman" panose="02020603050405020304" pitchFamily="18" charset="0"/>
              </a:rPr>
              <a:t>E</a:t>
            </a:r>
            <a:r>
              <a:rPr lang="en-US" altLang="en-IN" sz="4400" b="1" dirty="0">
                <a:solidFill>
                  <a:srgbClr val="0F0F0F"/>
                </a:solidFill>
                <a:latin typeface="Times New Roman" panose="02020603050405020304" pitchFamily="18" charset="0"/>
                <a:cs typeface="Times New Roman" panose="02020603050405020304" pitchFamily="18" charset="0"/>
              </a:rPr>
              <a:t>m</a:t>
            </a:r>
            <a:r>
              <a:rPr lang="en-US" altLang="en-IN" sz="4400" b="1" dirty="0">
                <a:solidFill>
                  <a:srgbClr val="0F0F0F"/>
                </a:solidFill>
                <a:latin typeface="Times New Roman" panose="02020603050405020304" pitchFamily="18" charset="0"/>
                <a:cs typeface="Times New Roman" panose="02020603050405020304" pitchFamily="18" charset="0"/>
              </a:rPr>
              <a:t>ployee</a:t>
            </a:r>
            <a:r>
              <a:rPr lang="en-US" altLang="en-IN" sz="4400" b="1" dirty="0">
                <a:solidFill>
                  <a:srgbClr val="0F0F0F"/>
                </a:solidFill>
                <a:latin typeface="Times New Roman" panose="02020603050405020304" pitchFamily="18" charset="0"/>
                <a:cs typeface="Times New Roman" panose="02020603050405020304" pitchFamily="18" charset="0"/>
              </a:rPr>
              <a:t> </a:t>
            </a:r>
            <a:r>
              <a:rPr lang="en-US" altLang="en-IN" sz="4400" b="1" dirty="0">
                <a:solidFill>
                  <a:srgbClr val="0F0F0F"/>
                </a:solidFill>
                <a:latin typeface="Times New Roman" panose="02020603050405020304" pitchFamily="18" charset="0"/>
                <a:cs typeface="Times New Roman" panose="02020603050405020304" pitchFamily="18" charset="0"/>
              </a:rPr>
              <a:t>A</a:t>
            </a:r>
            <a:r>
              <a:rPr lang="en-US" altLang="en-IN" sz="4400" b="1" dirty="0">
                <a:solidFill>
                  <a:srgbClr val="0F0F0F"/>
                </a:solidFill>
                <a:latin typeface="Times New Roman" panose="02020603050405020304" pitchFamily="18" charset="0"/>
                <a:cs typeface="Times New Roman" panose="02020603050405020304" pitchFamily="18" charset="0"/>
              </a:rPr>
              <a:t>t</a:t>
            </a:r>
            <a:r>
              <a:rPr lang="en-US" altLang="en-IN" sz="4400" b="1" dirty="0">
                <a:solidFill>
                  <a:srgbClr val="0F0F0F"/>
                </a:solidFill>
                <a:latin typeface="Times New Roman" panose="02020603050405020304" pitchFamily="18" charset="0"/>
                <a:cs typeface="Times New Roman" panose="02020603050405020304" pitchFamily="18" charset="0"/>
              </a:rPr>
              <a:t>t</a:t>
            </a:r>
            <a:r>
              <a:rPr lang="en-US" altLang="en-IN" sz="4400" b="1" dirty="0">
                <a:solidFill>
                  <a:srgbClr val="0F0F0F"/>
                </a:solidFill>
                <a:latin typeface="Times New Roman" panose="02020603050405020304" pitchFamily="18" charset="0"/>
                <a:cs typeface="Times New Roman" panose="02020603050405020304" pitchFamily="18" charset="0"/>
              </a:rPr>
              <a:t>e</a:t>
            </a:r>
            <a:r>
              <a:rPr lang="en-US" altLang="en-IN" sz="4400" b="1" dirty="0">
                <a:solidFill>
                  <a:srgbClr val="0F0F0F"/>
                </a:solidFill>
                <a:latin typeface="Times New Roman" panose="02020603050405020304" pitchFamily="18" charset="0"/>
                <a:cs typeface="Times New Roman" panose="02020603050405020304" pitchFamily="18" charset="0"/>
              </a:rPr>
              <a:t>n</a:t>
            </a:r>
            <a:r>
              <a:rPr lang="en-US" altLang="en-IN" sz="4400" b="1" dirty="0">
                <a:solidFill>
                  <a:srgbClr val="0F0F0F"/>
                </a:solidFill>
                <a:latin typeface="Times New Roman" panose="02020603050405020304" pitchFamily="18" charset="0"/>
                <a:cs typeface="Times New Roman" panose="02020603050405020304" pitchFamily="18" charset="0"/>
              </a:rPr>
              <a:t>d</a:t>
            </a:r>
            <a:r>
              <a:rPr lang="en-US" altLang="en-IN" sz="4400" b="1" dirty="0">
                <a:solidFill>
                  <a:srgbClr val="0F0F0F"/>
                </a:solidFill>
                <a:latin typeface="Times New Roman" panose="02020603050405020304" pitchFamily="18" charset="0"/>
                <a:cs typeface="Times New Roman" panose="02020603050405020304" pitchFamily="18" charset="0"/>
              </a:rPr>
              <a:t>a</a:t>
            </a:r>
            <a:r>
              <a:rPr lang="en-US" altLang="en-IN" sz="4400" b="1" dirty="0">
                <a:solidFill>
                  <a:srgbClr val="0F0F0F"/>
                </a:solidFill>
                <a:latin typeface="Times New Roman" panose="02020603050405020304" pitchFamily="18" charset="0"/>
                <a:cs typeface="Times New Roman" panose="02020603050405020304" pitchFamily="18" charset="0"/>
              </a:rPr>
              <a:t>n</a:t>
            </a:r>
            <a:r>
              <a:rPr lang="en-US" altLang="en-IN" sz="4400" b="1" dirty="0">
                <a:solidFill>
                  <a:srgbClr val="0F0F0F"/>
                </a:solidFill>
                <a:latin typeface="Times New Roman" panose="02020603050405020304" pitchFamily="18" charset="0"/>
                <a:cs typeface="Times New Roman" panose="02020603050405020304" pitchFamily="18" charset="0"/>
              </a:rPr>
              <a:t>c</a:t>
            </a:r>
            <a:r>
              <a:rPr lang="en-US" altLang="en-IN" sz="4400" b="1" dirty="0">
                <a:solidFill>
                  <a:srgbClr val="0F0F0F"/>
                </a:solidFill>
                <a:latin typeface="Times New Roman" panose="02020603050405020304" pitchFamily="18" charset="0"/>
                <a:cs typeface="Times New Roman" panose="02020603050405020304" pitchFamily="18" charset="0"/>
              </a:rPr>
              <a:t>e</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T</a:t>
            </a:r>
            <a:r>
              <a:rPr lang="en-US" altLang="en-IN" sz="4400" b="1" dirty="0">
                <a:solidFill>
                  <a:srgbClr val="0F0F0F"/>
                </a:solidFill>
                <a:latin typeface="Times New Roman" panose="02020603050405020304" pitchFamily="18" charset="0"/>
                <a:cs typeface="Times New Roman" panose="02020603050405020304" pitchFamily="18" charset="0"/>
              </a:rPr>
              <a:t>r</a:t>
            </a:r>
            <a:r>
              <a:rPr lang="en-US" altLang="en-IN" sz="4400" b="1" dirty="0">
                <a:solidFill>
                  <a:srgbClr val="0F0F0F"/>
                </a:solidFill>
                <a:latin typeface="Times New Roman" panose="02020603050405020304" pitchFamily="18" charset="0"/>
                <a:cs typeface="Times New Roman" panose="02020603050405020304" pitchFamily="18" charset="0"/>
              </a:rPr>
              <a:t>e</a:t>
            </a:r>
            <a:r>
              <a:rPr lang="en-US" altLang="en-IN" sz="4400" b="1" dirty="0">
                <a:solidFill>
                  <a:srgbClr val="0F0F0F"/>
                </a:solidFill>
                <a:latin typeface="Times New Roman" panose="02020603050405020304" pitchFamily="18" charset="0"/>
                <a:cs typeface="Times New Roman" panose="02020603050405020304" pitchFamily="18" charset="0"/>
              </a:rPr>
              <a:t>n</a:t>
            </a:r>
            <a:r>
              <a:rPr lang="en-US" altLang="en-IN" sz="4400" b="1" dirty="0">
                <a:solidFill>
                  <a:srgbClr val="0F0F0F"/>
                </a:solidFill>
                <a:latin typeface="Times New Roman" panose="02020603050405020304" pitchFamily="18" charset="0"/>
                <a:cs typeface="Times New Roman" panose="02020603050405020304" pitchFamily="18" charset="0"/>
              </a:rPr>
              <a:t>d</a:t>
            </a:r>
            <a:r>
              <a:rPr lang="en-US" altLang="en-IN" sz="4400" b="1" dirty="0">
                <a:solidFill>
                  <a:srgbClr val="0F0F0F"/>
                </a:solidFill>
                <a:latin typeface="Times New Roman" panose="02020603050405020304" pitchFamily="18" charset="0"/>
                <a:cs typeface="Times New Roman" panose="02020603050405020304" pitchFamily="18" charset="0"/>
              </a:rPr>
              <a:t>s</a:t>
            </a:r>
            <a:r>
              <a:rPr lang="en-US" altLang="en-IN" sz="4400" b="1" dirty="0">
                <a:solidFill>
                  <a:srgbClr val="0F0F0F"/>
                </a:solidFill>
                <a:latin typeface="Times New Roman" panose="02020603050405020304" pitchFamily="18" charset="0"/>
                <a:cs typeface="Times New Roman" panose="02020603050405020304" pitchFamily="18" charset="0"/>
              </a:rPr>
              <a:t> </a:t>
            </a:r>
            <a:r>
              <a:rPr lang="en-US" altLang="en-IN" sz="4400" b="1" dirty="0">
                <a:solidFill>
                  <a:srgbClr val="0F0F0F"/>
                </a:solidFill>
                <a:latin typeface="Times New Roman" panose="02020603050405020304" pitchFamily="18" charset="0"/>
                <a:cs typeface="Times New Roman" panose="02020603050405020304" pitchFamily="18" charset="0"/>
              </a:rPr>
              <a:t>W</a:t>
            </a:r>
            <a:r>
              <a:rPr lang="en-US" altLang="en-IN" sz="4400" b="1" dirty="0">
                <a:solidFill>
                  <a:srgbClr val="0F0F0F"/>
                </a:solidFill>
                <a:latin typeface="Times New Roman" panose="02020603050405020304" pitchFamily="18" charset="0"/>
                <a:cs typeface="Times New Roman" panose="02020603050405020304" pitchFamily="18" charset="0"/>
              </a:rPr>
              <a:t>i</a:t>
            </a:r>
            <a:r>
              <a:rPr lang="en-US" altLang="en-IN" sz="4400" b="1" dirty="0">
                <a:solidFill>
                  <a:srgbClr val="0F0F0F"/>
                </a:solidFill>
                <a:latin typeface="Times New Roman" panose="02020603050405020304" pitchFamily="18" charset="0"/>
                <a:cs typeface="Times New Roman" panose="02020603050405020304" pitchFamily="18" charset="0"/>
              </a:rPr>
              <a:t>t</a:t>
            </a:r>
            <a:r>
              <a:rPr lang="en-US" altLang="en-IN" sz="4400" b="1" dirty="0">
                <a:solidFill>
                  <a:srgbClr val="0F0F0F"/>
                </a:solidFill>
                <a:latin typeface="Times New Roman" panose="02020603050405020304" pitchFamily="18" charset="0"/>
                <a:cs typeface="Times New Roman" panose="02020603050405020304" pitchFamily="18" charset="0"/>
              </a:rPr>
              <a:t>h</a:t>
            </a:r>
            <a:r>
              <a:rPr lang="en-US" altLang="en-IN" sz="4400" b="1" dirty="0">
                <a:solidFill>
                  <a:srgbClr val="0F0F0F"/>
                </a:solidFill>
                <a:latin typeface="Times New Roman" panose="02020603050405020304" pitchFamily="18" charset="0"/>
                <a:cs typeface="Times New Roman" panose="02020603050405020304" pitchFamily="18" charset="0"/>
              </a:rPr>
              <a:t> </a:t>
            </a:r>
            <a:r>
              <a:rPr lang="en-US" altLang="en-IN" sz="4400" b="1" dirty="0">
                <a:solidFill>
                  <a:srgbClr val="0F0F0F"/>
                </a:solidFill>
                <a:latin typeface="Times New Roman" panose="02020603050405020304" pitchFamily="18" charset="0"/>
                <a:cs typeface="Times New Roman" panose="02020603050405020304" pitchFamily="18" charset="0"/>
              </a:rPr>
              <a:t>E</a:t>
            </a:r>
            <a:r>
              <a:rPr lang="en-US" altLang="en-IN" sz="4400" b="1" dirty="0">
                <a:solidFill>
                  <a:srgbClr val="0F0F0F"/>
                </a:solidFill>
                <a:latin typeface="Times New Roman" panose="02020603050405020304" pitchFamily="18" charset="0"/>
                <a:cs typeface="Times New Roman" panose="02020603050405020304" pitchFamily="18" charset="0"/>
              </a:rPr>
              <a:t>x</a:t>
            </a:r>
            <a:r>
              <a:rPr lang="en-US" altLang="en-IN" sz="4400" b="1" dirty="0">
                <a:solidFill>
                  <a:srgbClr val="0F0F0F"/>
                </a:solidFill>
                <a:latin typeface="Times New Roman" panose="02020603050405020304" pitchFamily="18" charset="0"/>
                <a:cs typeface="Times New Roman" panose="02020603050405020304" pitchFamily="18" charset="0"/>
              </a:rPr>
              <a:t>c</a:t>
            </a:r>
            <a:r>
              <a:rPr lang="en-US" altLang="en-IN" sz="4400" b="1" dirty="0">
                <a:solidFill>
                  <a:srgbClr val="0F0F0F"/>
                </a:solidFill>
                <a:latin typeface="Times New Roman" panose="02020603050405020304" pitchFamily="18" charset="0"/>
                <a:cs typeface="Times New Roman" panose="02020603050405020304" pitchFamily="18" charset="0"/>
              </a:rPr>
              <a:t>e</a:t>
            </a:r>
            <a:r>
              <a:rPr lang="en-US" altLang="en-IN" sz="4400" b="1" dirty="0">
                <a:solidFill>
                  <a:srgbClr val="0F0F0F"/>
                </a:solidFill>
                <a:latin typeface="Times New Roman" panose="02020603050405020304" pitchFamily="18" charset="0"/>
                <a:cs typeface="Times New Roman" panose="02020603050405020304" pitchFamily="18" charset="0"/>
              </a:rPr>
              <a:t>l</a:t>
            </a:r>
            <a:r>
              <a:rPr lang="en-US" altLang="en-IN" sz="4400" b="1" dirty="0">
                <a:solidFill>
                  <a:srgbClr val="0F0F0F"/>
                </a:solidFill>
                <a:latin typeface="Times New Roman" panose="02020603050405020304" pitchFamily="18" charset="0"/>
                <a:cs typeface="Times New Roman" panose="02020603050405020304" pitchFamily="18" charset="0"/>
              </a:rPr>
              <a:t> </a:t>
            </a:r>
            <a:r>
              <a:rPr lang="en-US" altLang="en-IN" sz="4400" b="1" dirty="0">
                <a:solidFill>
                  <a:srgbClr val="0F0F0F"/>
                </a:solidFill>
                <a:latin typeface="Times New Roman" panose="02020603050405020304" pitchFamily="18" charset="0"/>
                <a:cs typeface="Times New Roman" panose="02020603050405020304" pitchFamily="18" charset="0"/>
              </a:rPr>
              <a:t>C</a:t>
            </a:r>
            <a:r>
              <a:rPr lang="en-US" altLang="en-IN" sz="4400" b="1" dirty="0">
                <a:solidFill>
                  <a:srgbClr val="0F0F0F"/>
                </a:solidFill>
                <a:latin typeface="Times New Roman" panose="02020603050405020304" pitchFamily="18" charset="0"/>
                <a:cs typeface="Times New Roman" panose="02020603050405020304" pitchFamily="18" charset="0"/>
              </a:rPr>
              <a:t>h</a:t>
            </a:r>
            <a:r>
              <a:rPr lang="en-US" altLang="en-IN" sz="4400" b="1" dirty="0">
                <a:solidFill>
                  <a:srgbClr val="0F0F0F"/>
                </a:solidFill>
                <a:latin typeface="Times New Roman" panose="02020603050405020304" pitchFamily="18" charset="0"/>
                <a:cs typeface="Times New Roman" panose="02020603050405020304" pitchFamily="18" charset="0"/>
              </a:rPr>
              <a:t>a</a:t>
            </a:r>
            <a:r>
              <a:rPr lang="en-US" altLang="en-IN" sz="4400" b="1" dirty="0">
                <a:solidFill>
                  <a:srgbClr val="0F0F0F"/>
                </a:solidFill>
                <a:latin typeface="Times New Roman" panose="02020603050405020304" pitchFamily="18" charset="0"/>
                <a:cs typeface="Times New Roman" panose="02020603050405020304" pitchFamily="18" charset="0"/>
              </a:rPr>
              <a:t>r</a:t>
            </a:r>
            <a:r>
              <a:rPr lang="en-US" altLang="en-IN" sz="4400" b="1" dirty="0">
                <a:solidFill>
                  <a:srgbClr val="0F0F0F"/>
                </a:solidFill>
                <a:latin typeface="Times New Roman" panose="02020603050405020304" pitchFamily="18" charset="0"/>
                <a:cs typeface="Times New Roman" panose="02020603050405020304" pitchFamily="18" charset="0"/>
              </a:rPr>
              <a:t>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5" name="object 17"/>
          <p:cNvPicPr/>
          <p:nvPr/>
        </p:nvPicPr>
        <p:blipFill>
          <a:blip r:embed="rId1"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p:nvPr/>
          </p:nvPicPr>
          <p:blipFill>
            <a:blip r:embed="rId2" cstate="print"/>
            <a:stretch>
              <a:fillRect/>
            </a:stretch>
          </p:blipFill>
          <p:spPr>
            <a:xfrm>
              <a:off x="466725" y="6410325"/>
              <a:ext cx="3705225" cy="295275"/>
            </a:xfrm>
            <a:prstGeom prst="rect">
              <a:avLst/>
            </a:prstGeom>
          </p:spPr>
        </p:pic>
        <p:pic>
          <p:nvPicPr>
            <p:cNvPr id="2097157" name="object 20"/>
            <p:cNvPicPr/>
            <p:nvPr/>
          </p:nvPicPr>
          <p:blipFill>
            <a:blip r:embed="rId3"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8" name="object 5"/>
            <p:cNvPicPr/>
            <p:nvPr/>
          </p:nvPicPr>
          <p:blipFill>
            <a:blip r:embed="rId1"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47" name="object 7"/>
          <p:cNvSpPr txBox="1">
            <a:spLocks noGrp="1"/>
          </p:cNvSpPr>
          <p:nvPr>
            <p:ph type="title"/>
          </p:nvPr>
        </p:nvSpPr>
        <p:spPr>
          <a:xfrm>
            <a:off x="834072" y="575055"/>
            <a:ext cx="6610552" cy="638810"/>
          </a:xfrm>
          <a:prstGeom prst="rect">
            <a:avLst/>
          </a:prstGeom>
        </p:spPr>
        <p:txBody>
          <a:bodyPr vert="horz" wrap="square" lIns="0" tIns="16510" rIns="0" bIns="0" rtlCol="0">
            <a:spAutoFit/>
          </a:bodyPr>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p:nvPr/>
        </p:nvPicPr>
        <p:blipFill>
          <a:blip r:embed="rId2"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9" name="Text Box 1048648"/>
          <p:cNvSpPr txBox="1"/>
          <p:nvPr/>
        </p:nvSpPr>
        <p:spPr>
          <a:xfrm>
            <a:off x="834071" y="1695449"/>
            <a:ext cx="7172833" cy="4358640"/>
          </a:xfrm>
          <a:prstGeom prst="rect">
            <a:avLst/>
          </a:prstGeom>
        </p:spPr>
        <p:txBody>
          <a:bodyPr wrap="square" rtlCol="0">
            <a:spAutoFit/>
          </a:bodyPr>
          <a:p>
            <a:r>
              <a:rPr lang="en-US" altLang="en-IN" sz="3600">
                <a:solidFill>
                  <a:srgbClr val="000000"/>
                </a:solidFill>
              </a:rPr>
              <a:t>This section would likely define the specific issue related to employee attendance that the project aims to address. For example, it might discuss challenges such as absenteeism, tardiness, or unauthorized absences.</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0" name="object 5"/>
            <p:cNvPicPr/>
            <p:nvPr/>
          </p:nvPicPr>
          <p:blipFill>
            <a:blip r:embed="rId1"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p:nvPr/>
        </p:nvPicPr>
        <p:blipFill>
          <a:blip r:embed="rId2"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55" name="TextBox 10"/>
          <p:cNvSpPr txBox="1"/>
          <p:nvPr/>
        </p:nvSpPr>
        <p:spPr>
          <a:xfrm>
            <a:off x="990600" y="2133600"/>
            <a:ext cx="7924800" cy="3647440"/>
          </a:xfrm>
          <a:prstGeom prst="rect">
            <a:avLst/>
          </a:prstGeom>
          <a:noFill/>
        </p:spPr>
        <p:txBody>
          <a:bodyPr wrap="square" rtlCol="0">
            <a:spAutoFit/>
          </a:bodyPr>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US" altLang="en-IN" sz="3600" dirty="0">
                <a:latin typeface="Times New Roman" panose="02020603050405020304" pitchFamily="18" charset="0"/>
                <a:cs typeface="Times New Roman" panose="02020603050405020304" pitchFamily="18" charset="0"/>
              </a:rPr>
              <a:t>This section would provide a general overview of the project, including its goals, objectives, and scope. It might also outline the methodology and approach that will be used to address the problem.</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p:nvPr/>
        </p:nvPicPr>
        <p:blipFill>
          <a:blip r:embed="rId1"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pic>
        <p:nvPicPr>
          <p:cNvPr id="2097163" name="Picture 2097162"/>
          <p:cNvPicPr/>
          <p:nvPr/>
        </p:nvPicPr>
        <p:blipFill>
          <a:blip r:embed="rId2"/>
          <a:stretch>
            <a:fillRect/>
          </a:stretch>
        </p:blipFill>
        <p:spPr>
          <a:xfrm>
            <a:off x="8456342" y="891793"/>
            <a:ext cx="2160237" cy="2633007"/>
          </a:xfrm>
          <a:prstGeom prst="rect">
            <a:avLst/>
          </a:prstGeom>
        </p:spPr>
      </p:pic>
      <p:sp>
        <p:nvSpPr>
          <p:cNvPr id="1048661" name="Text Box 1048660"/>
          <p:cNvSpPr txBox="1"/>
          <p:nvPr/>
        </p:nvSpPr>
        <p:spPr>
          <a:xfrm>
            <a:off x="706539" y="2019299"/>
            <a:ext cx="7108255" cy="3825240"/>
          </a:xfrm>
          <a:prstGeom prst="rect">
            <a:avLst/>
          </a:prstGeom>
        </p:spPr>
        <p:txBody>
          <a:bodyPr wrap="square" rtlCol="0">
            <a:spAutoFit/>
          </a:bodyPr>
          <a:p>
            <a:r>
              <a:rPr lang="en-IN" sz="3600">
                <a:solidFill>
                  <a:srgbClr val="000000"/>
                </a:solidFill>
              </a:rPr>
              <a:t>This section would identify the target audience for the project, which could include employees, managers, or human resources personnel. Understanding the end users will help tailor the solution to their specific needs.</a:t>
            </a: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p:nvPr/>
        </p:nvPicPr>
        <p:blipFill>
          <a:blip r:embed="rId1"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5"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65" name="object 7"/>
          <p:cNvPicPr/>
          <p:nvPr/>
        </p:nvPicPr>
        <p:blipFill>
          <a:blip r:embed="rId2"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7" name="Text Box 1048666"/>
          <p:cNvSpPr txBox="1"/>
          <p:nvPr/>
        </p:nvSpPr>
        <p:spPr>
          <a:xfrm>
            <a:off x="3188740" y="1857375"/>
            <a:ext cx="5920797" cy="3952240"/>
          </a:xfrm>
          <a:prstGeom prst="rect">
            <a:avLst/>
          </a:prstGeom>
        </p:spPr>
        <p:txBody>
          <a:bodyPr wrap="square" rtlCol="0">
            <a:spAutoFit/>
          </a:bodyPr>
          <a:p>
            <a:r>
              <a:rPr lang="en-IN" sz="3200">
                <a:solidFill>
                  <a:srgbClr val="000000"/>
                </a:solidFill>
              </a:rPr>
              <a:t>This section would present the proposed solution to the employee attendance problem. It might involve introducing new policies, implementing tracking systems, or providing incentives for regular attendance.</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lang="en-IN" dirty="0"/>
              <a:t>Dataset Description</a:t>
            </a:r>
            <a:endParaRPr lang="en-IN" dirty="0"/>
          </a:p>
        </p:txBody>
      </p:sp>
      <p:sp>
        <p:nvSpPr>
          <p:cNvPr id="1048669" name="Text Box 1048668"/>
          <p:cNvSpPr txBox="1"/>
          <p:nvPr/>
        </p:nvSpPr>
        <p:spPr>
          <a:xfrm>
            <a:off x="755331" y="1661157"/>
            <a:ext cx="8201417" cy="4714239"/>
          </a:xfrm>
          <a:prstGeom prst="rect">
            <a:avLst/>
          </a:prstGeom>
        </p:spPr>
        <p:txBody>
          <a:bodyPr wrap="square" rtlCol="0">
            <a:spAutoFit/>
          </a:bodyPr>
          <a:p>
            <a:r>
              <a:rPr lang="en-IN" sz="4400">
                <a:solidFill>
                  <a:srgbClr val="000000"/>
                </a:solidFill>
              </a:rPr>
              <a:t>This section would describe the data that will be used in the project. It might include information about the sources of the data, the types of data collected, and the time period covered.</a:t>
            </a:r>
            <a:endParaRPr lang="en-IN"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6" name="object 6"/>
          <p:cNvPicPr/>
          <p:nvPr/>
        </p:nvPicPr>
        <p:blipFill>
          <a:blip r:embed="rId1"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76" name="TextBox 8"/>
          <p:cNvSpPr txBox="1"/>
          <p:nvPr/>
        </p:nvSpPr>
        <p:spPr>
          <a:xfrm rot="21571926">
            <a:off x="2289370" y="1539122"/>
            <a:ext cx="8140766" cy="4701538"/>
          </a:xfrm>
          <a:prstGeom prst="rect">
            <a:avLst/>
          </a:prstGeom>
          <a:noFill/>
        </p:spPr>
        <p:txBody>
          <a:bodyPr wrap="square" rtlCol="0">
            <a:spAutoFit/>
          </a:bodyPr>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1. Conditional formatting: Highlight trends, anomalies, or key insights with colors, icons, or data bars.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2. Dynamic dashboards: Create interactive dashboards with slicers, timelines, and filters for real-time analysis.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3. Drill-down capabilities: Enable users to drill down into detailed data with a simple double-click.</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4. Custom calculations: Use calculated fields to create unique metrics, like year-over-year growth or moving averages.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2559</Words>
  <Application>WPS Presentation</Application>
  <PresentationFormat/>
  <Paragraphs>87</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Admin</cp:lastModifiedBy>
  <cp:revision>1</cp:revision>
  <dcterms:created xsi:type="dcterms:W3CDTF">2024-09-06T10:08:53Z</dcterms:created>
  <dcterms:modified xsi:type="dcterms:W3CDTF">2024-09-06T10:08:53Z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FB11288809B242F1AAE5B41707884E2F_13</vt:lpwstr>
  </property>
  <property fmtid="{D5CDD505-2E9C-101B-9397-08002B2CF9AE}" pid="5" name="KSOProductBuildVer">
    <vt:lpwstr>1033-12.2.0.17562</vt:lpwstr>
  </property>
</Properties>
</file>