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18"/>
  </p:notesMasterIdLst>
  <p:sldIdLst>
    <p:sldId id="256" r:id="rId2"/>
    <p:sldId id="257" r:id="rId3"/>
    <p:sldId id="258" r:id="rId4"/>
    <p:sldId id="262" r:id="rId5"/>
    <p:sldId id="261" r:id="rId6"/>
    <p:sldId id="266" r:id="rId7"/>
    <p:sldId id="264" r:id="rId8"/>
    <p:sldId id="281" r:id="rId9"/>
    <p:sldId id="282" r:id="rId10"/>
    <p:sldId id="272" r:id="rId11"/>
    <p:sldId id="274" r:id="rId12"/>
    <p:sldId id="275" r:id="rId13"/>
    <p:sldId id="276" r:id="rId14"/>
    <p:sldId id="277"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B8C66-50BE-40C8-B6D9-A5FE9A0C7100}" type="datetimeFigureOut">
              <a:rPr lang="en-US" smtClean="0"/>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ACF88-3C70-4F25-B15D-5C05D31C087D}" type="slidenum">
              <a:rPr lang="en-US" smtClean="0"/>
              <a:t>‹#›</a:t>
            </a:fld>
            <a:endParaRPr lang="en-US"/>
          </a:p>
        </p:txBody>
      </p:sp>
    </p:spTree>
    <p:extLst>
      <p:ext uri="{BB962C8B-B14F-4D97-AF65-F5344CB8AC3E}">
        <p14:creationId xmlns:p14="http://schemas.microsoft.com/office/powerpoint/2010/main" val="332314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ACF88-3C70-4F25-B15D-5C05D31C087D}" type="slidenum">
              <a:rPr lang="en-US" smtClean="0"/>
              <a:t>1</a:t>
            </a:fld>
            <a:endParaRPr lang="en-US"/>
          </a:p>
        </p:txBody>
      </p:sp>
    </p:spTree>
    <p:extLst>
      <p:ext uri="{BB962C8B-B14F-4D97-AF65-F5344CB8AC3E}">
        <p14:creationId xmlns:p14="http://schemas.microsoft.com/office/powerpoint/2010/main" val="414056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C41E0F-E708-4342-A6BD-E200EB8AEF2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16749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41E0F-E708-4342-A6BD-E200EB8AEF2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251796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41E0F-E708-4342-A6BD-E200EB8AEF2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E09A6E-F749-4DF0-8D74-F07D5002D5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0319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C41E0F-E708-4342-A6BD-E200EB8AEF2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423242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C41E0F-E708-4342-A6BD-E200EB8AEF2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E09A6E-F749-4DF0-8D74-F07D5002D5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6600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C41E0F-E708-4342-A6BD-E200EB8AEF2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215520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41E0F-E708-4342-A6BD-E200EB8AEF2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3696368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41E0F-E708-4342-A6BD-E200EB8AEF2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398083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41E0F-E708-4342-A6BD-E200EB8AEF2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66919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41E0F-E708-4342-A6BD-E200EB8AEF2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152658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C41E0F-E708-4342-A6BD-E200EB8AEF2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248416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C41E0F-E708-4342-A6BD-E200EB8AEF2B}" type="datetimeFigureOut">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375105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C41E0F-E708-4342-A6BD-E200EB8AEF2B}"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407758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41E0F-E708-4342-A6BD-E200EB8AEF2B}" type="datetimeFigureOut">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318976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41E0F-E708-4342-A6BD-E200EB8AEF2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261099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41E0F-E708-4342-A6BD-E200EB8AEF2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E09A6E-F749-4DF0-8D74-F07D5002D52B}" type="slidenum">
              <a:rPr lang="en-IN" smtClean="0"/>
              <a:t>‹#›</a:t>
            </a:fld>
            <a:endParaRPr lang="en-IN"/>
          </a:p>
        </p:txBody>
      </p:sp>
    </p:spTree>
    <p:extLst>
      <p:ext uri="{BB962C8B-B14F-4D97-AF65-F5344CB8AC3E}">
        <p14:creationId xmlns:p14="http://schemas.microsoft.com/office/powerpoint/2010/main" val="309457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C41E0F-E708-4342-A6BD-E200EB8AEF2B}" type="datetimeFigureOut">
              <a:rPr lang="en-IN" smtClean="0"/>
              <a:t>07-04-2023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E09A6E-F749-4DF0-8D74-F07D5002D52B}" type="slidenum">
              <a:rPr lang="en-IN" smtClean="0"/>
              <a:t>‹#›</a:t>
            </a:fld>
            <a:endParaRPr lang="en-IN"/>
          </a:p>
        </p:txBody>
      </p:sp>
    </p:spTree>
    <p:extLst>
      <p:ext uri="{BB962C8B-B14F-4D97-AF65-F5344CB8AC3E}">
        <p14:creationId xmlns:p14="http://schemas.microsoft.com/office/powerpoint/2010/main" val="956036800"/>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8586" y="1966770"/>
            <a:ext cx="8915399" cy="2262781"/>
          </a:xfrm>
        </p:spPr>
        <p:txBody>
          <a:bodyPr>
            <a:noAutofit/>
          </a:bodyPr>
          <a:lstStyle/>
          <a:p>
            <a:pPr algn="ctr"/>
            <a:r>
              <a:rPr lang="en-US" sz="4000" b="1" dirty="0">
                <a:solidFill>
                  <a:schemeClr val="accent1"/>
                </a:solidFill>
                <a:latin typeface="Times New Roman" panose="02020603050405020304" pitchFamily="18" charset="0"/>
                <a:cs typeface="Times New Roman" panose="02020603050405020304" pitchFamily="18" charset="0"/>
              </a:rPr>
              <a:t>KIDNEY STONE PREDICTION BY USING A SUPERVISED MACHINE LEARNING TECHNIQUE</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83FEFDB-FCE8-E2D5-9479-263C76E48464}"/>
              </a:ext>
            </a:extLst>
          </p:cNvPr>
          <p:cNvSpPr>
            <a:spLocks noGrp="1"/>
          </p:cNvSpPr>
          <p:nvPr>
            <p:ph type="subTitle" idx="1"/>
          </p:nvPr>
        </p:nvSpPr>
        <p:spPr>
          <a:xfrm>
            <a:off x="8654754" y="4701039"/>
            <a:ext cx="4198461" cy="2730137"/>
          </a:xfrm>
        </p:spPr>
        <p:txBody>
          <a:bodyPr>
            <a:normAutofit/>
          </a:bodyPr>
          <a:lstStyle/>
          <a:p>
            <a:r>
              <a:rPr lang="en-AU" sz="2400" b="1" dirty="0">
                <a:latin typeface="Bahnschrift SemiBold" panose="020B0502040204020203" pitchFamily="34" charset="0"/>
              </a:rPr>
              <a:t>HEMANTH R A  </a:t>
            </a:r>
          </a:p>
          <a:p>
            <a:r>
              <a:rPr lang="en-IN" sz="2400" b="1" dirty="0">
                <a:latin typeface="Bahnschrift SemiBold" panose="020B0502040204020203" pitchFamily="34" charset="0"/>
              </a:rPr>
              <a:t>KISHORE KUMAR A</a:t>
            </a:r>
          </a:p>
          <a:p>
            <a:r>
              <a:rPr lang="en-AU" sz="2400" b="1" dirty="0">
                <a:latin typeface="Bahnschrift SemiBold" panose="020B0502040204020203" pitchFamily="34" charset="0"/>
              </a:rPr>
              <a:t>KAVITHA V</a:t>
            </a:r>
          </a:p>
          <a:p>
            <a:r>
              <a:rPr lang="en-AU" sz="2400" b="1" dirty="0">
                <a:latin typeface="Bahnschrift SemiBold" panose="020B0502040204020203" pitchFamily="34" charset="0"/>
              </a:rPr>
              <a:t>PAPER ID – RIST23-1159</a:t>
            </a:r>
          </a:p>
          <a:p>
            <a:endParaRPr lang="en-US" sz="2400" b="1" i="0" dirty="0">
              <a:solidFill>
                <a:srgbClr val="222222"/>
              </a:solidFill>
              <a:effectLst/>
              <a:latin typeface="trebuchet ms" panose="020B0603020202020204" pitchFamily="34" charset="0"/>
            </a:endParaRPr>
          </a:p>
          <a:p>
            <a:endParaRPr lang="en-AU" sz="2400" b="1" dirty="0">
              <a:latin typeface="Bahnschrift SemiBold" panose="020B0502040204020203" pitchFamily="34" charset="0"/>
            </a:endParaRPr>
          </a:p>
        </p:txBody>
      </p:sp>
    </p:spTree>
    <p:extLst>
      <p:ext uri="{BB962C8B-B14F-4D97-AF65-F5344CB8AC3E}">
        <p14:creationId xmlns:p14="http://schemas.microsoft.com/office/powerpoint/2010/main" val="71047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Used</a:t>
            </a:r>
            <a:endParaRPr lang="en-IN" dirty="0"/>
          </a:p>
        </p:txBody>
      </p:sp>
      <p:sp>
        <p:nvSpPr>
          <p:cNvPr id="3" name="Content Placeholder 2"/>
          <p:cNvSpPr>
            <a:spLocks noGrp="1"/>
          </p:cNvSpPr>
          <p:nvPr>
            <p:ph idx="1"/>
          </p:nvPr>
        </p:nvSpPr>
        <p:spPr/>
        <p:txBody>
          <a:bodyPr/>
          <a:lstStyle/>
          <a:p>
            <a:pPr fontAlgn="base"/>
            <a:r>
              <a:rPr lang="en-US" dirty="0"/>
              <a:t> </a:t>
            </a:r>
            <a:r>
              <a:rPr lang="en-US" sz="1900" dirty="0">
                <a:latin typeface="Bahnschrift" panose="020B0502040204020203" pitchFamily="34" charset="0"/>
              </a:rPr>
              <a:t>Support Vector Machine</a:t>
            </a:r>
            <a:endParaRPr lang="en-IN" sz="1900" dirty="0">
              <a:latin typeface="Bahnschrift" panose="020B0502040204020203" pitchFamily="34" charset="0"/>
            </a:endParaRPr>
          </a:p>
          <a:p>
            <a:pPr fontAlgn="base"/>
            <a:r>
              <a:rPr lang="en-US" sz="1900" dirty="0">
                <a:latin typeface="Bahnschrift" panose="020B0502040204020203" pitchFamily="34" charset="0"/>
              </a:rPr>
              <a:t>Naive Bayes algorithm</a:t>
            </a:r>
            <a:endParaRPr lang="en-IN" sz="1900" dirty="0">
              <a:latin typeface="Bahnschrift" panose="020B0502040204020203" pitchFamily="34" charset="0"/>
            </a:endParaRPr>
          </a:p>
          <a:p>
            <a:pPr fontAlgn="base"/>
            <a:r>
              <a:rPr lang="en-US" sz="1900" dirty="0">
                <a:latin typeface="Bahnschrift" panose="020B0502040204020203" pitchFamily="34" charset="0"/>
              </a:rPr>
              <a:t>Voting Classifier</a:t>
            </a:r>
            <a:endParaRPr lang="en-IN" sz="1900" dirty="0">
              <a:latin typeface="Bahnschrift" panose="020B0502040204020203" pitchFamily="34" charset="0"/>
            </a:endParaRPr>
          </a:p>
          <a:p>
            <a:pPr fontAlgn="base"/>
            <a:r>
              <a:rPr lang="en-US" sz="1900" dirty="0">
                <a:latin typeface="Bahnschrift" panose="020B0502040204020203" pitchFamily="34" charset="0"/>
              </a:rPr>
              <a:t>Random Forest Classifier</a:t>
            </a:r>
            <a:endParaRPr lang="en-IN" sz="1900" dirty="0">
              <a:latin typeface="Bahnschrift" panose="020B0502040204020203" pitchFamily="34" charset="0"/>
            </a:endParaRPr>
          </a:p>
          <a:p>
            <a:pPr marL="0" lvl="0" indent="0" fontAlgn="base">
              <a:buNone/>
            </a:pPr>
            <a:endParaRPr lang="en-IN" dirty="0"/>
          </a:p>
        </p:txBody>
      </p:sp>
    </p:spTree>
    <p:extLst>
      <p:ext uri="{BB962C8B-B14F-4D97-AF65-F5344CB8AC3E}">
        <p14:creationId xmlns:p14="http://schemas.microsoft.com/office/powerpoint/2010/main" val="335214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endParaRPr lang="en-IN" dirty="0"/>
          </a:p>
        </p:txBody>
      </p:sp>
      <p:sp>
        <p:nvSpPr>
          <p:cNvPr id="3" name="Content Placeholder 2"/>
          <p:cNvSpPr>
            <a:spLocks noGrp="1"/>
          </p:cNvSpPr>
          <p:nvPr>
            <p:ph idx="1"/>
          </p:nvPr>
        </p:nvSpPr>
        <p:spPr/>
        <p:txBody>
          <a:bodyPr>
            <a:normAutofit/>
          </a:bodyPr>
          <a:lstStyle/>
          <a:p>
            <a:r>
              <a:rPr lang="en-US" sz="1900" dirty="0">
                <a:latin typeface="Bahnschrift" panose="020B0502040204020203" pitchFamily="34" charset="0"/>
              </a:rPr>
              <a:t>Support Vector Machine or SVM is one of the most popular Supervised Learning algorithms, which is used for Classification as well as Regression problems. However, primarily, it is used for Classification problems in Machine Learning.</a:t>
            </a:r>
            <a:endParaRPr lang="en-IN" sz="1900" dirty="0">
              <a:latin typeface="Bahnschrift" panose="020B0502040204020203" pitchFamily="34" charset="0"/>
            </a:endParaRPr>
          </a:p>
          <a:p>
            <a:r>
              <a:rPr lang="en-US" sz="1900" dirty="0">
                <a:latin typeface="Bahnschrift" panose="020B0502040204020203" pitchFamily="34" charset="0"/>
              </a:rPr>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1900" dirty="0" err="1">
                <a:latin typeface="Bahnschrift" panose="020B0502040204020203" pitchFamily="34" charset="0"/>
              </a:rPr>
              <a:t>hyperplane</a:t>
            </a:r>
            <a:r>
              <a:rPr lang="en-US" sz="1900" dirty="0">
                <a:latin typeface="Bahnschrift" panose="020B0502040204020203" pitchFamily="34" charset="0"/>
              </a:rPr>
              <a:t>.</a:t>
            </a:r>
            <a:endParaRPr lang="en-IN" sz="1900" dirty="0">
              <a:latin typeface="Bahnschrift" panose="020B0502040204020203" pitchFamily="34" charset="0"/>
            </a:endParaRPr>
          </a:p>
          <a:p>
            <a:r>
              <a:rPr lang="en-US" sz="1900" dirty="0">
                <a:latin typeface="Bahnschrift" panose="020B0502040204020203" pitchFamily="34" charset="0"/>
              </a:rPr>
              <a:t>SVM chooses the extreme points/vectors that help in creating the </a:t>
            </a:r>
            <a:r>
              <a:rPr lang="en-US" sz="1900" dirty="0" err="1">
                <a:latin typeface="Bahnschrift" panose="020B0502040204020203" pitchFamily="34" charset="0"/>
              </a:rPr>
              <a:t>hyperplane</a:t>
            </a:r>
            <a:r>
              <a:rPr lang="en-US" sz="1900" dirty="0">
                <a:latin typeface="Bahnschrift" panose="020B0502040204020203" pitchFamily="34" charset="0"/>
              </a:rPr>
              <a:t>. These extreme cases are called as support vectors, and hence algorithm is termed as Support Vector Machine.</a:t>
            </a:r>
            <a:endParaRPr lang="en-IN" sz="1900" dirty="0">
              <a:latin typeface="Bahnschrift" panose="020B0502040204020203" pitchFamily="34" charset="0"/>
            </a:endParaRPr>
          </a:p>
          <a:p>
            <a:endParaRPr lang="en-IN" dirty="0"/>
          </a:p>
        </p:txBody>
      </p:sp>
    </p:spTree>
    <p:extLst>
      <p:ext uri="{BB962C8B-B14F-4D97-AF65-F5344CB8AC3E}">
        <p14:creationId xmlns:p14="http://schemas.microsoft.com/office/powerpoint/2010/main" val="346860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Naive Bayes algorithm:</a:t>
            </a:r>
            <a:endParaRPr lang="en-IN" dirty="0"/>
          </a:p>
        </p:txBody>
      </p:sp>
      <p:sp>
        <p:nvSpPr>
          <p:cNvPr id="3" name="Content Placeholder 2"/>
          <p:cNvSpPr>
            <a:spLocks noGrp="1"/>
          </p:cNvSpPr>
          <p:nvPr>
            <p:ph idx="1"/>
          </p:nvPr>
        </p:nvSpPr>
        <p:spPr>
          <a:xfrm>
            <a:off x="1851660" y="1714500"/>
            <a:ext cx="9652952" cy="4196722"/>
          </a:xfrm>
        </p:spPr>
        <p:txBody>
          <a:bodyPr>
            <a:normAutofit/>
          </a:bodyPr>
          <a:lstStyle/>
          <a:p>
            <a:pPr lvl="0" fontAlgn="base"/>
            <a:r>
              <a:rPr lang="en-US" dirty="0"/>
              <a:t>The Naive Bayes algorithm is an intuitive method that uses the probabilities of each attribute belonging to each class to make a prediction. It is the supervised learning approach you would come up with if you wanted to model a predictive modeling problem probabilistically.</a:t>
            </a:r>
            <a:endParaRPr lang="en-IN" dirty="0"/>
          </a:p>
          <a:p>
            <a:pPr lvl="0" fontAlgn="base"/>
            <a:r>
              <a:rPr lang="en-US" dirty="0"/>
              <a:t>Naive </a:t>
            </a:r>
            <a:r>
              <a:rPr lang="en-US" dirty="0" err="1"/>
              <a:t>bayes</a:t>
            </a:r>
            <a:r>
              <a:rPr lang="en-US" dirty="0"/>
              <a:t> simplifies the calculation of probabilities by assuming that the probability of each attribute belonging to a given class value is independent of all other attributes. This is a strong assumption but results in a fast and effective method.</a:t>
            </a:r>
            <a:endParaRPr lang="en-IN" dirty="0"/>
          </a:p>
          <a:p>
            <a:pPr lvl="0" fontAlgn="base"/>
            <a:r>
              <a:rPr lang="en-US" dirty="0"/>
              <a:t>The probability of a class value given a value of an attribute is called the conditional probability. By multiplying the conditional probabilities </a:t>
            </a:r>
            <a:r>
              <a:rPr lang="en-US" dirty="0" err="1"/>
              <a:t>togeth</a:t>
            </a:r>
            <a:r>
              <a:rPr lang="en-US" dirty="0"/>
              <a:t> </a:t>
            </a:r>
            <a:r>
              <a:rPr lang="en-US" dirty="0" err="1"/>
              <a:t>er</a:t>
            </a:r>
            <a:r>
              <a:rPr lang="en-US" dirty="0"/>
              <a:t> for each attribute for a given class value, we have a probability of a data instance belonging to that class. To make a prediction we can calculate probabilities of the instance belonging to each class and select the class value with the highest probability.</a:t>
            </a:r>
            <a:endParaRPr lang="en-IN" dirty="0"/>
          </a:p>
          <a:p>
            <a:endParaRPr lang="en-IN" dirty="0"/>
          </a:p>
        </p:txBody>
      </p:sp>
    </p:spTree>
    <p:extLst>
      <p:ext uri="{BB962C8B-B14F-4D97-AF65-F5344CB8AC3E}">
        <p14:creationId xmlns:p14="http://schemas.microsoft.com/office/powerpoint/2010/main" val="336445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Classifier:</a:t>
            </a:r>
            <a:endParaRPr lang="en-IN" dirty="0"/>
          </a:p>
        </p:txBody>
      </p:sp>
      <p:sp>
        <p:nvSpPr>
          <p:cNvPr id="3" name="Content Placeholder 2"/>
          <p:cNvSpPr>
            <a:spLocks noGrp="1"/>
          </p:cNvSpPr>
          <p:nvPr>
            <p:ph idx="1"/>
          </p:nvPr>
        </p:nvSpPr>
        <p:spPr/>
        <p:txBody>
          <a:bodyPr/>
          <a:lstStyle/>
          <a:p>
            <a:pPr fontAlgn="base"/>
            <a:r>
              <a:rPr lang="en-IN" sz="1900" dirty="0">
                <a:latin typeface="Bahnschrift" panose="020B0502040204020203" pitchFamily="34" charset="0"/>
              </a:rPr>
              <a:t>A Voting Classifier is a machine learning model that trains on an ensemble of numerous models and predicts an output (class) based on their highest probability of chosen class as the output.</a:t>
            </a:r>
            <a:br>
              <a:rPr lang="en-IN" sz="1900" dirty="0">
                <a:latin typeface="Bahnschrift" panose="020B0502040204020203" pitchFamily="34" charset="0"/>
              </a:rPr>
            </a:br>
            <a:r>
              <a:rPr lang="en-IN" sz="1900" dirty="0">
                <a:latin typeface="Bahnschrift" panose="020B0502040204020203" pitchFamily="34" charset="0"/>
              </a:rPr>
              <a:t>It simply aggregates the findings of each classifier passed into Voting Classifier and predicts the output class based on the highest majority of voting. The idea is instead of creating separate dedicated models and finding the accuracy for each them, we create a single model which trains by these models and predicts output based on their combined majority of voting for each output class.</a:t>
            </a:r>
          </a:p>
          <a:p>
            <a:pPr fontAlgn="base"/>
            <a:r>
              <a:rPr lang="en-US" sz="1900" dirty="0">
                <a:latin typeface="Bahnschrift" panose="020B0502040204020203" pitchFamily="34" charset="0"/>
              </a:rPr>
              <a:t>Voting Classifier supports two types of </a:t>
            </a:r>
            <a:r>
              <a:rPr lang="en-US" sz="1900" dirty="0" err="1">
                <a:latin typeface="Bahnschrift" panose="020B0502040204020203" pitchFamily="34" charset="0"/>
              </a:rPr>
              <a:t>votings</a:t>
            </a:r>
            <a:r>
              <a:rPr lang="en-US" sz="1900" dirty="0">
                <a:latin typeface="Bahnschrift" panose="020B0502040204020203" pitchFamily="34" charset="0"/>
              </a:rPr>
              <a:t>.</a:t>
            </a:r>
            <a:endParaRPr lang="en-IN" sz="1900" dirty="0">
              <a:latin typeface="Bahnschrift" panose="020B0502040204020203" pitchFamily="34" charset="0"/>
            </a:endParaRPr>
          </a:p>
          <a:p>
            <a:pPr marL="0" indent="0">
              <a:buNone/>
            </a:pPr>
            <a:endParaRPr lang="en-IN" dirty="0"/>
          </a:p>
        </p:txBody>
      </p:sp>
    </p:spTree>
    <p:extLst>
      <p:ext uri="{BB962C8B-B14F-4D97-AF65-F5344CB8AC3E}">
        <p14:creationId xmlns:p14="http://schemas.microsoft.com/office/powerpoint/2010/main" val="17145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endParaRPr lang="en-IN" dirty="0"/>
          </a:p>
        </p:txBody>
      </p:sp>
      <p:sp>
        <p:nvSpPr>
          <p:cNvPr id="3" name="Content Placeholder 2"/>
          <p:cNvSpPr>
            <a:spLocks noGrp="1"/>
          </p:cNvSpPr>
          <p:nvPr>
            <p:ph idx="1"/>
          </p:nvPr>
        </p:nvSpPr>
        <p:spPr/>
        <p:txBody>
          <a:bodyPr>
            <a:normAutofit lnSpcReduction="10000"/>
          </a:bodyPr>
          <a:lstStyle/>
          <a:p>
            <a:r>
              <a:rPr lang="en-IN" sz="1900" dirty="0">
                <a:latin typeface="Bahnschrift" panose="020B0502040204020203" pitchFamily="34" charset="0"/>
              </a:rPr>
              <a:t>Forest is a popular machine learning algorithm that belongs to the supervised learning technique. It can be used for both Classification and Regression problems in ML. It is based on the concept of ensemble learning, which is a process of </a:t>
            </a:r>
            <a:r>
              <a:rPr lang="en-IN" sz="1900" i="1" dirty="0">
                <a:latin typeface="Bahnschrift" panose="020B0502040204020203" pitchFamily="34" charset="0"/>
              </a:rPr>
              <a:t>combining multiple classifiers to solve a complex problem and to improve the performance of the model.</a:t>
            </a:r>
            <a:endParaRPr lang="en-IN" sz="1900" dirty="0">
              <a:latin typeface="Bahnschrift" panose="020B0502040204020203" pitchFamily="34" charset="0"/>
            </a:endParaRPr>
          </a:p>
          <a:p>
            <a:r>
              <a:rPr lang="en-US" sz="1900" dirty="0">
                <a:latin typeface="Bahnschrift" panose="020B0502040204020203" pitchFamily="34" charset="0"/>
              </a:rPr>
              <a:t>As the name suggests, </a:t>
            </a:r>
            <a:r>
              <a:rPr lang="en-US" sz="1900" i="1" dirty="0">
                <a:latin typeface="Bahnschrift" panose="020B0502040204020203" pitchFamily="34" charset="0"/>
              </a:rPr>
              <a:t>"Random Forest is a classifier that contains a number of decision trees on various subsets of the given dataset and takes the average to improve the predictive accuracy of that dataset."</a:t>
            </a:r>
            <a:r>
              <a:rPr lang="en-US" sz="1900" dirty="0">
                <a:latin typeface="Bahnschrift" panose="020B0502040204020203" pitchFamily="34" charset="0"/>
              </a:rPr>
              <a:t> Instead of relying on one decision tree, the random forest takes the prediction from each tree and based on the majority votes of predictions, and it predicts the final output.</a:t>
            </a:r>
            <a:endParaRPr lang="en-IN" sz="1900" dirty="0">
              <a:latin typeface="Bahnschrift" panose="020B0502040204020203" pitchFamily="34" charset="0"/>
            </a:endParaRPr>
          </a:p>
          <a:p>
            <a:r>
              <a:rPr lang="en-US" sz="1900" dirty="0">
                <a:latin typeface="Bahnschrift" panose="020B0502040204020203" pitchFamily="34" charset="0"/>
              </a:rPr>
              <a:t>The greater number of trees in the forest leads to higher accuracy and prevents the problem of </a:t>
            </a:r>
            <a:r>
              <a:rPr lang="en-US" sz="1900" dirty="0" err="1">
                <a:latin typeface="Bahnschrift" panose="020B0502040204020203" pitchFamily="34" charset="0"/>
              </a:rPr>
              <a:t>overfitting</a:t>
            </a:r>
            <a:r>
              <a:rPr lang="en-US" sz="1900" dirty="0">
                <a:latin typeface="Bahnschrift" panose="020B0502040204020203" pitchFamily="34" charset="0"/>
              </a:rPr>
              <a:t>.</a:t>
            </a:r>
            <a:endParaRPr lang="en-IN" sz="1900" dirty="0">
              <a:latin typeface="Bahnschrift" panose="020B0502040204020203" pitchFamily="34" charset="0"/>
            </a:endParaRPr>
          </a:p>
          <a:p>
            <a:endParaRPr lang="en-IN" dirty="0"/>
          </a:p>
        </p:txBody>
      </p:sp>
    </p:spTree>
    <p:extLst>
      <p:ext uri="{BB962C8B-B14F-4D97-AF65-F5344CB8AC3E}">
        <p14:creationId xmlns:p14="http://schemas.microsoft.com/office/powerpoint/2010/main" val="207077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38B7-AEB6-BFDE-5165-344CDC663CD1}"/>
              </a:ext>
            </a:extLst>
          </p:cNvPr>
          <p:cNvSpPr>
            <a:spLocks noGrp="1"/>
          </p:cNvSpPr>
          <p:nvPr>
            <p:ph type="title"/>
          </p:nvPr>
        </p:nvSpPr>
        <p:spPr/>
        <p:txBody>
          <a:bodyPr/>
          <a:lstStyle/>
          <a:p>
            <a:r>
              <a:rPr lang="en-US"/>
              <a:t>Result:</a:t>
            </a:r>
            <a:endParaRPr lang="en-US" dirty="0"/>
          </a:p>
        </p:txBody>
      </p:sp>
      <p:pic>
        <p:nvPicPr>
          <p:cNvPr id="4" name="Content Placeholder 3">
            <a:extLst>
              <a:ext uri="{FF2B5EF4-FFF2-40B4-BE49-F238E27FC236}">
                <a16:creationId xmlns:a16="http://schemas.microsoft.com/office/drawing/2014/main" id="{12A08022-B8F4-37C9-EECE-F3DDB2807F9F}"/>
              </a:ext>
            </a:extLst>
          </p:cNvPr>
          <p:cNvPicPr>
            <a:picLocks noGrp="1" noChangeAspect="1"/>
          </p:cNvPicPr>
          <p:nvPr>
            <p:ph idx="1"/>
          </p:nvPr>
        </p:nvPicPr>
        <p:blipFill rotWithShape="1">
          <a:blip r:embed="rId2"/>
          <a:stretch/>
        </p:blipFill>
        <p:spPr bwMode="auto">
          <a:xfrm>
            <a:off x="3686829" y="2133600"/>
            <a:ext cx="6720168" cy="3778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387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50EA-A15D-F6A4-4A7D-4CC50935F9F0}"/>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9505F5C0-5EFB-2D0C-FF73-166CA2B584DF}"/>
              </a:ext>
            </a:extLst>
          </p:cNvPr>
          <p:cNvSpPr>
            <a:spLocks noGrp="1"/>
          </p:cNvSpPr>
          <p:nvPr>
            <p:ph idx="1"/>
          </p:nvPr>
        </p:nvSpPr>
        <p:spPr/>
        <p:txBody>
          <a:bodyPr/>
          <a:lstStyle/>
          <a:p>
            <a:r>
              <a:rPr lang="en-US" dirty="0">
                <a:latin typeface="Bahnschrift" panose="020B0502040204020203" pitchFamily="34" charset="0"/>
              </a:rPr>
              <a:t>The analytical process started from data cleaning and processing, missing values analysis, exploratory analysis and finally model building and evaluation. The best accuracy on public test set is higher accuracy score will be find out. This project can help to find the Prediction of Kidney Stone.</a:t>
            </a:r>
            <a:endParaRPr lang="en-IN" dirty="0">
              <a:latin typeface="Bahnschrift" panose="020B0502040204020203" pitchFamily="34" charset="0"/>
            </a:endParaRPr>
          </a:p>
          <a:p>
            <a:pPr marL="0" indent="0">
              <a:buNone/>
            </a:pPr>
            <a:endParaRPr lang="en-US" dirty="0">
              <a:latin typeface="Bahnschrift" panose="020B0502040204020203" pitchFamily="34" charset="0"/>
            </a:endParaRPr>
          </a:p>
          <a:p>
            <a:pPr marL="0" indent="0">
              <a:buNone/>
            </a:pPr>
            <a:r>
              <a:rPr lang="en-US" dirty="0">
                <a:latin typeface="Bahnschrift" panose="020B0502040204020203" pitchFamily="34" charset="0"/>
              </a:rPr>
              <a:t>Future Work:</a:t>
            </a:r>
          </a:p>
          <a:p>
            <a:pPr lvl="0"/>
            <a:r>
              <a:rPr lang="en-US" dirty="0">
                <a:latin typeface="Bahnschrift" panose="020B0502040204020203" pitchFamily="34" charset="0"/>
              </a:rPr>
              <a:t>Kidney Stone prediction to connect with Cloud.</a:t>
            </a:r>
            <a:endParaRPr lang="en-IN" dirty="0">
              <a:latin typeface="Bahnschrift" panose="020B0502040204020203" pitchFamily="34" charset="0"/>
            </a:endParaRPr>
          </a:p>
          <a:p>
            <a:pPr lvl="0"/>
            <a:r>
              <a:rPr lang="en-US" dirty="0">
                <a:latin typeface="Bahnschrift" panose="020B0502040204020203" pitchFamily="34" charset="0"/>
              </a:rPr>
              <a:t>To optimize the work to implement in web development</a:t>
            </a:r>
          </a:p>
        </p:txBody>
      </p:sp>
    </p:spTree>
    <p:extLst>
      <p:ext uri="{BB962C8B-B14F-4D97-AF65-F5344CB8AC3E}">
        <p14:creationId xmlns:p14="http://schemas.microsoft.com/office/powerpoint/2010/main" val="350116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fontScale="92500" lnSpcReduction="20000"/>
          </a:bodyPr>
          <a:lstStyle/>
          <a:p>
            <a:r>
              <a:rPr lang="en-AU" sz="2000" dirty="0">
                <a:latin typeface="Bahnschrift" panose="020B0502040204020203" pitchFamily="34" charset="0"/>
              </a:rPr>
              <a:t>Kidney stones are mineral deposits in the renal calyces and pelvis that are found free or attached to the renal papillae. They contain crystalline and organic components and are formed when the urine becomes supersaturated with respect to a mineral. </a:t>
            </a:r>
          </a:p>
          <a:p>
            <a:r>
              <a:rPr lang="en-AU" sz="2000" dirty="0">
                <a:latin typeface="Bahnschrift" panose="020B0502040204020203" pitchFamily="34" charset="0"/>
              </a:rPr>
              <a:t>Calcium oxalate is the main constituent of most stones, many of which form on a foundation of calcium phosphate called Randall’s plaques, which are present on the renal papillary surface.</a:t>
            </a:r>
          </a:p>
          <a:p>
            <a:r>
              <a:rPr lang="en-AU" sz="2000" dirty="0">
                <a:latin typeface="Bahnschrift" panose="020B0502040204020203" pitchFamily="34" charset="0"/>
              </a:rPr>
              <a:t> Researchers apply several data mining and machine learning techniques to </a:t>
            </a:r>
            <a:r>
              <a:rPr lang="en-AU" sz="2000" dirty="0" err="1">
                <a:latin typeface="Bahnschrift" panose="020B0502040204020203" pitchFamily="34" charset="0"/>
              </a:rPr>
              <a:t>analyze</a:t>
            </a:r>
            <a:r>
              <a:rPr lang="en-AU" sz="2000" dirty="0">
                <a:latin typeface="Bahnschrift" panose="020B0502040204020203" pitchFamily="34" charset="0"/>
              </a:rPr>
              <a:t> huge complex medical data, helping healthcare professionals to predict kidney stones. </a:t>
            </a:r>
          </a:p>
          <a:p>
            <a:r>
              <a:rPr lang="en-AU" sz="2000" dirty="0">
                <a:latin typeface="Bahnschrift" panose="020B0502040204020203" pitchFamily="34" charset="0"/>
              </a:rPr>
              <a:t>The proposed method is to build a machine learning model capable of classifying whether a person has a kidney stone or not. Different algorithms are compared and the best model is used for predicting the outcome</a:t>
            </a:r>
            <a:endParaRPr lang="en-IN" sz="2000" dirty="0"/>
          </a:p>
        </p:txBody>
      </p:sp>
    </p:spTree>
    <p:extLst>
      <p:ext uri="{BB962C8B-B14F-4D97-AF65-F5344CB8AC3E}">
        <p14:creationId xmlns:p14="http://schemas.microsoft.com/office/powerpoint/2010/main" val="193639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p:txBody>
          <a:bodyPr>
            <a:normAutofit/>
          </a:bodyPr>
          <a:lstStyle/>
          <a:p>
            <a:pPr fontAlgn="base">
              <a:spcBef>
                <a:spcPts val="0"/>
              </a:spcBef>
            </a:pPr>
            <a:r>
              <a:rPr lang="en-US" sz="2000" b="0" i="0" u="none" strike="noStrike" dirty="0">
                <a:solidFill>
                  <a:srgbClr val="3F3F3F"/>
                </a:solidFill>
                <a:effectLst/>
                <a:latin typeface="Arial" panose="020B0604020202020204" pitchFamily="34" charset="0"/>
              </a:rPr>
              <a:t>   </a:t>
            </a:r>
            <a:r>
              <a:rPr lang="en-US" sz="1900" b="0" i="0" u="none" strike="noStrike" dirty="0">
                <a:solidFill>
                  <a:srgbClr val="3F3F3F"/>
                </a:solidFill>
                <a:effectLst/>
                <a:latin typeface="Bahnschrift" panose="020B0502040204020203" pitchFamily="34" charset="0"/>
              </a:rPr>
              <a:t>An accurate estimation of glomerular filtration rate (GFR) is clinically crucial for kidney disease        diagnosis </a:t>
            </a:r>
            <a:endParaRPr lang="en-US" sz="1900" dirty="0">
              <a:solidFill>
                <a:srgbClr val="A53010"/>
              </a:solidFill>
              <a:latin typeface="Bahnschrift" panose="020B0502040204020203" pitchFamily="34" charset="0"/>
            </a:endParaRPr>
          </a:p>
          <a:p>
            <a:pPr fontAlgn="base">
              <a:spcBef>
                <a:spcPts val="0"/>
              </a:spcBef>
            </a:pPr>
            <a:endParaRPr lang="en-US" sz="1900" b="0" dirty="0">
              <a:effectLst/>
              <a:latin typeface="Bahnschrift" panose="020B0502040204020203" pitchFamily="34" charset="0"/>
            </a:endParaRPr>
          </a:p>
          <a:p>
            <a:pPr fontAlgn="base">
              <a:spcBef>
                <a:spcPts val="0"/>
              </a:spcBef>
            </a:pPr>
            <a:r>
              <a:rPr lang="en-US" sz="1900" b="0" i="0" u="none" strike="noStrike" dirty="0">
                <a:solidFill>
                  <a:srgbClr val="3F3F3F"/>
                </a:solidFill>
                <a:effectLst/>
                <a:latin typeface="Bahnschrift" panose="020B0502040204020203" pitchFamily="34" charset="0"/>
              </a:rPr>
              <a:t>   Predicting the prognosis of chronic kidney disease (CKD).</a:t>
            </a:r>
            <a:endParaRPr lang="en-US" sz="1900" b="0" i="0" u="none" strike="noStrike" dirty="0">
              <a:solidFill>
                <a:srgbClr val="A53010"/>
              </a:solidFill>
              <a:effectLst/>
              <a:latin typeface="Bahnschrift" panose="020B0502040204020203" pitchFamily="34" charset="0"/>
            </a:endParaRPr>
          </a:p>
          <a:p>
            <a:pPr marL="0" indent="0" fontAlgn="base">
              <a:spcBef>
                <a:spcPts val="0"/>
              </a:spcBef>
              <a:buNone/>
            </a:pPr>
            <a:endParaRPr lang="en-US" sz="1900" dirty="0">
              <a:latin typeface="Bahnschrift" panose="020B0502040204020203" pitchFamily="34" charset="0"/>
            </a:endParaRPr>
          </a:p>
          <a:p>
            <a:pPr fontAlgn="base">
              <a:spcBef>
                <a:spcPts val="0"/>
              </a:spcBef>
            </a:pPr>
            <a:r>
              <a:rPr lang="en-US" sz="1900" dirty="0">
                <a:latin typeface="Bahnschrift" panose="020B0502040204020203" pitchFamily="34" charset="0"/>
              </a:rPr>
              <a:t> </a:t>
            </a:r>
            <a:r>
              <a:rPr lang="en-US" sz="1900" b="0" dirty="0">
                <a:effectLst/>
                <a:latin typeface="Bahnschrift" panose="020B0502040204020203" pitchFamily="34" charset="0"/>
              </a:rPr>
              <a:t> </a:t>
            </a:r>
            <a:r>
              <a:rPr lang="en-US" sz="1900" b="0" i="0" u="none" strike="noStrike" dirty="0">
                <a:solidFill>
                  <a:srgbClr val="3F3F3F"/>
                </a:solidFill>
                <a:effectLst/>
                <a:latin typeface="Bahnschrift" panose="020B0502040204020203" pitchFamily="34" charset="0"/>
              </a:rPr>
              <a:t>Deep neural networks provide a potential avenue for increasing accuracy in GFR estimation.</a:t>
            </a:r>
            <a:endParaRPr lang="en-US" sz="1900" b="0" i="0" u="none" strike="noStrike" dirty="0">
              <a:solidFill>
                <a:srgbClr val="A53010"/>
              </a:solidFill>
              <a:effectLst/>
              <a:latin typeface="Bahnschrift" panose="020B0502040204020203" pitchFamily="34" charset="0"/>
            </a:endParaRPr>
          </a:p>
          <a:p>
            <a:pPr marL="0" indent="0" fontAlgn="base">
              <a:spcBef>
                <a:spcPts val="0"/>
              </a:spcBef>
              <a:buNone/>
            </a:pPr>
            <a:r>
              <a:rPr lang="en-US" sz="1900" b="0" dirty="0">
                <a:effectLst/>
                <a:latin typeface="Bahnschrift" panose="020B0502040204020203" pitchFamily="34" charset="0"/>
              </a:rPr>
              <a:t> </a:t>
            </a:r>
            <a:endParaRPr lang="en-US" sz="1900" dirty="0">
              <a:latin typeface="Bahnschrift" panose="020B0502040204020203" pitchFamily="34" charset="0"/>
            </a:endParaRPr>
          </a:p>
          <a:p>
            <a:pPr fontAlgn="base">
              <a:spcBef>
                <a:spcPts val="0"/>
              </a:spcBef>
            </a:pPr>
            <a:r>
              <a:rPr lang="en-US" sz="1900" b="0" i="0" u="none" strike="noStrike" dirty="0">
                <a:solidFill>
                  <a:srgbClr val="3F3F3F"/>
                </a:solidFill>
                <a:effectLst/>
                <a:latin typeface="Bahnschrift" panose="020B0502040204020203" pitchFamily="34" charset="0"/>
              </a:rPr>
              <a:t>  A novel deep learning architecture, a deep and shallow neural network, to estimate GFR.</a:t>
            </a:r>
            <a:endParaRPr lang="en-US" sz="1900" b="0" i="0" u="none" strike="noStrike" dirty="0">
              <a:solidFill>
                <a:srgbClr val="A53010"/>
              </a:solidFill>
              <a:effectLst/>
              <a:latin typeface="Bahnschrift" panose="020B0502040204020203" pitchFamily="34" charset="0"/>
            </a:endParaRPr>
          </a:p>
          <a:p>
            <a:endParaRPr lang="en-IN" dirty="0"/>
          </a:p>
        </p:txBody>
      </p:sp>
    </p:spTree>
    <p:extLst>
      <p:ext uri="{BB962C8B-B14F-4D97-AF65-F5344CB8AC3E}">
        <p14:creationId xmlns:p14="http://schemas.microsoft.com/office/powerpoint/2010/main" val="254286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p:txBody>
          <a:bodyPr>
            <a:normAutofit/>
          </a:bodyPr>
          <a:lstStyle/>
          <a:p>
            <a:r>
              <a:rPr lang="en-US" sz="1900" dirty="0">
                <a:latin typeface="Bahnschrift" panose="020B0502040204020203" pitchFamily="34" charset="0"/>
              </a:rPr>
              <a:t>The proposed method is to build a machine learning model for classification of Kidney stone. The process carries from data collection where the past data related to Kidney stone are collected. </a:t>
            </a:r>
          </a:p>
          <a:p>
            <a:r>
              <a:rPr lang="en-US" sz="1900" dirty="0">
                <a:latin typeface="Bahnschrift" panose="020B0502040204020203" pitchFamily="34" charset="0"/>
              </a:rPr>
              <a:t> The Kidney stone if found before proper treatment can save lives</a:t>
            </a:r>
          </a:p>
          <a:p>
            <a:r>
              <a:rPr lang="en-US" sz="1900" dirty="0">
                <a:latin typeface="Bahnschrift" panose="020B0502040204020203" pitchFamily="34" charset="0"/>
              </a:rPr>
              <a:t>The proper machine learning algorithm is applied on the dataset where the pattern of data is learned. After applying different algorithms a better algorithm is used for the prediction of the outcome</a:t>
            </a:r>
            <a:r>
              <a:rPr lang="en-US" dirty="0"/>
              <a:t>.</a:t>
            </a:r>
            <a:endParaRPr lang="en-IN" dirty="0"/>
          </a:p>
        </p:txBody>
      </p:sp>
    </p:spTree>
    <p:extLst>
      <p:ext uri="{BB962C8B-B14F-4D97-AF65-F5344CB8AC3E}">
        <p14:creationId xmlns:p14="http://schemas.microsoft.com/office/powerpoint/2010/main" val="17836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endParaRPr lang="en-IN" dirty="0"/>
          </a:p>
        </p:txBody>
      </p:sp>
      <p:sp>
        <p:nvSpPr>
          <p:cNvPr id="3" name="Content Placeholder 2"/>
          <p:cNvSpPr>
            <a:spLocks noGrp="1"/>
          </p:cNvSpPr>
          <p:nvPr>
            <p:ph idx="1"/>
          </p:nvPr>
        </p:nvSpPr>
        <p:spPr>
          <a:xfrm>
            <a:off x="2203450" y="1905000"/>
            <a:ext cx="8915400" cy="3777622"/>
          </a:xfrm>
        </p:spPr>
        <p:txBody>
          <a:bodyPr>
            <a:noAutofit/>
          </a:bodyPr>
          <a:lstStyle/>
          <a:p>
            <a:r>
              <a:rPr lang="en-US" sz="1900" dirty="0">
                <a:latin typeface="Bahnschrift" panose="020B0502040204020203" pitchFamily="34" charset="0"/>
              </a:rPr>
              <a:t>Machine learning is to predict the future from past data. Machine learning (ML) is a type of artificial intelligence (AI) that provides computers with the ability to learn without being explicitly programmed. Machine learning focuses on the development of Computer Programs that can change when exposed to new data and the basics of Machine Learning, implementation of a simple machine learning algorithm using python. Process of training and prediction involves use of specialized algorithms.. </a:t>
            </a:r>
          </a:p>
          <a:p>
            <a:r>
              <a:rPr lang="en-US" sz="1900" dirty="0">
                <a:latin typeface="Bahnschrift" panose="020B0502040204020203" pitchFamily="34" charset="0"/>
              </a:rPr>
              <a:t>Supervised learning program is both given the input data and the corresponding labeling to learn data has to be labeled by a human being beforehand. Unsupervised learning is no labels. It provided to the learning algorithm. This algorithm has to figure out the clustering of the input data. Finally, Reinforcement learning dynamically interacts with its environment and it receives positive or negative feedback to improve its performance</a:t>
            </a:r>
            <a:endParaRPr lang="en-IN" sz="1900" dirty="0">
              <a:latin typeface="Bahnschrift" panose="020B0502040204020203" pitchFamily="34" charset="0"/>
            </a:endParaRPr>
          </a:p>
        </p:txBody>
      </p:sp>
    </p:spTree>
    <p:extLst>
      <p:ext uri="{BB962C8B-B14F-4D97-AF65-F5344CB8AC3E}">
        <p14:creationId xmlns:p14="http://schemas.microsoft.com/office/powerpoint/2010/main" val="355783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391" y="624110"/>
            <a:ext cx="9621221" cy="1280890"/>
          </a:xfrm>
        </p:spPr>
        <p:txBody>
          <a:bodyPr/>
          <a:lstStyle/>
          <a:p>
            <a:r>
              <a:rPr lang="en-US" dirty="0"/>
              <a:t>System Architecture:</a:t>
            </a:r>
            <a:endParaRPr lang="en-IN" dirty="0"/>
          </a:p>
        </p:txBody>
      </p:sp>
      <p:pic>
        <p:nvPicPr>
          <p:cNvPr id="4" name="Picture 3" descr="C:\Users\SPIRO-PYTHON1\Desktop\draw.io\New folder\sys arc ML.JPG"/>
          <p:cNvPicPr/>
          <p:nvPr/>
        </p:nvPicPr>
        <p:blipFill>
          <a:blip r:embed="rId2">
            <a:extLst>
              <a:ext uri="{28A0092B-C50C-407E-A947-70E740481C1C}">
                <a14:useLocalDpi xmlns:a14="http://schemas.microsoft.com/office/drawing/2010/main" val="0"/>
              </a:ext>
            </a:extLst>
          </a:blip>
          <a:srcRect/>
          <a:stretch>
            <a:fillRect/>
          </a:stretch>
        </p:blipFill>
        <p:spPr bwMode="auto">
          <a:xfrm>
            <a:off x="3627958" y="1392924"/>
            <a:ext cx="5420508" cy="5151177"/>
          </a:xfrm>
          <a:prstGeom prst="rect">
            <a:avLst/>
          </a:prstGeom>
          <a:noFill/>
          <a:ln>
            <a:noFill/>
          </a:ln>
        </p:spPr>
      </p:pic>
    </p:spTree>
    <p:extLst>
      <p:ext uri="{BB962C8B-B14F-4D97-AF65-F5344CB8AC3E}">
        <p14:creationId xmlns:p14="http://schemas.microsoft.com/office/powerpoint/2010/main" val="332564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Modules:</a:t>
            </a:r>
            <a:endParaRPr lang="en-IN" dirty="0"/>
          </a:p>
        </p:txBody>
      </p:sp>
      <p:sp>
        <p:nvSpPr>
          <p:cNvPr id="3" name="Content Placeholder 2"/>
          <p:cNvSpPr>
            <a:spLocks noGrp="1"/>
          </p:cNvSpPr>
          <p:nvPr>
            <p:ph idx="1"/>
          </p:nvPr>
        </p:nvSpPr>
        <p:spPr/>
        <p:txBody>
          <a:bodyPr>
            <a:normAutofit/>
          </a:bodyPr>
          <a:lstStyle/>
          <a:p>
            <a:pPr lvl="0"/>
            <a:r>
              <a:rPr lang="en-US" sz="1900" dirty="0">
                <a:latin typeface="Bahnschrift" panose="020B0502040204020203" pitchFamily="34" charset="0"/>
              </a:rPr>
              <a:t>Data Pre-processing</a:t>
            </a:r>
            <a:endParaRPr lang="en-IN" sz="1900" dirty="0">
              <a:latin typeface="Bahnschrift" panose="020B0502040204020203" pitchFamily="34" charset="0"/>
            </a:endParaRPr>
          </a:p>
          <a:p>
            <a:pPr lvl="0"/>
            <a:r>
              <a:rPr lang="en-US" sz="1900" dirty="0">
                <a:latin typeface="Bahnschrift" panose="020B0502040204020203" pitchFamily="34" charset="0"/>
              </a:rPr>
              <a:t>Exploratory Data Analysis of Visualization</a:t>
            </a:r>
            <a:endParaRPr lang="en-IN" sz="1900" dirty="0">
              <a:latin typeface="Bahnschrift" panose="020B0502040204020203" pitchFamily="34" charset="0"/>
            </a:endParaRPr>
          </a:p>
          <a:p>
            <a:pPr lvl="0"/>
            <a:r>
              <a:rPr lang="en-US" sz="1900" dirty="0">
                <a:latin typeface="Bahnschrift" panose="020B0502040204020203" pitchFamily="34" charset="0"/>
              </a:rPr>
              <a:t>Implementing Algorithm</a:t>
            </a:r>
            <a:endParaRPr lang="en-IN" sz="1900" dirty="0">
              <a:latin typeface="Bahnschrift" panose="020B0502040204020203" pitchFamily="34" charset="0"/>
            </a:endParaRPr>
          </a:p>
          <a:p>
            <a:pPr lvl="0"/>
            <a:r>
              <a:rPr lang="en-US" sz="1900" dirty="0">
                <a:latin typeface="Bahnschrift" panose="020B0502040204020203" pitchFamily="34" charset="0"/>
              </a:rPr>
              <a:t>Deployment</a:t>
            </a:r>
            <a:endParaRPr lang="en-IN" sz="1900" dirty="0">
              <a:latin typeface="Bahnschrift" panose="020B0502040204020203" pitchFamily="34" charset="0"/>
            </a:endParaRPr>
          </a:p>
        </p:txBody>
      </p:sp>
    </p:spTree>
    <p:extLst>
      <p:ext uri="{BB962C8B-B14F-4D97-AF65-F5344CB8AC3E}">
        <p14:creationId xmlns:p14="http://schemas.microsoft.com/office/powerpoint/2010/main" val="68381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E75F-C86A-D1A3-A0E5-0671E6529F96}"/>
              </a:ext>
            </a:extLst>
          </p:cNvPr>
          <p:cNvSpPr>
            <a:spLocks noGrp="1"/>
          </p:cNvSpPr>
          <p:nvPr>
            <p:ph type="title"/>
          </p:nvPr>
        </p:nvSpPr>
        <p:spPr/>
        <p:txBody>
          <a:bodyPr>
            <a:normAutofit/>
          </a:bodyPr>
          <a:lstStyle/>
          <a:p>
            <a:r>
              <a:rPr lang="en-US" dirty="0"/>
              <a:t>Data Pre-processing:</a:t>
            </a:r>
            <a:br>
              <a:rPr lang="en-IN" dirty="0"/>
            </a:br>
            <a:endParaRPr lang="en-US" dirty="0"/>
          </a:p>
        </p:txBody>
      </p:sp>
      <p:sp>
        <p:nvSpPr>
          <p:cNvPr id="3" name="Content Placeholder 2">
            <a:extLst>
              <a:ext uri="{FF2B5EF4-FFF2-40B4-BE49-F238E27FC236}">
                <a16:creationId xmlns:a16="http://schemas.microsoft.com/office/drawing/2014/main" id="{C70AA227-4DDC-50AA-8F64-6E76FC63EE66}"/>
              </a:ext>
            </a:extLst>
          </p:cNvPr>
          <p:cNvSpPr>
            <a:spLocks noGrp="1"/>
          </p:cNvSpPr>
          <p:nvPr>
            <p:ph idx="1"/>
          </p:nvPr>
        </p:nvSpPr>
        <p:spPr/>
        <p:txBody>
          <a:bodyPr/>
          <a:lstStyle/>
          <a:p>
            <a:r>
              <a:rPr lang="en-US" sz="1900" dirty="0">
                <a:solidFill>
                  <a:srgbClr val="000000"/>
                </a:solidFill>
                <a:effectLst/>
                <a:latin typeface="Bahnschrift" panose="020B0502040204020203" pitchFamily="34" charset="0"/>
                <a:ea typeface="Calibri" panose="020F0502020204030204" pitchFamily="34" charset="0"/>
                <a:cs typeface="Times New Roman" panose="02020603050405020304" pitchFamily="18" charset="0"/>
              </a:rPr>
              <a:t>Validation techniques in machine learning are used to get the error rate of the Machine Learning (ML) model, which can be considered as close to the true error rate of the dataset.</a:t>
            </a:r>
          </a:p>
          <a:p>
            <a:r>
              <a:rPr lang="en-US" sz="1900" dirty="0">
                <a:solidFill>
                  <a:srgbClr val="000000"/>
                </a:solidFill>
                <a:effectLst/>
                <a:latin typeface="Bahnschrift" panose="020B0502040204020203" pitchFamily="34" charset="0"/>
                <a:ea typeface="Calibri" panose="020F0502020204030204" pitchFamily="34" charset="0"/>
                <a:cs typeface="Times New Roman" panose="02020603050405020304" pitchFamily="18" charset="0"/>
              </a:rPr>
              <a:t> If the data volume is large enough to be representative of the population, you may not need the validation techniques. However, in real-world scenarios, to work with samples of data that may not be a true representative of the population of given dataset. </a:t>
            </a:r>
          </a:p>
          <a:p>
            <a:r>
              <a:rPr lang="en-US" sz="1900" dirty="0">
                <a:solidFill>
                  <a:srgbClr val="000000"/>
                </a:solidFill>
                <a:effectLst/>
                <a:latin typeface="Bahnschrift" panose="020B0502040204020203" pitchFamily="34" charset="0"/>
                <a:ea typeface="Calibri" panose="020F0502020204030204" pitchFamily="34" charset="0"/>
                <a:cs typeface="Times New Roman" panose="02020603050405020304" pitchFamily="18" charset="0"/>
              </a:rPr>
              <a:t>To finding the missing value, duplicate value and description of data type whether it is float variable or integer. </a:t>
            </a:r>
            <a:r>
              <a:rPr lang="en-US" sz="1900" spc="-5"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The sample of data used to provide an unbiased evaluation of a model fit on the training dataset while tuning model hyper parameters.</a:t>
            </a:r>
            <a:endParaRPr lang="en-US" sz="1900" dirty="0">
              <a:effectLst/>
              <a:latin typeface="Bahnschrift" panose="020B0502040204020203"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494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4908-4B05-4E07-B4B0-97B8D6090D57}"/>
              </a:ext>
            </a:extLst>
          </p:cNvPr>
          <p:cNvSpPr>
            <a:spLocks noGrp="1"/>
          </p:cNvSpPr>
          <p:nvPr>
            <p:ph type="title"/>
          </p:nvPr>
        </p:nvSpPr>
        <p:spPr/>
        <p:txBody>
          <a:bodyPr>
            <a:normAutofit fontScale="90000"/>
          </a:bodyPr>
          <a:lstStyle/>
          <a:p>
            <a:r>
              <a:rPr lang="en-US" sz="4000" dirty="0"/>
              <a:t>Exploratory Data Analysis of Visualization:</a:t>
            </a:r>
            <a:br>
              <a:rPr lang="en-IN" sz="3600" dirty="0">
                <a:latin typeface="Bahnschrift" panose="020B0502040204020203" pitchFamily="34" charset="0"/>
              </a:rPr>
            </a:br>
            <a:endParaRPr lang="en-US" dirty="0"/>
          </a:p>
        </p:txBody>
      </p:sp>
      <p:sp>
        <p:nvSpPr>
          <p:cNvPr id="3" name="Content Placeholder 2">
            <a:extLst>
              <a:ext uri="{FF2B5EF4-FFF2-40B4-BE49-F238E27FC236}">
                <a16:creationId xmlns:a16="http://schemas.microsoft.com/office/drawing/2014/main" id="{EBC53625-6194-BBE2-A05F-8FDC17847961}"/>
              </a:ext>
            </a:extLst>
          </p:cNvPr>
          <p:cNvSpPr>
            <a:spLocks noGrp="1"/>
          </p:cNvSpPr>
          <p:nvPr>
            <p:ph idx="1"/>
          </p:nvPr>
        </p:nvSpPr>
        <p:spPr/>
        <p:txBody>
          <a:bodyPr>
            <a:normAutofit lnSpcReduction="10000"/>
          </a:bodyPr>
          <a:lstStyle/>
          <a:p>
            <a:r>
              <a:rPr lang="en-US" sz="19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 Data visualization provides an important suite of tools for gaining a qualitative understanding. </a:t>
            </a:r>
          </a:p>
          <a:p>
            <a:r>
              <a:rPr lang="en-US" sz="19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This can be helpful when exploring and getting to know a dataset and can help with identifying patterns, corrupt data, outliers, and much more. With a little domain knowledge, data visualizations can be used to express and demonstrate key relationships in plots and charts that are more visceral and stakeholders than measures of association or significance.</a:t>
            </a:r>
          </a:p>
          <a:p>
            <a:r>
              <a:rPr lang="en-US" sz="1900" dirty="0">
                <a:solidFill>
                  <a:srgbClr val="000000"/>
                </a:solidFill>
                <a:effectLst/>
                <a:latin typeface="Bahnschrift" panose="020B0502040204020203" pitchFamily="34" charset="0"/>
                <a:ea typeface="Times New Roman" panose="02020603050405020304" pitchFamily="18" charset="0"/>
                <a:cs typeface="Times New Roman" panose="02020603050405020304" pitchFamily="18" charset="0"/>
              </a:rPr>
              <a:t> Data visualization and exploratory data analysis are whole fields themselves and it will recommend a deeper dive into some the books mentioned at the end.</a:t>
            </a:r>
            <a:endParaRPr lang="en-US" sz="1900" dirty="0">
              <a:effectLst/>
              <a:latin typeface="Bahnschrift" panose="020B0502040204020203"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668496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183</TotalTime>
  <Words>1402</Words>
  <Application>Microsoft Office PowerPoint</Application>
  <PresentationFormat>Widescreen</PresentationFormat>
  <Paragraphs>67</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Bahnschrift</vt:lpstr>
      <vt:lpstr>Bahnschrift SemiBold</vt:lpstr>
      <vt:lpstr>Calibri</vt:lpstr>
      <vt:lpstr>Century Gothic</vt:lpstr>
      <vt:lpstr>Times New Roman</vt:lpstr>
      <vt:lpstr>trebuchet ms</vt:lpstr>
      <vt:lpstr>Wingdings 3</vt:lpstr>
      <vt:lpstr>Wisp</vt:lpstr>
      <vt:lpstr>KIDNEY STONE PREDICTION BY USING A SUPERVISED MACHINE LEARNING TECHNIQUE</vt:lpstr>
      <vt:lpstr>Abstract:</vt:lpstr>
      <vt:lpstr>Existing System:</vt:lpstr>
      <vt:lpstr>Proposed System:</vt:lpstr>
      <vt:lpstr>Machine Learning:</vt:lpstr>
      <vt:lpstr>System Architecture:</vt:lpstr>
      <vt:lpstr>List of Modules:</vt:lpstr>
      <vt:lpstr>Data Pre-processing: </vt:lpstr>
      <vt:lpstr>Exploratory Data Analysis of Visualization: </vt:lpstr>
      <vt:lpstr>Algorithms Used</vt:lpstr>
      <vt:lpstr>Support Vector Machine:</vt:lpstr>
      <vt:lpstr>Naive Bayes algorithm:</vt:lpstr>
      <vt:lpstr>Voting Classifier:</vt:lpstr>
      <vt:lpstr>Random Forest Classifier:</vt:lpstr>
      <vt:lpstr>Result: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 USNG SMLT</dc:title>
  <dc:creator>SPIRO-PYTHON1</dc:creator>
  <cp:lastModifiedBy>HEMANTH R A</cp:lastModifiedBy>
  <cp:revision>23</cp:revision>
  <dcterms:created xsi:type="dcterms:W3CDTF">2022-11-29T13:18:00Z</dcterms:created>
  <dcterms:modified xsi:type="dcterms:W3CDTF">2023-04-07T08:42:00Z</dcterms:modified>
</cp:coreProperties>
</file>