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17T09:16:42.19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0 156 0,'53'0'125,"0"0"-109,0 0 0,0 0 30,-53 52-30,52-52 15,1 0 1,0 0 249,0 0-203,0 0-47,-53-52 141,-53 52-172,0 0 16,53-53 15,-53 53-31,0-52 16,1 52-1,-1-53 79,106 53 31,-1 0-94,1 0-15,0 0 15,0 0 235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17T09:16:45.411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54 208 0,'53'0'125,"1"0"-109,-1 0 31,0 0-32,0 0 48,1 0 78,-1 0-110,0 0 0,0 0 47,-106 0 110,0 0-173,0-52-15,-1 52 16,-52-53 0,53 53-1,-1-51 1,1-2-1,0 53 1,106 0 125,0 0-126,1 0 1,-1 0 0,0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17T09:16:46.80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0,'0'0'47,"53"0"31,0 0-78,0 0 47,0 0-32,-1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17T09:16:47.61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264-2 0,'-52'53'16,"-1"53"0,0-106-16,53 52 15,-53-52-15,53 53 16,0 0 15,-53-53-31,53 52 16,53-52 109,0 0-110,0 53-15,0-53 16,-1 0 15,1 0 0,-53-53 157,0 1-172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17T09:16:49.526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452 105 0,'-53'0'78,"0"0"-62,0 0 0,1 0-1,-1 0-15,0 0 16,0-53 0,53 1-16,-53 52 15,0 0 1,106 0 140,0 0-140,0 0-1,-53 52-15,106 1 16,-54-53 0,1 53-1,0-53-15,-53 52 125,53 1-125,-53 0 16,0 0-1,0 0 48,0 0 124,53-53-171,0 52-16,0-52 0,0 53 16,0-53-1,53 52-15,-53-52 16,52 0 0,-52 0 15,-106 0 63,0 0-79,53-52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FFA3-767D-480E-AD3A-E41A22D2C9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2A4C-2545-45AE-88DC-3AB74630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emf"/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97002" y="1445504"/>
            <a:ext cx="735149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Derivation of Algorithm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4" descr="https://lh5.googleusercontent.com/CBFoE6NGQQT4pbKjN1Tft468qH1TCTZ5ZAocCXT_EooxGbXsw-EmYN28GHBviws8N41Z48OWXwE9avWnzb5jEOikbooDssisfkOL4gbs1X3w0qbQYd-o8N5z9ay4UdHmyFDDCoCqz0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6" y="3139464"/>
            <a:ext cx="9144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450"/>
                <a:ext cx="10515600" cy="562451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=6+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36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MY" dirty="0" smtClean="0"/>
              </a:p>
              <a:p>
                <a:pPr marL="0" indent="0" algn="ctr">
                  <a:buNone/>
                </a:pPr>
                <a:r>
                  <a:rPr lang="en-MY" dirty="0" smtClean="0"/>
                  <a:t>B’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MY" dirty="0"/>
                      <m:t>’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MY" dirty="0"/>
                  <a:t>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MY" dirty="0"/>
                  <a:t>Given t = 0.25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MY" dirty="0"/>
                  <a:t>B’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=(6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6+12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(0.25)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−36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(0.25)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MY" dirty="0" smtClean="0"/>
                  <a:t>)</a:t>
                </a:r>
              </a:p>
              <a:p>
                <a:pPr marL="0" indent="0" algn="ctr">
                  <a:buNone/>
                </a:pPr>
                <a:endParaRPr lang="en-MY" dirty="0" smtClean="0"/>
              </a:p>
              <a:p>
                <a:pPr marL="0" indent="0" algn="ctr">
                  <a:buNone/>
                </a:pPr>
                <a:r>
                  <a:rPr lang="en-MY" dirty="0"/>
                  <a:t>B’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=(6, 6.75)</m:t>
                    </m:r>
                  </m:oMath>
                </a14:m>
                <a:endParaRPr lang="en-MY" dirty="0"/>
              </a:p>
              <a:p>
                <a:endParaRPr lang="en-US" dirty="0"/>
              </a:p>
              <a:p>
                <a:endParaRPr lang="en-MY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450"/>
                <a:ext cx="10515600" cy="562451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65125"/>
            <a:ext cx="4533900" cy="1325563"/>
          </a:xfrm>
        </p:spPr>
        <p:txBody>
          <a:bodyPr/>
          <a:lstStyle/>
          <a:p>
            <a:pPr algn="ctr"/>
            <a:r>
              <a:rPr lang="en-US" dirty="0"/>
              <a:t>Linear Bezier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450" y="1690688"/>
                <a:ext cx="3981451" cy="523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690688"/>
                <a:ext cx="3981451" cy="523220"/>
              </a:xfrm>
              <a:blipFill>
                <a:blip r:embed="rId2"/>
                <a:stretch>
                  <a:fillRect l="-2144" t="-1279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Bezier spline cur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32087"/>
            <a:ext cx="3463926" cy="34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38849" y="365125"/>
            <a:ext cx="5761577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Quadratic Bezier Curve</a:t>
            </a:r>
            <a:endParaRPr lang="en-US" dirty="0"/>
          </a:p>
        </p:txBody>
      </p:sp>
      <p:pic>
        <p:nvPicPr>
          <p:cNvPr id="2054" name="Picture 6" descr="Bezier spline curv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6" y="2999850"/>
            <a:ext cx="4358214" cy="32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04987" y="1690688"/>
                <a:ext cx="5829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MY" sz="24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MY" sz="24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987" y="1690688"/>
                <a:ext cx="5829300" cy="1569660"/>
              </a:xfrm>
              <a:prstGeom prst="rect">
                <a:avLst/>
              </a:prstGeom>
              <a:blipFill>
                <a:blip r:embed="rId5"/>
                <a:stretch>
                  <a:fillRect l="-1360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/>
          <a:lstStyle/>
          <a:p>
            <a:pPr algn="ctr"/>
            <a:r>
              <a:rPr lang="en-US" dirty="0" smtClean="0"/>
              <a:t>Cubic Bezier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3550"/>
                <a:ext cx="5908674" cy="443865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MY" sz="2400" dirty="0" smtClean="0"/>
              </a:p>
              <a:p>
                <a:endParaRPr lang="en-MY" sz="2400" dirty="0" smtClean="0"/>
              </a:p>
              <a:p>
                <a:endParaRPr lang="en-MY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𝑡𝐿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MY" sz="2400" dirty="0" smtClean="0"/>
              </a:p>
              <a:p>
                <a:endParaRPr lang="en-MY" sz="2400" dirty="0" smtClean="0"/>
              </a:p>
              <a:p>
                <a:endParaRPr lang="en-MY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MY" sz="2400" dirty="0" smtClean="0"/>
              </a:p>
              <a:p>
                <a:endParaRPr lang="en-MY" sz="2400" dirty="0"/>
              </a:p>
              <a:p>
                <a:endParaRPr lang="en-MY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MY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MY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MY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MY" sz="24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MY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MY" sz="2400" b="0" dirty="0" smtClean="0"/>
              </a:p>
              <a:p>
                <a:endParaRPr lang="en-MY" sz="2400" dirty="0"/>
              </a:p>
              <a:p>
                <a:endParaRPr lang="en-MY" sz="2400" dirty="0" smtClean="0"/>
              </a:p>
              <a:p>
                <a:endParaRPr lang="en-MY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3550"/>
                <a:ext cx="5908674" cy="4438650"/>
              </a:xfrm>
              <a:blipFill>
                <a:blip r:embed="rId2"/>
                <a:stretch>
                  <a:fillRect l="-1238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Bezier spline cur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33550"/>
            <a:ext cx="5445126" cy="41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6449"/>
                <a:ext cx="10134600" cy="41005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MY" i="1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MY" dirty="0" smtClean="0"/>
                  <a:t/>
                </a:r>
                <a:br>
                  <a:rPr lang="en-MY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MY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MY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MY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MY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6449"/>
                <a:ext cx="10134600" cy="4100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s://lh5.googleusercontent.com/CBFoE6NGQQT4pbKjN1Tft468qH1TCTZ5ZAocCXT_EooxGbXsw-EmYN28GHBviws8N41Z48OWXwE9avWnzb5jEOikbooDssisfkOL4gbs1X3w0qbQYd-o8N5z9ay4UdHmyFDDCoCqz0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193"/>
            <a:ext cx="55816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438430" y="2248440"/>
              <a:ext cx="171720" cy="79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6310" y="2164560"/>
                <a:ext cx="255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590510" y="2229360"/>
              <a:ext cx="174960" cy="75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8750" y="2145120"/>
                <a:ext cx="258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7010430" y="2210280"/>
              <a:ext cx="95400" cy="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954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7010430" y="2248440"/>
              <a:ext cx="114480" cy="153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8310" y="2164560"/>
                <a:ext cx="1987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9285990" y="2248080"/>
              <a:ext cx="364680" cy="234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3870" y="2163840"/>
                <a:ext cx="44892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 smtClean="0"/>
              <a:t>To find the coordinates of the point on the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3775"/>
                <a:ext cx="10515600" cy="37750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MY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MY" dirty="0" smtClean="0"/>
                  <a:t>Substitute given 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3775"/>
                <a:ext cx="10515600" cy="37750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6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MY" dirty="0" smtClean="0"/>
              <a:t>To find the tangent vector of the point on the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3775"/>
                <a:ext cx="10515600" cy="3775075"/>
              </a:xfrm>
            </p:spPr>
            <p:txBody>
              <a:bodyPr>
                <a:normAutofit/>
              </a:bodyPr>
              <a:lstStyle/>
              <a:p>
                <a:r>
                  <a:rPr lang="en-MY" dirty="0" smtClean="0"/>
                  <a:t>Derivative the previous equation found,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MY" dirty="0" smtClean="0"/>
                  <a:t>P’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MY" dirty="0" smtClean="0"/>
                      <m:t>’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MY" dirty="0" smtClean="0"/>
                  <a:t>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MY" dirty="0"/>
              </a:p>
              <a:p>
                <a:r>
                  <a:rPr lang="en-MY" dirty="0" smtClean="0"/>
                  <a:t>Substitute given t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3775"/>
                <a:ext cx="10515600" cy="3775075"/>
              </a:xfrm>
              <a:blipFill>
                <a:blip r:embed="rId2"/>
                <a:stretch>
                  <a:fillRect l="-1043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(from tut6 question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0969"/>
                <a:ext cx="10515600" cy="54559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MY" dirty="0" smtClean="0"/>
              </a:p>
              <a:p>
                <a:endParaRPr lang="en-MY" dirty="0" smtClean="0"/>
              </a:p>
              <a:p>
                <a:r>
                  <a:rPr lang="en-MY" dirty="0" smtClean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MY" i="1">
                            <a:latin typeface="Cambria Math" panose="02040503050406030204" pitchFamily="18" charset="0"/>
                          </a:rPr>
                          <m:t>𝑡𝑃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MY" i="1" dirty="0">
                  <a:latin typeface="Cambria Math" panose="02040503050406030204" pitchFamily="18" charset="0"/>
                </a:endParaRPr>
              </a:p>
              <a:p>
                <a:r>
                  <a:rPr lang="en-MY" i="1" dirty="0" smtClean="0">
                    <a:latin typeface="Cambria Math" panose="02040503050406030204" pitchFamily="18" charset="0"/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MY" i="1" dirty="0" smtClean="0">
                  <a:latin typeface="Cambria Math" panose="02040503050406030204" pitchFamily="18" charset="0"/>
                </a:endParaRPr>
              </a:p>
              <a:p>
                <a:endParaRPr lang="en-MY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MY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MY" b="0" i="1" smtClean="0">
                        <a:latin typeface="Cambria Math" panose="02040503050406030204" pitchFamily="18" charset="0"/>
                      </a:rPr>
                      <m:t>(0)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b="0" i="1" smtClean="0">
                        <a:latin typeface="Cambria Math" panose="02040503050406030204" pitchFamily="18" charset="0"/>
                      </a:rPr>
                      <m:t>(6)</m:t>
                    </m:r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MY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MY" i="1" dirty="0" smtClean="0">
                  <a:latin typeface="Cambria Math" panose="02040503050406030204" pitchFamily="18" charset="0"/>
                </a:endParaRPr>
              </a:p>
              <a:p>
                <a:endParaRPr lang="en-MY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MY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0969"/>
                <a:ext cx="10515600" cy="545599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5800"/>
                <a:ext cx="10515600" cy="54911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b="0" i="1" smtClean="0">
                        <a:latin typeface="Cambria Math" panose="02040503050406030204" pitchFamily="18" charset="0"/>
                      </a:rPr>
                      <m:t>−12</m:t>
                    </m:r>
                    <m:sSup>
                      <m:s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MY" dirty="0"/>
              </a:p>
              <a:p>
                <a:r>
                  <a:rPr lang="en-MY" dirty="0" smtClean="0"/>
                  <a:t>Given t = 0.25</a:t>
                </a:r>
                <a:endParaRPr lang="en-US" dirty="0" smtClean="0"/>
              </a:p>
              <a:p>
                <a:pPr marL="0" indent="0">
                  <a:buNone/>
                </a:pPr>
                <a:endParaRPr lang="en-MY" dirty="0"/>
              </a:p>
              <a:p>
                <a:r>
                  <a:rPr lang="en-MY" dirty="0" smtClean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b="0" i="0" smtClean="0">
                                <a:latin typeface="Cambria Math" panose="02040503050406030204" pitchFamily="18" charset="0"/>
                              </a:rPr>
                              <m:t>0.25</m:t>
                            </m:r>
                          </m:e>
                        </m:d>
                        <m:r>
                          <a:rPr lang="en-MY" b="0" i="0" smtClean="0">
                            <a:latin typeface="Cambria Math" panose="02040503050406030204" pitchFamily="18" charset="0"/>
                          </a:rPr>
                          <m:t>, 6</m:t>
                        </m:r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>
                                <a:latin typeface="Cambria Math" panose="02040503050406030204" pitchFamily="18" charset="0"/>
                              </a:rPr>
                              <m:t>0.25</m:t>
                            </m:r>
                          </m:e>
                        </m:d>
                        <m:r>
                          <a:rPr lang="en-MY" i="1">
                            <a:latin typeface="Cambria Math" panose="02040503050406030204" pitchFamily="18" charset="0"/>
                          </a:rPr>
                          <m:t>+6</m:t>
                        </m:r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d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MY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MY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d>
                          </m:e>
                          <m:sup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MY" b="0" dirty="0" smtClean="0"/>
              </a:p>
              <a:p>
                <a:endParaRPr lang="en-MY" b="0" dirty="0" smtClean="0"/>
              </a:p>
              <a:p>
                <a:r>
                  <a:rPr lang="en-MY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0.25</m:t>
                        </m:r>
                      </m:e>
                    </m:d>
                    <m:r>
                      <a:rPr lang="en-MY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b="0" i="0" smtClean="0">
                        <a:latin typeface="Cambria Math" panose="02040503050406030204" pitchFamily="18" charset="0"/>
                      </a:rPr>
                      <m:t>(1.5, 1.6875)</m:t>
                    </m:r>
                  </m:oMath>
                </a14:m>
                <a:endParaRPr lang="en-MY" b="0" dirty="0" smtClean="0"/>
              </a:p>
              <a:p>
                <a:endParaRPr lang="en-MY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5800"/>
                <a:ext cx="10515600" cy="54911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Linear Bezier Curve</vt:lpstr>
      <vt:lpstr>Cubic Bezier Curve</vt:lpstr>
      <vt:lpstr>PowerPoint Presentation</vt:lpstr>
      <vt:lpstr>To find the coordinates of the point on the curve</vt:lpstr>
      <vt:lpstr>To find the tangent vector of the point on the curve</vt:lpstr>
      <vt:lpstr>Example (from tut6 question 2)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hengsheongc@gmail.com</dc:creator>
  <cp:lastModifiedBy>hengsheongc@gmail.com</cp:lastModifiedBy>
  <cp:revision>18</cp:revision>
  <dcterms:created xsi:type="dcterms:W3CDTF">2020-08-17T08:00:58Z</dcterms:created>
  <dcterms:modified xsi:type="dcterms:W3CDTF">2020-08-20T07:20:12Z</dcterms:modified>
</cp:coreProperties>
</file>