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70" r:id="rId12"/>
    <p:sldId id="271" r:id="rId13"/>
    <p:sldId id="262" r:id="rId14"/>
    <p:sldId id="25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84593" autoAdjust="0"/>
  </p:normalViewPr>
  <p:slideViewPr>
    <p:cSldViewPr snapToGrid="0">
      <p:cViewPr varScale="1">
        <p:scale>
          <a:sx n="55" d="100"/>
          <a:sy n="55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D9838-A8D7-4AD0-B554-81052654849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5E910-0A22-4793-9A32-11A6821C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ero-comlab.stanford.edu/Papers/splines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numerical-interpolation-natural-cubic-spline-52c1157b98ac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ine_(mathematics)#:~:text=It%20is%20commonly%20accepted%20that,the%20aircraft%20and%20shipbuilding%20industries.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lww.com/epidem/Abstract/2003/09001/Application_of_Natural_Cubic_Splines_for_Heavy.80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techopen.com/books/topics-in-splines-and-applications/application-of-cubic-spline-interpolation-technique-in-power-systems-a-re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http://aero-comlab.stanford.edu/Papers/splines.pdf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https://towardsdatascience.com/numerical-interpolation-natural-cubic-spline-52c1157b98ac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5E910-0A22-4793-9A32-11A6821C8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https://en.wikipedia.org/wiki/Spline_(mathematics)#:~:text=It%20is%20commonly%20accepted%20that,the%20aircraft%20and%20shipbuilding%20industries.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5E910-0A22-4793-9A32-11A6821C8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Higher-degree splines are useful whenever more smoothness is needed in the approximating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5E910-0A22-4793-9A32-11A6821C8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 err="1" smtClean="0"/>
              <a:t>Runge’s</a:t>
            </a:r>
            <a:r>
              <a:rPr lang="en-MY" dirty="0" smtClean="0"/>
              <a:t> phenomenon</a:t>
            </a:r>
            <a:r>
              <a:rPr lang="en-MY" baseline="0" dirty="0" smtClean="0"/>
              <a:t> - </a:t>
            </a:r>
            <a:r>
              <a:rPr lang="en-US" dirty="0" smtClean="0"/>
              <a:t>Is a problem of oscillation at the edges of an interval that occurs when using polynomial interpolation with polynomials of high degree over a set of equally spaced interpolation points</a:t>
            </a:r>
            <a:r>
              <a:rPr lang="en-MY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5E910-0A22-4793-9A32-11A6821C8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8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estimator of function f(x), which defines dependence of health index on heavy metal concentration, is a cubic spline. </a:t>
            </a:r>
          </a:p>
          <a:p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Medical</a:t>
            </a:r>
            <a:r>
              <a:rPr lang="en-MY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https://journals.lww.com/epidem/Abstract/2003/09001/Application_of_Natural_Cubic_Splines_for_Heavy.80.aspx</a:t>
            </a:r>
            <a:endParaRPr lang="en-US" dirty="0" smtClean="0"/>
          </a:p>
          <a:p>
            <a:r>
              <a:rPr lang="en-MY" dirty="0" smtClean="0"/>
              <a:t>Link: Power system</a:t>
            </a:r>
            <a:r>
              <a:rPr lang="en-MY" baseline="0" dirty="0" smtClean="0"/>
              <a:t> operation </a:t>
            </a:r>
            <a:r>
              <a:rPr lang="en-US" dirty="0" smtClean="0">
                <a:hlinkClick r:id="rId4"/>
              </a:rPr>
              <a:t>https://www.intechopen.com/books/topics-in-splines-and-applications/application-of-cubic-spline-interpolation-technique-in-power-systems-a-review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5E910-0A22-4793-9A32-11A6821C8A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AC55-07BE-4EBC-ADD2-D55BF337193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C9B7-1DC1-4624-B84A-5BADBDA4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lat_spli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754" y="1720240"/>
            <a:ext cx="9144000" cy="2387600"/>
          </a:xfrm>
        </p:spPr>
        <p:txBody>
          <a:bodyPr/>
          <a:lstStyle/>
          <a:p>
            <a:r>
              <a:rPr lang="en-MY" dirty="0" smtClean="0"/>
              <a:t>Natural (Free)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0631"/>
                <a:ext cx="10515600" cy="552633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MY" dirty="0" smtClean="0"/>
                  <a:t>Now determine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MY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 smtClean="0"/>
              </a:p>
              <a:p>
                <a:r>
                  <a:rPr lang="en-MY" dirty="0" smtClean="0"/>
                  <a:t>Finally</a:t>
                </a:r>
                <a:r>
                  <a:rPr lang="en-MY" dirty="0"/>
                  <a:t>, we </a:t>
                </a:r>
                <a:r>
                  <a:rPr lang="en-MY" dirty="0" smtClean="0"/>
                  <a:t>get </a:t>
                </a:r>
              </a:p>
              <a:p>
                <a:pPr marL="0" indent="0">
                  <a:buNone/>
                </a:pPr>
                <a:r>
                  <a:rPr lang="en-MY" dirty="0"/>
                  <a:t>	</a:t>
                </a:r>
                <a:r>
                  <a:rPr lang="en-MY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MY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=6(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MY" dirty="0" smtClean="0"/>
                  <a:t>For 1 &lt;= I &lt;= n-1 ,</a:t>
                </a:r>
              </a:p>
              <a:p>
                <a:pPr marL="0" indent="0">
                  <a:buNone/>
                </a:pPr>
                <a:endParaRPr lang="en-MY" dirty="0" smtClean="0"/>
              </a:p>
              <a:p>
                <a:r>
                  <a:rPr lang="en-MY" dirty="0" smtClean="0"/>
                  <a:t>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MY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6(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	z=x,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0631"/>
                <a:ext cx="10515600" cy="5526332"/>
              </a:xfrm>
              <a:blipFill>
                <a:blip r:embed="rId2"/>
                <a:stretch>
                  <a:fillRect l="-1217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86" y="650630"/>
            <a:ext cx="9384429" cy="54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53" y="1055077"/>
            <a:ext cx="11127894" cy="40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HOW TO FIND THE ANSWER?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8" b="32401"/>
          <a:stretch/>
        </p:blipFill>
        <p:spPr>
          <a:xfrm>
            <a:off x="463934" y="1780333"/>
            <a:ext cx="11264132" cy="3730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28" t="79061" r="36668" b="41"/>
          <a:stretch/>
        </p:blipFill>
        <p:spPr>
          <a:xfrm>
            <a:off x="9404009" y="4044135"/>
            <a:ext cx="2565082" cy="671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0830" y="4346085"/>
            <a:ext cx="15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301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 medical, </a:t>
            </a:r>
            <a:r>
              <a:rPr lang="en-US" dirty="0"/>
              <a:t>natural cubic splines are suitable for the estimation of the relationship between heavy metals concentrations in hair and health </a:t>
            </a:r>
            <a:r>
              <a:rPr lang="en-US" dirty="0" smtClean="0"/>
              <a:t>indices.</a:t>
            </a:r>
          </a:p>
          <a:p>
            <a:endParaRPr lang="en-US" dirty="0" smtClean="0"/>
          </a:p>
          <a:p>
            <a:r>
              <a:rPr lang="en-MY" dirty="0" smtClean="0"/>
              <a:t>In power system operation, </a:t>
            </a:r>
            <a:r>
              <a:rPr lang="en-US" dirty="0"/>
              <a:t>available transfer capability</a:t>
            </a:r>
            <a:r>
              <a:rPr lang="en-US" dirty="0" smtClean="0"/>
              <a:t> </a:t>
            </a:r>
            <a:r>
              <a:rPr lang="en-US" dirty="0"/>
              <a:t>calculation, electric arc furnace modeling, static </a:t>
            </a:r>
            <a:r>
              <a:rPr lang="en-US" dirty="0" err="1"/>
              <a:t>var</a:t>
            </a:r>
            <a:r>
              <a:rPr lang="en-US" dirty="0"/>
              <a:t> compensation, voltage stability margin and market power estimation </a:t>
            </a:r>
          </a:p>
        </p:txBody>
      </p:sp>
    </p:spTree>
    <p:extLst>
      <p:ext uri="{BB962C8B-B14F-4D97-AF65-F5344CB8AC3E}">
        <p14:creationId xmlns:p14="http://schemas.microsoft.com/office/powerpoint/2010/main" val="1065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016" y="2739049"/>
            <a:ext cx="4419599" cy="1325563"/>
          </a:xfrm>
        </p:spPr>
        <p:txBody>
          <a:bodyPr/>
          <a:lstStyle/>
          <a:p>
            <a:r>
              <a:rPr lang="en-MY" smtClean="0"/>
              <a:t>EXCEL FORMULA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46" y="2440110"/>
            <a:ext cx="10515600" cy="1325563"/>
          </a:xfrm>
        </p:spPr>
        <p:txBody>
          <a:bodyPr/>
          <a:lstStyle/>
          <a:p>
            <a:pPr algn="ctr"/>
            <a:r>
              <a:rPr lang="en-MY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10671175" cy="892175"/>
          </a:xfrm>
        </p:spPr>
        <p:txBody>
          <a:bodyPr/>
          <a:lstStyle/>
          <a:p>
            <a:pPr algn="ctr"/>
            <a:r>
              <a:rPr lang="en-MY" dirty="0" smtClean="0"/>
              <a:t>Spline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910858"/>
            <a:ext cx="10671175" cy="165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 smtClean="0"/>
              <a:t>History</a:t>
            </a:r>
          </a:p>
          <a:p>
            <a:r>
              <a:rPr lang="en-US" dirty="0"/>
              <a:t>The word "spline" was originally </a:t>
            </a:r>
            <a:r>
              <a:rPr lang="en-US" dirty="0" smtClean="0"/>
              <a:t>an East Anglian</a:t>
            </a:r>
            <a:r>
              <a:rPr lang="en-US" dirty="0"/>
              <a:t> dialect word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upload.wikimedia.org/wikipedia/commons/thumb/f/fd/Spline_%28PSF%29.png/220px-Spline_%28PSF%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66" y="1972939"/>
            <a:ext cx="2333368" cy="31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2625" y="1858272"/>
            <a:ext cx="8575675" cy="4119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commonly accepted that the first mathematical reference to splines is the 1946 paper by </a:t>
            </a:r>
            <a:r>
              <a:rPr lang="en-US" dirty="0" smtClean="0"/>
              <a:t>Isaac Jacob Schoenberg.</a:t>
            </a:r>
          </a:p>
          <a:p>
            <a:r>
              <a:rPr lang="en-US" dirty="0"/>
              <a:t>However, the ideas have their roots in the aircraft and shipbuilding </a:t>
            </a:r>
            <a:r>
              <a:rPr lang="en-US" dirty="0" smtClean="0"/>
              <a:t>industries.</a:t>
            </a:r>
          </a:p>
          <a:p>
            <a:r>
              <a:rPr lang="en-US" dirty="0" smtClean="0"/>
              <a:t>Lofting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construct templates for airplanes by passing thin wooden strips (called "</a:t>
            </a:r>
            <a:r>
              <a:rPr lang="en-US" dirty="0">
                <a:hlinkClick r:id="rId4" tooltip="Flat spline"/>
              </a:rPr>
              <a:t>splines</a:t>
            </a:r>
            <a:r>
              <a:rPr lang="en-US" dirty="0"/>
              <a:t>") through points laid out on the floor of a large design loft, a technique borrowed from ship-hull design.</a:t>
            </a:r>
          </a:p>
        </p:txBody>
      </p:sp>
    </p:spTree>
    <p:extLst>
      <p:ext uri="{BB962C8B-B14F-4D97-AF65-F5344CB8AC3E}">
        <p14:creationId xmlns:p14="http://schemas.microsoft.com/office/powerpoint/2010/main" val="14258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MY" dirty="0" smtClean="0"/>
              <a:t>Why “Cubic” Spline?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008"/>
            <a:ext cx="10515600" cy="5635992"/>
          </a:xfrm>
        </p:spPr>
        <p:txBody>
          <a:bodyPr/>
          <a:lstStyle/>
          <a:p>
            <a:r>
              <a:rPr lang="en-US" dirty="0"/>
              <a:t>For first-degree splines, the slope of the spline may change abruptly at the knots</a:t>
            </a:r>
            <a:r>
              <a:rPr lang="en-US" dirty="0" smtClean="0"/>
              <a:t>.</a:t>
            </a:r>
          </a:p>
          <a:p>
            <a:r>
              <a:rPr lang="en-US" dirty="0"/>
              <a:t>For second-degree splines, the discontinuity is in the second derivative which means that the curvature of the quadratic spline changes abruptly at each </a:t>
            </a:r>
            <a:r>
              <a:rPr lang="en-US" dirty="0" smtClean="0"/>
              <a:t>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57" b="-2291"/>
          <a:stretch/>
        </p:blipFill>
        <p:spPr>
          <a:xfrm>
            <a:off x="1818678" y="3297238"/>
            <a:ext cx="85546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Cubic Spline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Spline is a special function defined piecewise by polynomial </a:t>
            </a:r>
            <a:r>
              <a:rPr lang="en-US" dirty="0"/>
              <a:t>of degree </a:t>
            </a:r>
            <a:r>
              <a:rPr lang="en-US" i="1" dirty="0"/>
              <a:t>k</a:t>
            </a:r>
            <a:r>
              <a:rPr lang="en-US" dirty="0"/>
              <a:t> that is continuously differentiable k-1 times</a:t>
            </a:r>
            <a:r>
              <a:rPr lang="en-MY" dirty="0" smtClean="0"/>
              <a:t>.</a:t>
            </a:r>
          </a:p>
          <a:p>
            <a:endParaRPr lang="en-MY" dirty="0" smtClean="0"/>
          </a:p>
          <a:p>
            <a:r>
              <a:rPr lang="en-MY" dirty="0" smtClean="0"/>
              <a:t>Cubic Spline interpolation used very often to avoid the problem of </a:t>
            </a:r>
            <a:r>
              <a:rPr lang="en-MY" dirty="0" err="1" smtClean="0"/>
              <a:t>Runge’s</a:t>
            </a:r>
            <a:r>
              <a:rPr lang="en-MY" dirty="0" smtClean="0"/>
              <a:t> phenomenon.</a:t>
            </a:r>
          </a:p>
          <a:p>
            <a:endParaRPr lang="en-MY" dirty="0" smtClean="0"/>
          </a:p>
          <a:p>
            <a:r>
              <a:rPr lang="en-MY" dirty="0"/>
              <a:t>I</a:t>
            </a:r>
            <a:r>
              <a:rPr lang="en-MY" dirty="0" smtClean="0"/>
              <a:t>t gives a smoother and has smaller error interpolating polynomial.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Runge’s</a:t>
            </a:r>
            <a:r>
              <a:rPr lang="en-MY" dirty="0" smtClean="0"/>
              <a:t> Phenomenon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50" y="1690687"/>
            <a:ext cx="5676850" cy="4560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302"/>
            <a:ext cx="5426252" cy="44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Algorithm for “Natural” cubic spline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03" y="1690688"/>
            <a:ext cx="6068272" cy="2881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15536" y="1547446"/>
                <a:ext cx="504306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400" dirty="0" smtClean="0"/>
                  <a:t>Let f(x) = a polynomial of degree &lt;= 3 on each subinterval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M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 and f(x), f’(x), f’’(x) are continuous for a&lt;=x&lt;=b such that these condition below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36" y="1547446"/>
                <a:ext cx="5043064" cy="1938992"/>
              </a:xfrm>
              <a:prstGeom prst="rect">
                <a:avLst/>
              </a:prstGeom>
              <a:blipFill>
                <a:blip r:embed="rId3"/>
                <a:stretch>
                  <a:fillRect l="-157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890"/>
          <a:stretch/>
        </p:blipFill>
        <p:spPr>
          <a:xfrm>
            <a:off x="6615536" y="3431565"/>
            <a:ext cx="5527431" cy="1872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26233" b="26126"/>
          <a:stretch/>
        </p:blipFill>
        <p:spPr>
          <a:xfrm>
            <a:off x="6615536" y="5419122"/>
            <a:ext cx="4604339" cy="2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05" y="315816"/>
            <a:ext cx="10515600" cy="1325563"/>
          </a:xfrm>
        </p:spPr>
        <p:txBody>
          <a:bodyPr/>
          <a:lstStyle/>
          <a:p>
            <a:r>
              <a:rPr lang="en-MY" dirty="0" smtClean="0"/>
              <a:t>Lagrange’s two-point interpolation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6" y="1778888"/>
            <a:ext cx="8214484" cy="1662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71" y="1434385"/>
            <a:ext cx="3922698" cy="5009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05" y="3939070"/>
            <a:ext cx="4708650" cy="5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4446"/>
                <a:ext cx="10750062" cy="6013939"/>
              </a:xfrm>
            </p:spPr>
            <p:txBody>
              <a:bodyPr>
                <a:normAutofit/>
              </a:bodyPr>
              <a:lstStyle/>
              <a:p>
                <a:r>
                  <a:rPr lang="en-MY" dirty="0" smtClean="0"/>
                  <a:t>S’’(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 smtClean="0"/>
                  <a:t>) =S’’(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)=0. </m:t>
                    </m:r>
                  </m:oMath>
                </a14:m>
                <a:endParaRPr lang="en-MY" b="0" dirty="0" smtClean="0"/>
              </a:p>
              <a:p>
                <a:r>
                  <a:rPr lang="en-MY" b="0" dirty="0" smtClean="0"/>
                  <a:t>However, the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b="0" dirty="0" smtClean="0"/>
                  <a:t> are not yet known.</a:t>
                </a:r>
              </a:p>
              <a:p>
                <a:r>
                  <a:rPr lang="en-MY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b="0" dirty="0" smtClean="0"/>
                  <a:t> 	,	(0&lt;=</a:t>
                </a:r>
                <a:r>
                  <a:rPr lang="en-MY" b="0" dirty="0" err="1" smtClean="0"/>
                  <a:t>i</a:t>
                </a:r>
                <a:r>
                  <a:rPr lang="en-MY" b="0" dirty="0" smtClean="0"/>
                  <a:t>&lt;=n)</a:t>
                </a:r>
              </a:p>
              <a:p>
                <a:r>
                  <a:rPr lang="en-MY" dirty="0" smtClean="0"/>
                  <a:t>S’’ is a linear polynomial that takes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at the endpoints.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dirty="0" smtClean="0"/>
                  <a:t>From the Lagrange two point interpolation,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MY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dirty="0" smtClean="0"/>
                  <a:t>Integrate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dirty="0" smtClean="0"/>
                  <a:t> twice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dirty="0" smtClean="0"/>
                  <a:t>,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MY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6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MY" dirty="0">
                        <a:latin typeface="Cambria Math" panose="02040503050406030204" pitchFamily="18" charset="0"/>
                      </a:rPr>
                      <m:t>Cx</m:t>
                    </m:r>
                    <m:r>
                      <a:rPr lang="en-MY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MY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MY" dirty="0" smtClean="0"/>
                  <a:t> 	,C and D is constants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By </a:t>
                </a:r>
                <a:r>
                  <a:rPr lang="en-US" dirty="0"/>
                  <a:t>adjusting the integration constants, we obtain a more convenient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MY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6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MY" dirty="0"/>
                      <m:t> 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MY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MY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4446"/>
                <a:ext cx="10750062" cy="6013939"/>
              </a:xfrm>
              <a:blipFill>
                <a:blip r:embed="rId2"/>
                <a:stretch>
                  <a:fillRect l="-1191" t="-1621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3046"/>
                <a:ext cx="10515600" cy="5543917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Impose </a:t>
                </a:r>
                <a:r>
                  <a:rPr lang="en-US" dirty="0"/>
                  <a:t>the interpolation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to determine the appropriate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MY" dirty="0" smtClean="0"/>
                  <a:t>The result,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	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MY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MY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into first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MY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,Let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MY" dirty="0"/>
                  <a:t>Simultaneously, we have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MY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MY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3046"/>
                <a:ext cx="10515600" cy="5543917"/>
              </a:xfrm>
              <a:blipFill>
                <a:blip r:embed="rId2"/>
                <a:stretch>
                  <a:fillRect l="-1217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5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269</Words>
  <Application>Microsoft Office PowerPoint</Application>
  <PresentationFormat>Widescreen</PresentationFormat>
  <Paragraphs>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Natural (Free) Cubic Spline</vt:lpstr>
      <vt:lpstr>Spline</vt:lpstr>
      <vt:lpstr>Why “Cubic” Spline?</vt:lpstr>
      <vt:lpstr>Cubic Spline Interpolation</vt:lpstr>
      <vt:lpstr>Runge’s Phenomenon</vt:lpstr>
      <vt:lpstr>Algorithm for “Natural” cubic spline</vt:lpstr>
      <vt:lpstr>Lagrange’s two-point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FIND THE ANSWER?</vt:lpstr>
      <vt:lpstr>Application </vt:lpstr>
      <vt:lpstr>EXCEL FORMULA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(Free) Cubic Spline</dc:title>
  <dc:creator>hengsheongc@gmail.com</dc:creator>
  <cp:lastModifiedBy>hengsheongc@gmail.com</cp:lastModifiedBy>
  <cp:revision>35</cp:revision>
  <dcterms:created xsi:type="dcterms:W3CDTF">2020-07-27T02:38:16Z</dcterms:created>
  <dcterms:modified xsi:type="dcterms:W3CDTF">2020-08-10T21:01:49Z</dcterms:modified>
</cp:coreProperties>
</file>