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DF336EE-BB5E-4706-B2E6-C0415D762EF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0E5B6-7050-430F-B046-34B064F66AD2}" v="46" dt="2025-02-24T19:43:09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0C05A-6917-418B-9866-216A62CB5647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83F8B-F5D7-4233-AED8-D0B07A9CA9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715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83F8B-F5D7-4233-AED8-D0B07A9CA90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598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78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7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3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2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55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6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8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5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6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F76144-149E-4874-93A5-554A0357CF82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6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3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31BA835-12AC-4E8F-955A-EA3F4DE2791F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57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ibrary with a large window&#10;&#10;AI-generated content may be incorrect.">
            <a:extLst>
              <a:ext uri="{FF2B5EF4-FFF2-40B4-BE49-F238E27FC236}">
                <a16:creationId xmlns:a16="http://schemas.microsoft.com/office/drawing/2014/main" id="{F856F50C-87DB-E2FB-0404-965843A8F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1" r="8405" b="5174"/>
          <a:stretch/>
        </p:blipFill>
        <p:spPr>
          <a:xfrm>
            <a:off x="20" y="-1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EE9DEB-DEB0-2643-013E-C53989BD6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02710"/>
            <a:ext cx="7983068" cy="974347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cs typeface="Aharoni" panose="02010803020104030203" pitchFamily="2" charset="-79"/>
              </a:rPr>
              <a:t>BY </a:t>
            </a:r>
            <a:r>
              <a:rPr lang="en-GB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cs typeface="Aharoni" panose="02010803020104030203" pitchFamily="2" charset="-79"/>
              </a:rPr>
              <a:t>Mysql</a:t>
            </a:r>
            <a:r>
              <a:rPr lang="en-GB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cs typeface="Aharoni" panose="02010803020104030203" pitchFamily="2" charset="-79"/>
              </a:rPr>
              <a:t> series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40A04050005020304" pitchFamily="18" charset="0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E58A0-0B81-10EE-C07B-DB7A92987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3108" y="5702710"/>
            <a:ext cx="3633535" cy="974347"/>
          </a:xfrm>
        </p:spPr>
        <p:txBody>
          <a:bodyPr anchor="ctr">
            <a:normAutofit/>
          </a:bodyPr>
          <a:lstStyle/>
          <a:p>
            <a:pPr algn="r"/>
            <a:endParaRPr lang="en-GB" sz="1800" b="1" dirty="0"/>
          </a:p>
          <a:p>
            <a:pPr algn="r"/>
            <a:r>
              <a:rPr lang="en-GB" sz="1800" b="1" dirty="0"/>
              <a:t>  </a:t>
            </a:r>
            <a:r>
              <a:rPr lang="en-GB" sz="1800" b="1" dirty="0" err="1"/>
              <a:t>Henna.Kolam</a:t>
            </a:r>
            <a:r>
              <a:rPr lang="en-GB" sz="1800" b="1" dirty="0"/>
              <a:t> Thodika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762405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2088BE-156D-943D-3378-C15448B6849E}"/>
              </a:ext>
            </a:extLst>
          </p:cNvPr>
          <p:cNvSpPr txBox="1"/>
          <p:nvPr/>
        </p:nvSpPr>
        <p:spPr>
          <a:xfrm>
            <a:off x="256854" y="472612"/>
            <a:ext cx="83220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masis MT Pro" panose="02040504050005020304" pitchFamily="18" charset="0"/>
              </a:rPr>
              <a:t>#2. List the employee names and their respective salaries in descending order of salary</a:t>
            </a:r>
          </a:p>
          <a:p>
            <a:endParaRPr lang="en-IN" sz="2000" dirty="0">
              <a:latin typeface="Amasis MT Pro" panose="02040504050005020304" pitchFamily="18" charset="0"/>
            </a:endParaRPr>
          </a:p>
          <a:p>
            <a:r>
              <a:rPr lang="en-IN" sz="2000" dirty="0">
                <a:latin typeface="Amasis MT Pro" panose="02040504050005020304" pitchFamily="18" charset="0"/>
              </a:rPr>
              <a:t>SELECT </a:t>
            </a:r>
            <a:r>
              <a:rPr lang="en-IN" sz="2000" dirty="0" err="1">
                <a:latin typeface="Amasis MT Pro" panose="02040504050005020304" pitchFamily="18" charset="0"/>
              </a:rPr>
              <a:t>Emp_name,Salary</a:t>
            </a:r>
            <a:r>
              <a:rPr lang="en-IN" sz="2000" dirty="0">
                <a:latin typeface="Amasis MT Pro" panose="02040504050005020304" pitchFamily="18" charset="0"/>
              </a:rPr>
              <a:t> FROM Employees ORDER BY Salary DESC;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F9678-AC3D-763E-1EF1-C2FC1876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057" y="2416629"/>
            <a:ext cx="7108372" cy="248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6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0FC540-8D75-911C-2086-2FE4251E4521}"/>
              </a:ext>
            </a:extLst>
          </p:cNvPr>
          <p:cNvSpPr txBox="1"/>
          <p:nvPr/>
        </p:nvSpPr>
        <p:spPr>
          <a:xfrm>
            <a:off x="400691" y="318499"/>
            <a:ext cx="82706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>
                <a:latin typeface="Amasis MT Pro" panose="02040504050005020304" pitchFamily="18" charset="0"/>
              </a:rPr>
              <a:t>#3. Retrieve the book titles and the corresponding customers who have issued those books.</a:t>
            </a:r>
          </a:p>
          <a:p>
            <a:r>
              <a:rPr lang="en-IN" sz="2000">
                <a:latin typeface="Amasis MT Pro" panose="02040504050005020304" pitchFamily="18" charset="0"/>
              </a:rPr>
              <a:t>SELECT Issued_book_name,Customer_name FROM IssueStatus </a:t>
            </a:r>
          </a:p>
          <a:p>
            <a:r>
              <a:rPr lang="en-IN" sz="2000">
                <a:latin typeface="Amasis MT Pro" panose="02040504050005020304" pitchFamily="18" charset="0"/>
              </a:rPr>
              <a:t>LEFT JOIN Customer on Issued_cust=customer_Id;</a:t>
            </a:r>
            <a:endParaRPr lang="en-IN" sz="2000" dirty="0">
              <a:latin typeface="Amasis MT Pro" panose="020405040500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216F31-7C47-6668-ADC6-3137321D8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029" y="2503714"/>
            <a:ext cx="5072742" cy="21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3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1E6AA6-F438-828C-C382-BDC99B13CCB2}"/>
              </a:ext>
            </a:extLst>
          </p:cNvPr>
          <p:cNvSpPr txBox="1"/>
          <p:nvPr/>
        </p:nvSpPr>
        <p:spPr>
          <a:xfrm>
            <a:off x="82194" y="123291"/>
            <a:ext cx="83015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000" dirty="0">
              <a:latin typeface="Amasis MT Pro" panose="02040504050005020304" pitchFamily="18" charset="0"/>
            </a:endParaRPr>
          </a:p>
          <a:p>
            <a:r>
              <a:rPr lang="en-GB" sz="2000" dirty="0">
                <a:latin typeface="Amasis MT Pro" panose="02040504050005020304" pitchFamily="18" charset="0"/>
              </a:rPr>
              <a:t>#4.Display the total count of books in each category.</a:t>
            </a:r>
          </a:p>
          <a:p>
            <a:endParaRPr lang="en-GB" sz="2000" dirty="0">
              <a:latin typeface="Amasis MT Pro" panose="02040504050005020304" pitchFamily="18" charset="0"/>
            </a:endParaRPr>
          </a:p>
          <a:p>
            <a:r>
              <a:rPr lang="en-GB" sz="2000" dirty="0">
                <a:latin typeface="Amasis MT Pro" panose="02040504050005020304" pitchFamily="18" charset="0"/>
              </a:rPr>
              <a:t>SELECT </a:t>
            </a:r>
            <a:r>
              <a:rPr lang="en-GB" sz="2000" dirty="0" err="1">
                <a:latin typeface="Amasis MT Pro" panose="02040504050005020304" pitchFamily="18" charset="0"/>
              </a:rPr>
              <a:t>Category,COUNT</a:t>
            </a:r>
            <a:r>
              <a:rPr lang="en-GB" sz="2000" dirty="0">
                <a:latin typeface="Amasis MT Pro" panose="02040504050005020304" pitchFamily="18" charset="0"/>
              </a:rPr>
              <a:t>(*) FROM Books GROUP BY Category;</a:t>
            </a:r>
            <a:endParaRPr lang="en-IN" sz="2000" dirty="0">
              <a:latin typeface="Amasis MT Pro" panose="020405040500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49BD1-B7A6-19A7-5059-B6B0C81D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529" y="2656114"/>
            <a:ext cx="5078185" cy="231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1490F6-8D99-2CFB-0FF2-8C61764D2EE3}"/>
              </a:ext>
            </a:extLst>
          </p:cNvPr>
          <p:cNvSpPr txBox="1"/>
          <p:nvPr/>
        </p:nvSpPr>
        <p:spPr>
          <a:xfrm>
            <a:off x="143838" y="287676"/>
            <a:ext cx="95960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masis MT Pro" panose="02040504050005020304" pitchFamily="18" charset="0"/>
              </a:rPr>
              <a:t>#5. Retrieve the employee names and their positions for the employees whose salaries are above Rs.50,000.</a:t>
            </a:r>
          </a:p>
          <a:p>
            <a:r>
              <a:rPr lang="en-IN" sz="2000" dirty="0">
                <a:latin typeface="Amasis MT Pro" panose="02040504050005020304" pitchFamily="18" charset="0"/>
              </a:rPr>
              <a:t>SELECT </a:t>
            </a:r>
            <a:r>
              <a:rPr lang="en-IN" sz="2000" dirty="0" err="1">
                <a:latin typeface="Amasis MT Pro" panose="02040504050005020304" pitchFamily="18" charset="0"/>
              </a:rPr>
              <a:t>Emp_name,position</a:t>
            </a:r>
            <a:r>
              <a:rPr lang="en-IN" sz="2000" dirty="0">
                <a:latin typeface="Amasis MT Pro" panose="02040504050005020304" pitchFamily="18" charset="0"/>
              </a:rPr>
              <a:t> FROM Employees Where Salary&gt;50000;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0258D-B60D-4A2F-111D-5958DA9F4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324" y="2537719"/>
            <a:ext cx="2928134" cy="159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540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DC697D-2EF7-C48C-4D8B-8519E46D965B}"/>
              </a:ext>
            </a:extLst>
          </p:cNvPr>
          <p:cNvSpPr txBox="1"/>
          <p:nvPr/>
        </p:nvSpPr>
        <p:spPr>
          <a:xfrm>
            <a:off x="359596" y="503434"/>
            <a:ext cx="107159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masis MT Pro" panose="02040504050005020304" pitchFamily="18" charset="0"/>
              </a:rPr>
              <a:t>#6. List the customer names who registered before 2022-01-01 and have not issued any books yet.</a:t>
            </a:r>
          </a:p>
          <a:p>
            <a:r>
              <a:rPr lang="en-IN" sz="2000" dirty="0">
                <a:latin typeface="Amasis MT Pro" panose="02040504050005020304" pitchFamily="18" charset="0"/>
              </a:rPr>
              <a:t>SELECT </a:t>
            </a:r>
            <a:r>
              <a:rPr lang="en-IN" sz="2000" dirty="0" err="1">
                <a:latin typeface="Amasis MT Pro" panose="02040504050005020304" pitchFamily="18" charset="0"/>
              </a:rPr>
              <a:t>Customer_name</a:t>
            </a:r>
            <a:r>
              <a:rPr lang="en-IN" sz="2000" dirty="0">
                <a:latin typeface="Amasis MT Pro" panose="02040504050005020304" pitchFamily="18" charset="0"/>
              </a:rPr>
              <a:t> FROM Customer WHERE </a:t>
            </a:r>
            <a:r>
              <a:rPr lang="en-IN" sz="2000" dirty="0" err="1">
                <a:latin typeface="Amasis MT Pro" panose="02040504050005020304" pitchFamily="18" charset="0"/>
              </a:rPr>
              <a:t>Customer_Id</a:t>
            </a:r>
            <a:r>
              <a:rPr lang="en-IN" sz="2000" dirty="0">
                <a:latin typeface="Amasis MT Pro" panose="02040504050005020304" pitchFamily="18" charset="0"/>
              </a:rPr>
              <a:t> NOT IN (SELECT </a:t>
            </a:r>
            <a:r>
              <a:rPr lang="en-IN" sz="2000" dirty="0" err="1">
                <a:latin typeface="Amasis MT Pro" panose="02040504050005020304" pitchFamily="18" charset="0"/>
              </a:rPr>
              <a:t>Issued_cust</a:t>
            </a:r>
            <a:r>
              <a:rPr lang="en-IN" sz="2000" dirty="0">
                <a:latin typeface="Amasis MT Pro" panose="02040504050005020304" pitchFamily="18" charset="0"/>
              </a:rPr>
              <a:t> FROM </a:t>
            </a:r>
            <a:r>
              <a:rPr lang="en-IN" sz="2000" dirty="0" err="1">
                <a:latin typeface="Amasis MT Pro" panose="02040504050005020304" pitchFamily="18" charset="0"/>
              </a:rPr>
              <a:t>IssueStatus</a:t>
            </a:r>
            <a:r>
              <a:rPr lang="en-IN" sz="2000" dirty="0">
                <a:latin typeface="Amasis MT Pro" panose="02040504050005020304" pitchFamily="18" charset="0"/>
              </a:rPr>
              <a:t>) AND </a:t>
            </a:r>
            <a:r>
              <a:rPr lang="en-IN" sz="2000" dirty="0" err="1">
                <a:latin typeface="Amasis MT Pro" panose="02040504050005020304" pitchFamily="18" charset="0"/>
              </a:rPr>
              <a:t>Reg_date</a:t>
            </a:r>
            <a:r>
              <a:rPr lang="en-IN" sz="2000" dirty="0">
                <a:latin typeface="Amasis MT Pro" panose="02040504050005020304" pitchFamily="18" charset="0"/>
              </a:rPr>
              <a:t>&lt;'2022-01-01';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F220E-4392-6316-EAA8-23046DF64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27" y="2797142"/>
            <a:ext cx="1873346" cy="126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28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A6AF4F-F1B6-E190-3F32-493C683F4D4D}"/>
              </a:ext>
            </a:extLst>
          </p:cNvPr>
          <p:cNvSpPr txBox="1"/>
          <p:nvPr/>
        </p:nvSpPr>
        <p:spPr>
          <a:xfrm>
            <a:off x="376718" y="369870"/>
            <a:ext cx="100310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masis MT Pro" panose="02040504050005020304" pitchFamily="18" charset="0"/>
              </a:rPr>
              <a:t>#7. Display the branch numbers and the total count of employees in each branch.</a:t>
            </a:r>
          </a:p>
          <a:p>
            <a:endParaRPr lang="en-IN" sz="2000" dirty="0">
              <a:latin typeface="Amasis MT Pro" panose="02040504050005020304" pitchFamily="18" charset="0"/>
            </a:endParaRPr>
          </a:p>
          <a:p>
            <a:r>
              <a:rPr lang="en-IN" sz="2000" dirty="0">
                <a:latin typeface="Amasis MT Pro" panose="02040504050005020304" pitchFamily="18" charset="0"/>
              </a:rPr>
              <a:t>SELECT </a:t>
            </a:r>
            <a:r>
              <a:rPr lang="en-IN" sz="2000" dirty="0" err="1">
                <a:latin typeface="Amasis MT Pro" panose="02040504050005020304" pitchFamily="18" charset="0"/>
              </a:rPr>
              <a:t>Branch_no</a:t>
            </a:r>
            <a:r>
              <a:rPr lang="en-IN" sz="2000" dirty="0">
                <a:latin typeface="Amasis MT Pro" panose="02040504050005020304" pitchFamily="18" charset="0"/>
              </a:rPr>
              <a:t>, COUNT(*) AS '</a:t>
            </a:r>
            <a:r>
              <a:rPr lang="en-IN" sz="2000" dirty="0" err="1">
                <a:latin typeface="Amasis MT Pro" panose="02040504050005020304" pitchFamily="18" charset="0"/>
              </a:rPr>
              <a:t>Employee_Count</a:t>
            </a:r>
            <a:r>
              <a:rPr lang="en-IN" sz="2000" dirty="0">
                <a:latin typeface="Amasis MT Pro" panose="02040504050005020304" pitchFamily="18" charset="0"/>
              </a:rPr>
              <a:t>' FROM  Employees GROUP BY </a:t>
            </a:r>
            <a:r>
              <a:rPr lang="en-IN" sz="2000" dirty="0" err="1">
                <a:latin typeface="Amasis MT Pro" panose="02040504050005020304" pitchFamily="18" charset="0"/>
              </a:rPr>
              <a:t>Branch_no</a:t>
            </a:r>
            <a:r>
              <a:rPr lang="en-IN" sz="2000" dirty="0">
                <a:latin typeface="Amasis MT Pro" panose="02040504050005020304" pitchFamily="18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038BA-A51E-6801-5EB5-AF05C368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991" y="2525467"/>
            <a:ext cx="3004456" cy="141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772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A6BC45-E1BE-239F-97A2-27941BA8287F}"/>
              </a:ext>
            </a:extLst>
          </p:cNvPr>
          <p:cNvSpPr txBox="1"/>
          <p:nvPr/>
        </p:nvSpPr>
        <p:spPr>
          <a:xfrm>
            <a:off x="339047" y="410966"/>
            <a:ext cx="105721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masis MT Pro" panose="02040504050005020304" pitchFamily="18" charset="0"/>
              </a:rPr>
              <a:t>#8.Display the names of customers who have issued books in the month of June 2023.</a:t>
            </a:r>
          </a:p>
          <a:p>
            <a:endParaRPr lang="en-IN" sz="2000" dirty="0">
              <a:latin typeface="Amasis MT Pro" panose="02040504050005020304" pitchFamily="18" charset="0"/>
            </a:endParaRPr>
          </a:p>
          <a:p>
            <a:r>
              <a:rPr lang="en-IN" sz="2000" dirty="0">
                <a:latin typeface="Amasis MT Pro" panose="02040504050005020304" pitchFamily="18" charset="0"/>
              </a:rPr>
              <a:t>SELECT </a:t>
            </a:r>
            <a:r>
              <a:rPr lang="en-IN" sz="2000" dirty="0" err="1">
                <a:latin typeface="Amasis MT Pro" panose="02040504050005020304" pitchFamily="18" charset="0"/>
              </a:rPr>
              <a:t>Customer_name</a:t>
            </a:r>
            <a:r>
              <a:rPr lang="en-IN" sz="2000" dirty="0">
                <a:latin typeface="Amasis MT Pro" panose="02040504050005020304" pitchFamily="18" charset="0"/>
              </a:rPr>
              <a:t>, </a:t>
            </a:r>
            <a:r>
              <a:rPr lang="en-IN" sz="2000" dirty="0" err="1">
                <a:latin typeface="Amasis MT Pro" panose="02040504050005020304" pitchFamily="18" charset="0"/>
              </a:rPr>
              <a:t>Customer_Id</a:t>
            </a:r>
            <a:r>
              <a:rPr lang="en-IN" sz="2000" dirty="0">
                <a:latin typeface="Amasis MT Pro" panose="02040504050005020304" pitchFamily="18" charset="0"/>
              </a:rPr>
              <a:t> FROM </a:t>
            </a:r>
            <a:r>
              <a:rPr lang="en-IN" sz="2000" dirty="0" err="1">
                <a:latin typeface="Amasis MT Pro" panose="02040504050005020304" pitchFamily="18" charset="0"/>
              </a:rPr>
              <a:t>IssueStatus</a:t>
            </a:r>
            <a:r>
              <a:rPr lang="en-IN" sz="2000" dirty="0">
                <a:latin typeface="Amasis MT Pro" panose="02040504050005020304" pitchFamily="18" charset="0"/>
              </a:rPr>
              <a:t> LEFT JOIN Customer ON </a:t>
            </a:r>
            <a:r>
              <a:rPr lang="en-IN" sz="2000" dirty="0" err="1">
                <a:latin typeface="Amasis MT Pro" panose="02040504050005020304" pitchFamily="18" charset="0"/>
              </a:rPr>
              <a:t>Issued_cust</a:t>
            </a:r>
            <a:r>
              <a:rPr lang="en-IN" sz="2000" dirty="0">
                <a:latin typeface="Amasis MT Pro" panose="02040504050005020304" pitchFamily="18" charset="0"/>
              </a:rPr>
              <a:t>=</a:t>
            </a:r>
            <a:r>
              <a:rPr lang="en-IN" sz="2000" dirty="0" err="1">
                <a:latin typeface="Amasis MT Pro" panose="02040504050005020304" pitchFamily="18" charset="0"/>
              </a:rPr>
              <a:t>Customer_Idwhere</a:t>
            </a:r>
            <a:r>
              <a:rPr lang="en-IN" sz="2000" dirty="0">
                <a:latin typeface="Amasis MT Pro" panose="02040504050005020304" pitchFamily="18" charset="0"/>
              </a:rPr>
              <a:t> </a:t>
            </a:r>
            <a:r>
              <a:rPr lang="en-IN" sz="2000" dirty="0" err="1">
                <a:latin typeface="Amasis MT Pro" panose="02040504050005020304" pitchFamily="18" charset="0"/>
              </a:rPr>
              <a:t>issue_date</a:t>
            </a:r>
            <a:r>
              <a:rPr lang="en-IN" sz="2000" dirty="0">
                <a:latin typeface="Amasis MT Pro" panose="02040504050005020304" pitchFamily="18" charset="0"/>
              </a:rPr>
              <a:t> BETWEEN '2023-06-01' AND '2023-06-30';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A01C7-129B-9087-B514-719C6F089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171" y="2786744"/>
            <a:ext cx="406037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91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16BB56-A5E1-8C50-CA67-A5013F61555A}"/>
              </a:ext>
            </a:extLst>
          </p:cNvPr>
          <p:cNvSpPr txBox="1"/>
          <p:nvPr/>
        </p:nvSpPr>
        <p:spPr>
          <a:xfrm>
            <a:off x="287676" y="462339"/>
            <a:ext cx="88665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masis MT Pro" panose="02040504050005020304" pitchFamily="18" charset="0"/>
              </a:rPr>
              <a:t>#9.Retrieve </a:t>
            </a:r>
            <a:r>
              <a:rPr lang="en-IN" sz="2000" dirty="0" err="1">
                <a:latin typeface="Amasis MT Pro" panose="02040504050005020304" pitchFamily="18" charset="0"/>
              </a:rPr>
              <a:t>book_title</a:t>
            </a:r>
            <a:r>
              <a:rPr lang="en-IN" sz="2000" dirty="0">
                <a:latin typeface="Amasis MT Pro" panose="02040504050005020304" pitchFamily="18" charset="0"/>
              </a:rPr>
              <a:t> from book table containing history.</a:t>
            </a:r>
          </a:p>
          <a:p>
            <a:endParaRPr lang="en-IN" sz="2000" dirty="0">
              <a:latin typeface="Amasis MT Pro" panose="02040504050005020304" pitchFamily="18" charset="0"/>
            </a:endParaRPr>
          </a:p>
          <a:p>
            <a:r>
              <a:rPr lang="en-IN" sz="2000" dirty="0">
                <a:latin typeface="Amasis MT Pro" panose="02040504050005020304" pitchFamily="18" charset="0"/>
              </a:rPr>
              <a:t>SELECT </a:t>
            </a:r>
            <a:r>
              <a:rPr lang="en-IN" sz="2000" dirty="0" err="1">
                <a:latin typeface="Amasis MT Pro" panose="02040504050005020304" pitchFamily="18" charset="0"/>
              </a:rPr>
              <a:t>Book_title</a:t>
            </a:r>
            <a:r>
              <a:rPr lang="en-IN" sz="2000" dirty="0">
                <a:latin typeface="Amasis MT Pro" panose="02040504050005020304" pitchFamily="18" charset="0"/>
              </a:rPr>
              <a:t> FROM Books WHERE </a:t>
            </a:r>
            <a:r>
              <a:rPr lang="en-IN" sz="2000" dirty="0" err="1">
                <a:latin typeface="Amasis MT Pro" panose="02040504050005020304" pitchFamily="18" charset="0"/>
              </a:rPr>
              <a:t>Book_title</a:t>
            </a:r>
            <a:r>
              <a:rPr lang="en-IN" sz="2000" dirty="0">
                <a:latin typeface="Amasis MT Pro" panose="02040504050005020304" pitchFamily="18" charset="0"/>
              </a:rPr>
              <a:t> LIKE '%history%';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F030F-DED3-1E0D-7E25-47D5C4CBA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701" y="2264452"/>
            <a:ext cx="2333846" cy="116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33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B68132-ED93-97EB-2DC9-93213BC99607}"/>
              </a:ext>
            </a:extLst>
          </p:cNvPr>
          <p:cNvSpPr txBox="1"/>
          <p:nvPr/>
        </p:nvSpPr>
        <p:spPr>
          <a:xfrm>
            <a:off x="287676" y="297952"/>
            <a:ext cx="8858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masis MT Pro" panose="02040504050005020304" pitchFamily="18" charset="0"/>
              </a:rPr>
              <a:t>#10.Retrieve the branch numbers along with the count of employees for branches having more than 5 employees.</a:t>
            </a:r>
          </a:p>
          <a:p>
            <a:endParaRPr lang="en-IN" sz="1000" dirty="0">
              <a:latin typeface="Amasis MT Pro" panose="02040504050005020304" pitchFamily="18" charset="0"/>
            </a:endParaRPr>
          </a:p>
          <a:p>
            <a:r>
              <a:rPr lang="en-IN" sz="2000" dirty="0">
                <a:latin typeface="Amasis MT Pro" panose="02040504050005020304" pitchFamily="18" charset="0"/>
              </a:rPr>
              <a:t>SELECT </a:t>
            </a:r>
            <a:r>
              <a:rPr lang="en-IN" sz="2000" dirty="0" err="1">
                <a:latin typeface="Amasis MT Pro" panose="02040504050005020304" pitchFamily="18" charset="0"/>
              </a:rPr>
              <a:t>Branch_no,COUNT</a:t>
            </a:r>
            <a:r>
              <a:rPr lang="en-IN" sz="2000" dirty="0">
                <a:latin typeface="Amasis MT Pro" panose="02040504050005020304" pitchFamily="18" charset="0"/>
              </a:rPr>
              <a:t>(*) AS '</a:t>
            </a:r>
            <a:r>
              <a:rPr lang="en-IN" sz="2000" dirty="0" err="1">
                <a:latin typeface="Amasis MT Pro" panose="02040504050005020304" pitchFamily="18" charset="0"/>
              </a:rPr>
              <a:t>EmployeeCount</a:t>
            </a:r>
            <a:r>
              <a:rPr lang="en-IN" sz="2000" dirty="0">
                <a:latin typeface="Amasis MT Pro" panose="02040504050005020304" pitchFamily="18" charset="0"/>
              </a:rPr>
              <a:t>' FROM Employees</a:t>
            </a:r>
          </a:p>
          <a:p>
            <a:r>
              <a:rPr lang="en-IN" sz="2000" dirty="0">
                <a:latin typeface="Amasis MT Pro" panose="02040504050005020304" pitchFamily="18" charset="0"/>
              </a:rPr>
              <a:t> GROUP BY </a:t>
            </a:r>
            <a:r>
              <a:rPr lang="en-IN" sz="2000" dirty="0" err="1">
                <a:latin typeface="Amasis MT Pro" panose="02040504050005020304" pitchFamily="18" charset="0"/>
              </a:rPr>
              <a:t>Branch_no</a:t>
            </a:r>
            <a:r>
              <a:rPr lang="en-IN" sz="2000" dirty="0">
                <a:latin typeface="Amasis MT Pro" panose="02040504050005020304" pitchFamily="18" charset="0"/>
              </a:rPr>
              <a:t> HAVING COUNT(*)&gt;5;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835FBB-AA22-3EA8-C7F9-7BF1EA220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373086"/>
            <a:ext cx="3907972" cy="17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87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071227-B607-C50A-7066-3329532802DF}"/>
              </a:ext>
            </a:extLst>
          </p:cNvPr>
          <p:cNvSpPr txBox="1"/>
          <p:nvPr/>
        </p:nvSpPr>
        <p:spPr>
          <a:xfrm>
            <a:off x="297951" y="267129"/>
            <a:ext cx="10191964" cy="1333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masis MT Pro" panose="02040504050005020304" pitchFamily="18" charset="0"/>
              </a:rPr>
              <a:t>#11.Retrieve the names of employees who manage branches and their respective branch addresses.</a:t>
            </a:r>
          </a:p>
          <a:p>
            <a:r>
              <a:rPr lang="en-GB" sz="2000" dirty="0">
                <a:latin typeface="Amasis MT Pro" panose="02040504050005020304" pitchFamily="18" charset="0"/>
              </a:rPr>
              <a:t>SELECT </a:t>
            </a:r>
            <a:r>
              <a:rPr lang="en-GB" sz="2000" dirty="0" err="1">
                <a:latin typeface="Amasis MT Pro" panose="02040504050005020304" pitchFamily="18" charset="0"/>
              </a:rPr>
              <a:t>Emp_name,Branch_address</a:t>
            </a:r>
            <a:r>
              <a:rPr lang="en-GB" sz="2000" dirty="0">
                <a:latin typeface="Amasis MT Pro" panose="02040504050005020304" pitchFamily="18" charset="0"/>
              </a:rPr>
              <a:t> FROM Branch left join Employees ON </a:t>
            </a:r>
            <a:r>
              <a:rPr lang="en-GB" sz="2000" dirty="0" err="1">
                <a:latin typeface="Amasis MT Pro" panose="02040504050005020304" pitchFamily="18" charset="0"/>
              </a:rPr>
              <a:t>Manager_Id</a:t>
            </a:r>
            <a:r>
              <a:rPr lang="en-GB" sz="2000" dirty="0">
                <a:latin typeface="Amasis MT Pro" panose="02040504050005020304" pitchFamily="18" charset="0"/>
              </a:rPr>
              <a:t>=</a:t>
            </a:r>
            <a:r>
              <a:rPr lang="en-GB" sz="2000" dirty="0" err="1">
                <a:latin typeface="Amasis MT Pro" panose="02040504050005020304" pitchFamily="18" charset="0"/>
              </a:rPr>
              <a:t>Emp_Id</a:t>
            </a:r>
            <a:r>
              <a:rPr lang="en-GB" sz="2000" dirty="0">
                <a:latin typeface="Amasis MT Pro" panose="02040504050005020304" pitchFamily="18" charset="0"/>
              </a:rPr>
              <a:t>;</a:t>
            </a:r>
            <a:endParaRPr lang="en-IN" sz="2000" dirty="0">
              <a:latin typeface="Amasis MT Pro" panose="020405040500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80C10-8BFA-FCC9-5193-9A582B80A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771" y="2601686"/>
            <a:ext cx="4800599" cy="147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BDA33-D748-0103-3DA5-217067615CFF}"/>
              </a:ext>
            </a:extLst>
          </p:cNvPr>
          <p:cNvSpPr txBox="1"/>
          <p:nvPr/>
        </p:nvSpPr>
        <p:spPr>
          <a:xfrm>
            <a:off x="154112" y="2116477"/>
            <a:ext cx="1203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4E132-96AF-CDA9-E824-08A1ABAEFEDF}"/>
              </a:ext>
            </a:extLst>
          </p:cNvPr>
          <p:cNvSpPr txBox="1"/>
          <p:nvPr/>
        </p:nvSpPr>
        <p:spPr>
          <a:xfrm>
            <a:off x="410967" y="369870"/>
            <a:ext cx="981182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masis MT Pro" panose="020F0502020204030204" pitchFamily="18" charset="0"/>
              </a:rPr>
              <a:t>                                             </a:t>
            </a:r>
            <a:r>
              <a:rPr lang="en-IN" sz="2000" b="1" dirty="0">
                <a:solidFill>
                  <a:srgbClr val="FF0000"/>
                </a:solidFill>
                <a:latin typeface="Amasis MT Pro" panose="020F0502020204030204" pitchFamily="18" charset="0"/>
              </a:rPr>
              <a:t>TABLE  BRANCH</a:t>
            </a:r>
          </a:p>
          <a:p>
            <a:r>
              <a:rPr lang="en-IN" sz="2000" dirty="0">
                <a:latin typeface="Amasis MT Pro" panose="020F0502020204030204" pitchFamily="18" charset="0"/>
              </a:rPr>
              <a:t>#creating a database</a:t>
            </a:r>
          </a:p>
          <a:p>
            <a:r>
              <a:rPr lang="en-IN" sz="2000" dirty="0">
                <a:latin typeface="Amasis MT Pro" panose="020F0502020204030204" pitchFamily="18" charset="0"/>
              </a:rPr>
              <a:t>CREATE DATABASE Library;</a:t>
            </a:r>
          </a:p>
          <a:p>
            <a:r>
              <a:rPr lang="en-IN" sz="2000" dirty="0">
                <a:latin typeface="Amasis MT Pro" panose="020F0502020204030204" pitchFamily="18" charset="0"/>
              </a:rPr>
              <a:t>USE Library;</a:t>
            </a:r>
          </a:p>
          <a:p>
            <a:r>
              <a:rPr lang="en-IN" sz="2000" dirty="0">
                <a:latin typeface="Amasis MT Pro" panose="020F0502020204030204" pitchFamily="18" charset="0"/>
              </a:rPr>
              <a:t>#create table branch</a:t>
            </a:r>
          </a:p>
          <a:p>
            <a:r>
              <a:rPr lang="en-IN" sz="2000" dirty="0">
                <a:latin typeface="Amasis MT Pro" panose="020F0502020204030204" pitchFamily="18" charset="0"/>
              </a:rPr>
              <a:t>CREATE TABLE Branch</a:t>
            </a:r>
          </a:p>
          <a:p>
            <a:r>
              <a:rPr lang="en-IN" sz="2000" dirty="0">
                <a:latin typeface="Amasis MT Pro" panose="020F0502020204030204" pitchFamily="18" charset="0"/>
              </a:rPr>
              <a:t>( </a:t>
            </a:r>
            <a:r>
              <a:rPr lang="en-IN" sz="2000" dirty="0" err="1">
                <a:latin typeface="Amasis MT Pro" panose="020F0502020204030204" pitchFamily="18" charset="0"/>
              </a:rPr>
              <a:t>Branch_no</a:t>
            </a:r>
            <a:r>
              <a:rPr lang="en-IN" sz="2000" dirty="0">
                <a:latin typeface="Amasis MT Pro" panose="020F0502020204030204" pitchFamily="18" charset="0"/>
              </a:rPr>
              <a:t> VARCHAR(20) primary key,</a:t>
            </a:r>
          </a:p>
          <a:p>
            <a:r>
              <a:rPr lang="en-IN" sz="2000" dirty="0" err="1">
                <a:latin typeface="Amasis MT Pro" panose="020F0502020204030204" pitchFamily="18" charset="0"/>
              </a:rPr>
              <a:t>Manager_id</a:t>
            </a:r>
            <a:r>
              <a:rPr lang="en-IN" sz="2000" dirty="0">
                <a:latin typeface="Amasis MT Pro" panose="020F0502020204030204" pitchFamily="18" charset="0"/>
              </a:rPr>
              <a:t> VARCHAR(20) UNIQUE,</a:t>
            </a:r>
          </a:p>
          <a:p>
            <a:r>
              <a:rPr lang="en-IN" sz="2000" dirty="0" err="1">
                <a:latin typeface="Amasis MT Pro" panose="020F0502020204030204" pitchFamily="18" charset="0"/>
              </a:rPr>
              <a:t>Branch_address</a:t>
            </a:r>
            <a:r>
              <a:rPr lang="en-IN" sz="2000" dirty="0">
                <a:latin typeface="Amasis MT Pro" panose="020F0502020204030204" pitchFamily="18" charset="0"/>
              </a:rPr>
              <a:t> VARCHAR(50),</a:t>
            </a:r>
          </a:p>
          <a:p>
            <a:r>
              <a:rPr lang="en-IN" sz="2000" dirty="0" err="1">
                <a:latin typeface="Amasis MT Pro" panose="020F0502020204030204" pitchFamily="18" charset="0"/>
              </a:rPr>
              <a:t>Contact_no</a:t>
            </a:r>
            <a:r>
              <a:rPr lang="en-IN" sz="2000" dirty="0">
                <a:latin typeface="Amasis MT Pro" panose="020F0502020204030204" pitchFamily="18" charset="0"/>
              </a:rPr>
              <a:t> BIGINT UNIQUE);</a:t>
            </a:r>
          </a:p>
          <a:p>
            <a:r>
              <a:rPr lang="en-IN" sz="2000" dirty="0">
                <a:latin typeface="Amasis MT Pro" panose="020F0502020204030204" pitchFamily="18" charset="0"/>
              </a:rPr>
              <a:t>INSERT INTO Branch</a:t>
            </a:r>
          </a:p>
          <a:p>
            <a:r>
              <a:rPr lang="en-IN" sz="2000" dirty="0">
                <a:latin typeface="Amasis MT Pro" panose="020F0502020204030204" pitchFamily="18" charset="0"/>
              </a:rPr>
              <a:t>(</a:t>
            </a:r>
            <a:r>
              <a:rPr lang="en-IN" sz="2000" dirty="0" err="1">
                <a:latin typeface="Amasis MT Pro" panose="020F0502020204030204" pitchFamily="18" charset="0"/>
              </a:rPr>
              <a:t>Branch_no,Manager_id,Branch_address,Contact_no</a:t>
            </a:r>
            <a:r>
              <a:rPr lang="en-IN" sz="2000" dirty="0">
                <a:latin typeface="Amasis MT Pro" panose="020F0502020204030204" pitchFamily="18" charset="0"/>
              </a:rPr>
              <a:t>)</a:t>
            </a:r>
          </a:p>
          <a:p>
            <a:r>
              <a:rPr lang="en-IN" sz="2000" dirty="0">
                <a:latin typeface="Amasis MT Pro" panose="020F0502020204030204" pitchFamily="18" charset="0"/>
              </a:rPr>
              <a:t>VALUES</a:t>
            </a:r>
          </a:p>
          <a:p>
            <a:r>
              <a:rPr lang="en-IN" sz="2000" dirty="0">
                <a:latin typeface="Amasis MT Pro" panose="020F0502020204030204" pitchFamily="18" charset="0"/>
              </a:rPr>
              <a:t>('LIB-0001','3001','STATE PUBLIC LIBRARY,Manachira,Kozhikode','9234000012’),</a:t>
            </a:r>
          </a:p>
          <a:p>
            <a:r>
              <a:rPr lang="en-IN" sz="2000" dirty="0">
                <a:latin typeface="Amasis MT Pro" panose="020F0502020204030204" pitchFamily="18" charset="0"/>
              </a:rPr>
              <a:t>('LIB-0002','3012','DESAPOSHINI LIBRARY,Kuthiravattam,Kozhikode','9234000013</a:t>
            </a:r>
            <a:r>
              <a:rPr lang="en-IN" dirty="0"/>
              <a:t>');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36868-4F0E-6BEE-97E6-F044094A4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789" y="5109223"/>
            <a:ext cx="8514534" cy="137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30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3DD467-2566-E670-5817-E22DE8F349B9}"/>
              </a:ext>
            </a:extLst>
          </p:cNvPr>
          <p:cNvSpPr txBox="1"/>
          <p:nvPr/>
        </p:nvSpPr>
        <p:spPr>
          <a:xfrm>
            <a:off x="92467" y="287676"/>
            <a:ext cx="90515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Amasis MT Pro" panose="02040504050005020304" pitchFamily="18" charset="0"/>
              </a:rPr>
              <a:t>#12.Display the names of customers who have issued books with a rental price higher than 25</a:t>
            </a:r>
          </a:p>
          <a:p>
            <a:endParaRPr lang="en-GB" sz="2000" dirty="0">
              <a:latin typeface="Amasis MT Pro" panose="02040504050005020304" pitchFamily="18" charset="0"/>
            </a:endParaRPr>
          </a:p>
          <a:p>
            <a:r>
              <a:rPr lang="en-GB" sz="2000" dirty="0">
                <a:latin typeface="Amasis MT Pro" panose="02040504050005020304" pitchFamily="18" charset="0"/>
              </a:rPr>
              <a:t>SELECT </a:t>
            </a:r>
            <a:r>
              <a:rPr lang="en-GB" sz="2000" dirty="0" err="1">
                <a:latin typeface="Amasis MT Pro" panose="02040504050005020304" pitchFamily="18" charset="0"/>
              </a:rPr>
              <a:t>Customer_name,Issued_cust</a:t>
            </a:r>
            <a:r>
              <a:rPr lang="en-GB" sz="2000" dirty="0">
                <a:latin typeface="Amasis MT Pro" panose="02040504050005020304" pitchFamily="18" charset="0"/>
              </a:rPr>
              <a:t> FROM Customer </a:t>
            </a:r>
          </a:p>
          <a:p>
            <a:r>
              <a:rPr lang="en-GB" sz="2000" dirty="0">
                <a:latin typeface="Amasis MT Pro" panose="02040504050005020304" pitchFamily="18" charset="0"/>
              </a:rPr>
              <a:t>RIGHT JOIN </a:t>
            </a:r>
            <a:r>
              <a:rPr lang="en-GB" sz="2000" dirty="0" err="1">
                <a:latin typeface="Amasis MT Pro" panose="02040504050005020304" pitchFamily="18" charset="0"/>
              </a:rPr>
              <a:t>IssueStatus</a:t>
            </a:r>
            <a:r>
              <a:rPr lang="en-GB" sz="2000" dirty="0">
                <a:latin typeface="Amasis MT Pro" panose="02040504050005020304" pitchFamily="18" charset="0"/>
              </a:rPr>
              <a:t> ON </a:t>
            </a:r>
            <a:r>
              <a:rPr lang="en-GB" sz="2000" dirty="0" err="1">
                <a:latin typeface="Amasis MT Pro" panose="02040504050005020304" pitchFamily="18" charset="0"/>
              </a:rPr>
              <a:t>Issued_cust</a:t>
            </a:r>
            <a:r>
              <a:rPr lang="en-GB" sz="2000" dirty="0">
                <a:latin typeface="Amasis MT Pro" panose="02040504050005020304" pitchFamily="18" charset="0"/>
              </a:rPr>
              <a:t>=</a:t>
            </a:r>
            <a:r>
              <a:rPr lang="en-GB" sz="2000" dirty="0" err="1">
                <a:latin typeface="Amasis MT Pro" panose="02040504050005020304" pitchFamily="18" charset="0"/>
              </a:rPr>
              <a:t>Customer_Id</a:t>
            </a:r>
            <a:endParaRPr lang="en-GB" sz="2000" dirty="0">
              <a:latin typeface="Amasis MT Pro" panose="02040504050005020304" pitchFamily="18" charset="0"/>
            </a:endParaRPr>
          </a:p>
          <a:p>
            <a:r>
              <a:rPr lang="en-GB" sz="2000" dirty="0">
                <a:latin typeface="Amasis MT Pro" panose="02040504050005020304" pitchFamily="18" charset="0"/>
              </a:rPr>
              <a:t>LEFT JOIN Books ON </a:t>
            </a:r>
            <a:r>
              <a:rPr lang="en-GB" sz="2000" dirty="0" err="1">
                <a:latin typeface="Amasis MT Pro" panose="02040504050005020304" pitchFamily="18" charset="0"/>
              </a:rPr>
              <a:t>IssueStatus.Isbn_book</a:t>
            </a:r>
            <a:r>
              <a:rPr lang="en-GB" sz="2000" dirty="0">
                <a:latin typeface="Amasis MT Pro" panose="02040504050005020304" pitchFamily="18" charset="0"/>
              </a:rPr>
              <a:t>=</a:t>
            </a:r>
            <a:r>
              <a:rPr lang="en-GB" sz="2000" dirty="0" err="1">
                <a:latin typeface="Amasis MT Pro" panose="02040504050005020304" pitchFamily="18" charset="0"/>
              </a:rPr>
              <a:t>Books.ISBN</a:t>
            </a:r>
            <a:endParaRPr lang="en-GB" sz="2000" dirty="0">
              <a:latin typeface="Amasis MT Pro" panose="02040504050005020304" pitchFamily="18" charset="0"/>
            </a:endParaRPr>
          </a:p>
          <a:p>
            <a:r>
              <a:rPr lang="en-GB" sz="2000" dirty="0">
                <a:latin typeface="Amasis MT Pro" panose="02040504050005020304" pitchFamily="18" charset="0"/>
              </a:rPr>
              <a:t>WHERE </a:t>
            </a:r>
            <a:r>
              <a:rPr lang="en-GB" sz="2000" dirty="0" err="1">
                <a:latin typeface="Amasis MT Pro" panose="02040504050005020304" pitchFamily="18" charset="0"/>
              </a:rPr>
              <a:t>Rental_price</a:t>
            </a:r>
            <a:r>
              <a:rPr lang="en-GB" sz="2000" dirty="0">
                <a:latin typeface="Amasis MT Pro" panose="02040504050005020304" pitchFamily="18" charset="0"/>
              </a:rPr>
              <a:t>&gt;25;</a:t>
            </a:r>
            <a:endParaRPr lang="en-IN" sz="2000" dirty="0">
              <a:latin typeface="Amasis MT Pro" panose="020405040500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6F1A57-60FF-166A-083A-C6ED9A871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696" y="2808514"/>
            <a:ext cx="462594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1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0443028-F574-2234-388C-47DD1756642F}"/>
              </a:ext>
            </a:extLst>
          </p:cNvPr>
          <p:cNvSpPr txBox="1"/>
          <p:nvPr/>
        </p:nvSpPr>
        <p:spPr>
          <a:xfrm>
            <a:off x="4345968" y="2188395"/>
            <a:ext cx="5116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rgbClr val="FF0000"/>
                </a:solidFill>
                <a:latin typeface="Algerian" panose="04020705040A02060702" pitchFamily="82" charset="0"/>
              </a:rPr>
              <a:t>THE END</a:t>
            </a:r>
            <a:endParaRPr lang="en-IN" sz="4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03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C77E0C-B095-06E2-DC60-3D21C65B623C}"/>
              </a:ext>
            </a:extLst>
          </p:cNvPr>
          <p:cNvSpPr txBox="1"/>
          <p:nvPr/>
        </p:nvSpPr>
        <p:spPr>
          <a:xfrm>
            <a:off x="62992" y="163365"/>
            <a:ext cx="1212900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masis MT Pro" panose="02040504050005020304" pitchFamily="18" charset="0"/>
              </a:rPr>
              <a:t>                                          </a:t>
            </a:r>
            <a:r>
              <a:rPr lang="en-IN" b="1" dirty="0">
                <a:solidFill>
                  <a:srgbClr val="FF0000"/>
                </a:solidFill>
                <a:latin typeface="Amasis MT Pro" panose="02040504050005020304" pitchFamily="18" charset="0"/>
              </a:rPr>
              <a:t>TABLE EMPLOYEES</a:t>
            </a:r>
          </a:p>
          <a:p>
            <a:endParaRPr lang="en-IN" dirty="0">
              <a:latin typeface="Amasis MT Pro" panose="02040504050005020304" pitchFamily="18" charset="0"/>
            </a:endParaRPr>
          </a:p>
          <a:p>
            <a:r>
              <a:rPr lang="en-IN" dirty="0">
                <a:latin typeface="Amasis MT Pro" panose="02040504050005020304" pitchFamily="18" charset="0"/>
              </a:rPr>
              <a:t>#create table employees</a:t>
            </a:r>
          </a:p>
          <a:p>
            <a:r>
              <a:rPr lang="en-IN" dirty="0">
                <a:latin typeface="Amasis MT Pro" panose="02040504050005020304" pitchFamily="18" charset="0"/>
              </a:rPr>
              <a:t>CREATE TABLE Employees</a:t>
            </a:r>
          </a:p>
          <a:p>
            <a:r>
              <a:rPr lang="en-IN" dirty="0">
                <a:latin typeface="Amasis MT Pro" panose="02040504050005020304" pitchFamily="18" charset="0"/>
              </a:rPr>
              <a:t>(</a:t>
            </a:r>
            <a:r>
              <a:rPr lang="en-IN" dirty="0" err="1">
                <a:latin typeface="Amasis MT Pro" panose="02040504050005020304" pitchFamily="18" charset="0"/>
              </a:rPr>
              <a:t>Emp_Id</a:t>
            </a:r>
            <a:r>
              <a:rPr lang="en-IN" dirty="0">
                <a:latin typeface="Amasis MT Pro" panose="02040504050005020304" pitchFamily="18" charset="0"/>
              </a:rPr>
              <a:t> int primary key,</a:t>
            </a:r>
          </a:p>
          <a:p>
            <a:r>
              <a:rPr lang="en-IN" dirty="0" err="1">
                <a:latin typeface="Amasis MT Pro" panose="02040504050005020304" pitchFamily="18" charset="0"/>
              </a:rPr>
              <a:t>Emp_name</a:t>
            </a:r>
            <a:r>
              <a:rPr lang="en-IN" dirty="0">
                <a:latin typeface="Amasis MT Pro" panose="02040504050005020304" pitchFamily="18" charset="0"/>
              </a:rPr>
              <a:t> VARCHAR(50),</a:t>
            </a:r>
          </a:p>
          <a:p>
            <a:r>
              <a:rPr lang="en-IN" dirty="0">
                <a:latin typeface="Amasis MT Pro" panose="02040504050005020304" pitchFamily="18" charset="0"/>
              </a:rPr>
              <a:t>Position   VARCHAR(50),</a:t>
            </a:r>
          </a:p>
          <a:p>
            <a:r>
              <a:rPr lang="en-IN" dirty="0">
                <a:latin typeface="Amasis MT Pro" panose="02040504050005020304" pitchFamily="18" charset="0"/>
              </a:rPr>
              <a:t>Salary int,</a:t>
            </a:r>
          </a:p>
          <a:p>
            <a:r>
              <a:rPr lang="en-IN" dirty="0" err="1">
                <a:latin typeface="Amasis MT Pro" panose="02040504050005020304" pitchFamily="18" charset="0"/>
              </a:rPr>
              <a:t>Branch_no</a:t>
            </a:r>
            <a:r>
              <a:rPr lang="en-IN" dirty="0">
                <a:latin typeface="Amasis MT Pro" panose="02040504050005020304" pitchFamily="18" charset="0"/>
              </a:rPr>
              <a:t> VARCHAR(20),</a:t>
            </a:r>
          </a:p>
          <a:p>
            <a:r>
              <a:rPr lang="en-IN" dirty="0">
                <a:latin typeface="Amasis MT Pro" panose="02040504050005020304" pitchFamily="18" charset="0"/>
              </a:rPr>
              <a:t>foreign key (</a:t>
            </a:r>
            <a:r>
              <a:rPr lang="en-IN" dirty="0" err="1">
                <a:latin typeface="Amasis MT Pro" panose="02040504050005020304" pitchFamily="18" charset="0"/>
              </a:rPr>
              <a:t>Branch_no</a:t>
            </a:r>
            <a:r>
              <a:rPr lang="en-IN" dirty="0">
                <a:latin typeface="Amasis MT Pro" panose="02040504050005020304" pitchFamily="18" charset="0"/>
              </a:rPr>
              <a:t>) </a:t>
            </a:r>
            <a:r>
              <a:rPr lang="en-IN" dirty="0" err="1">
                <a:latin typeface="Amasis MT Pro" panose="02040504050005020304" pitchFamily="18" charset="0"/>
              </a:rPr>
              <a:t>referencesBranch</a:t>
            </a:r>
            <a:r>
              <a:rPr lang="en-IN" dirty="0">
                <a:latin typeface="Amasis MT Pro" panose="02040504050005020304" pitchFamily="18" charset="0"/>
              </a:rPr>
              <a:t> (</a:t>
            </a:r>
            <a:r>
              <a:rPr lang="en-IN" dirty="0" err="1">
                <a:latin typeface="Amasis MT Pro" panose="02040504050005020304" pitchFamily="18" charset="0"/>
              </a:rPr>
              <a:t>Branch_no</a:t>
            </a:r>
            <a:r>
              <a:rPr lang="en-IN" dirty="0">
                <a:latin typeface="Amasis MT Pro" panose="02040504050005020304" pitchFamily="18" charset="0"/>
              </a:rPr>
              <a:t>));</a:t>
            </a:r>
          </a:p>
          <a:p>
            <a:r>
              <a:rPr lang="en-IN" dirty="0">
                <a:latin typeface="Amasis MT Pro" panose="02040504050005020304" pitchFamily="18" charset="0"/>
              </a:rPr>
              <a:t>INSERT INTO Employees(</a:t>
            </a:r>
            <a:r>
              <a:rPr lang="en-IN" dirty="0" err="1">
                <a:latin typeface="Amasis MT Pro" panose="02040504050005020304" pitchFamily="18" charset="0"/>
              </a:rPr>
              <a:t>Emp_Id,Emp_name,Position,Salary,Branch_no</a:t>
            </a:r>
            <a:r>
              <a:rPr lang="en-IN" dirty="0">
                <a:latin typeface="Amasis MT Pro" panose="02040504050005020304" pitchFamily="18" charset="0"/>
              </a:rPr>
              <a:t>)</a:t>
            </a:r>
          </a:p>
          <a:p>
            <a:r>
              <a:rPr lang="en-IN" dirty="0">
                <a:latin typeface="Amasis MT Pro" panose="02040504050005020304" pitchFamily="18" charset="0"/>
              </a:rPr>
              <a:t>VALUES </a:t>
            </a:r>
          </a:p>
          <a:p>
            <a:r>
              <a:rPr lang="en-IN" dirty="0">
                <a:latin typeface="Amasis MT Pro" panose="02040504050005020304" pitchFamily="18" charset="0"/>
              </a:rPr>
              <a:t>('3001','Venugopal','Manager','55000','LIB-0001’),</a:t>
            </a:r>
          </a:p>
          <a:p>
            <a:r>
              <a:rPr lang="en-IN" dirty="0">
                <a:latin typeface="Amasis MT Pro" panose="02040504050005020304" pitchFamily="18" charset="0"/>
              </a:rPr>
              <a:t>('2100','Aravind','Librarian','40000','LIB-0001’),</a:t>
            </a:r>
          </a:p>
          <a:p>
            <a:r>
              <a:rPr lang="en-IN" dirty="0">
                <a:latin typeface="Amasis MT Pro" panose="02040504050005020304" pitchFamily="18" charset="0"/>
              </a:rPr>
              <a:t>('2101','Joseph','Assistant Librarian','25000','LIB-0001’),</a:t>
            </a:r>
          </a:p>
          <a:p>
            <a:r>
              <a:rPr lang="en-IN" dirty="0">
                <a:latin typeface="Amasis MT Pro" panose="02040504050005020304" pitchFamily="18" charset="0"/>
              </a:rPr>
              <a:t>('2102','Kavitha','Assistant Librarian','30000','LIB-0001’),</a:t>
            </a:r>
          </a:p>
          <a:p>
            <a:r>
              <a:rPr lang="en-IN" dirty="0">
                <a:latin typeface="Amasis MT Pro" panose="02040504050005020304" pitchFamily="18" charset="0"/>
              </a:rPr>
              <a:t>('2001','Anu </a:t>
            </a:r>
            <a:r>
              <a:rPr lang="en-IN" dirty="0" err="1">
                <a:latin typeface="Amasis MT Pro" panose="02040504050005020304" pitchFamily="18" charset="0"/>
              </a:rPr>
              <a:t>joseph','Computer</a:t>
            </a:r>
            <a:r>
              <a:rPr lang="en-IN" dirty="0">
                <a:latin typeface="Amasis MT Pro" panose="02040504050005020304" pitchFamily="18" charset="0"/>
              </a:rPr>
              <a:t> Operator','40000','LIB-0001’),</a:t>
            </a:r>
          </a:p>
          <a:p>
            <a:r>
              <a:rPr lang="en-IN" dirty="0">
                <a:latin typeface="Amasis MT Pro" panose="02040504050005020304" pitchFamily="18" charset="0"/>
              </a:rPr>
              <a:t>('2002','Adam </a:t>
            </a:r>
            <a:r>
              <a:rPr lang="en-IN" dirty="0" err="1">
                <a:latin typeface="Amasis MT Pro" panose="02040504050005020304" pitchFamily="18" charset="0"/>
              </a:rPr>
              <a:t>Muhammed','Computer</a:t>
            </a:r>
            <a:r>
              <a:rPr lang="en-IN" dirty="0">
                <a:latin typeface="Amasis MT Pro" panose="02040504050005020304" pitchFamily="18" charset="0"/>
              </a:rPr>
              <a:t> Operator','45000','LIB-0001’),</a:t>
            </a:r>
          </a:p>
          <a:p>
            <a:r>
              <a:rPr lang="en-IN" dirty="0">
                <a:latin typeface="Amasis MT Pro" panose="02040504050005020304" pitchFamily="18" charset="0"/>
              </a:rPr>
              <a:t>('3012','Aswathynayar','Manager','55000','LIB-0002’),</a:t>
            </a:r>
          </a:p>
          <a:p>
            <a:r>
              <a:rPr lang="en-IN" dirty="0">
                <a:latin typeface="Amasis MT Pro" panose="02040504050005020304" pitchFamily="18" charset="0"/>
              </a:rPr>
              <a:t>('2103','Amar philiphs','Librarian','40000','LIB-0002’),</a:t>
            </a:r>
          </a:p>
          <a:p>
            <a:r>
              <a:rPr lang="en-IN" dirty="0">
                <a:latin typeface="Amasis MT Pro" panose="02040504050005020304" pitchFamily="18" charset="0"/>
              </a:rPr>
              <a:t>('2104','Sindhu','Assistant Librarian','30000','LIB-0002’),</a:t>
            </a:r>
          </a:p>
          <a:p>
            <a:r>
              <a:rPr lang="en-IN" dirty="0">
                <a:latin typeface="Amasis MT Pro" panose="02040504050005020304" pitchFamily="18" charset="0"/>
              </a:rPr>
              <a:t>('2003','Mahima','Computer Opertator','45000','LIB-0002');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01E030-6BB7-E219-87D5-64646770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4" t="31685" r="66474" b="50456"/>
          <a:stretch/>
        </p:blipFill>
        <p:spPr>
          <a:xfrm>
            <a:off x="6772197" y="343940"/>
            <a:ext cx="5116286" cy="221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9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13FF64-0FB7-241B-3834-4D450C355632}"/>
              </a:ext>
            </a:extLst>
          </p:cNvPr>
          <p:cNvSpPr txBox="1"/>
          <p:nvPr/>
        </p:nvSpPr>
        <p:spPr>
          <a:xfrm>
            <a:off x="70756" y="317462"/>
            <a:ext cx="1205048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masis MT Pro" panose="02040504050005020304" pitchFamily="18" charset="0"/>
              </a:rPr>
              <a:t>                                                               </a:t>
            </a:r>
            <a:r>
              <a:rPr lang="en-IN" b="1" dirty="0">
                <a:solidFill>
                  <a:srgbClr val="FF0000"/>
                </a:solidFill>
                <a:latin typeface="Amasis MT Pro" panose="02040504050005020304" pitchFamily="18" charset="0"/>
              </a:rPr>
              <a:t>TABLE BOOKS</a:t>
            </a:r>
          </a:p>
          <a:p>
            <a:endParaRPr lang="en-IN" dirty="0">
              <a:latin typeface="Amasis MT Pro" panose="02040504050005020304" pitchFamily="18" charset="0"/>
            </a:endParaRPr>
          </a:p>
          <a:p>
            <a:endParaRPr lang="en-IN" dirty="0">
              <a:latin typeface="Amasis MT Pro" panose="02040504050005020304" pitchFamily="18" charset="0"/>
            </a:endParaRPr>
          </a:p>
          <a:p>
            <a:r>
              <a:rPr lang="en-IN" dirty="0">
                <a:latin typeface="Amasis MT Pro" panose="02040504050005020304" pitchFamily="18" charset="0"/>
              </a:rPr>
              <a:t>#create table books</a:t>
            </a:r>
          </a:p>
          <a:p>
            <a:r>
              <a:rPr lang="en-IN" dirty="0">
                <a:latin typeface="Amasis MT Pro" panose="02040504050005020304" pitchFamily="18" charset="0"/>
              </a:rPr>
              <a:t>CREATE TABLE Books</a:t>
            </a:r>
          </a:p>
          <a:p>
            <a:r>
              <a:rPr lang="en-IN" dirty="0">
                <a:latin typeface="Amasis MT Pro" panose="02040504050005020304" pitchFamily="18" charset="0"/>
              </a:rPr>
              <a:t>(ISBN VARCHAR(50) primary key,</a:t>
            </a:r>
          </a:p>
          <a:p>
            <a:r>
              <a:rPr lang="en-IN" dirty="0" err="1">
                <a:latin typeface="Amasis MT Pro" panose="02040504050005020304" pitchFamily="18" charset="0"/>
              </a:rPr>
              <a:t>Book_title</a:t>
            </a:r>
            <a:r>
              <a:rPr lang="en-IN" dirty="0">
                <a:latin typeface="Amasis MT Pro" panose="02040504050005020304" pitchFamily="18" charset="0"/>
              </a:rPr>
              <a:t> VARCHAR(50) NOT NULL,</a:t>
            </a:r>
          </a:p>
          <a:p>
            <a:r>
              <a:rPr lang="en-IN" dirty="0">
                <a:latin typeface="Amasis MT Pro" panose="02040504050005020304" pitchFamily="18" charset="0"/>
              </a:rPr>
              <a:t>Category VARCHAR(50),</a:t>
            </a:r>
          </a:p>
          <a:p>
            <a:r>
              <a:rPr lang="en-IN" dirty="0" err="1">
                <a:latin typeface="Amasis MT Pro" panose="02040504050005020304" pitchFamily="18" charset="0"/>
              </a:rPr>
              <a:t>Rental_Price</a:t>
            </a:r>
            <a:r>
              <a:rPr lang="en-IN" dirty="0">
                <a:latin typeface="Amasis MT Pro" panose="02040504050005020304" pitchFamily="18" charset="0"/>
              </a:rPr>
              <a:t> int NOT </a:t>
            </a:r>
            <a:r>
              <a:rPr lang="en-IN" dirty="0" err="1">
                <a:latin typeface="Amasis MT Pro" panose="02040504050005020304" pitchFamily="18" charset="0"/>
              </a:rPr>
              <a:t>NULL,Status</a:t>
            </a:r>
            <a:r>
              <a:rPr lang="en-IN" dirty="0">
                <a:latin typeface="Amasis MT Pro" panose="02040504050005020304" pitchFamily="18" charset="0"/>
              </a:rPr>
              <a:t> VARCHAR(3) DEFAULT 'YES’,</a:t>
            </a:r>
          </a:p>
          <a:p>
            <a:r>
              <a:rPr lang="en-IN" dirty="0">
                <a:latin typeface="Amasis MT Pro" panose="02040504050005020304" pitchFamily="18" charset="0"/>
              </a:rPr>
              <a:t>Author VARCHAR(50),</a:t>
            </a:r>
          </a:p>
          <a:p>
            <a:r>
              <a:rPr lang="en-IN" dirty="0">
                <a:latin typeface="Amasis MT Pro" panose="02040504050005020304" pitchFamily="18" charset="0"/>
              </a:rPr>
              <a:t>Publisher VARCHAR(50));</a:t>
            </a:r>
          </a:p>
          <a:p>
            <a:r>
              <a:rPr lang="en-IN" dirty="0">
                <a:latin typeface="Amasis MT Pro" panose="02040504050005020304" pitchFamily="18" charset="0"/>
              </a:rPr>
              <a:t>INSERT INTO Books(</a:t>
            </a:r>
            <a:r>
              <a:rPr lang="en-IN" dirty="0" err="1">
                <a:latin typeface="Amasis MT Pro" panose="02040504050005020304" pitchFamily="18" charset="0"/>
              </a:rPr>
              <a:t>ISBN,Book_title,Category,Rental_Price,Author,Publisher</a:t>
            </a:r>
            <a:r>
              <a:rPr lang="en-IN" dirty="0">
                <a:latin typeface="Amasis MT Pro" panose="02040504050005020304" pitchFamily="18" charset="0"/>
              </a:rPr>
              <a:t>)</a:t>
            </a:r>
          </a:p>
          <a:p>
            <a:r>
              <a:rPr lang="en-IN" dirty="0">
                <a:latin typeface="Amasis MT Pro" panose="02040504050005020304" pitchFamily="18" charset="0"/>
              </a:rPr>
              <a:t>VALUES</a:t>
            </a:r>
          </a:p>
          <a:p>
            <a:r>
              <a:rPr lang="en-IN" dirty="0">
                <a:latin typeface="Amasis MT Pro" panose="02040504050005020304" pitchFamily="18" charset="0"/>
              </a:rPr>
              <a:t>('BOOK-00001','Pride and </a:t>
            </a:r>
            <a:r>
              <a:rPr lang="en-IN" dirty="0" err="1">
                <a:latin typeface="Amasis MT Pro" panose="02040504050005020304" pitchFamily="18" charset="0"/>
              </a:rPr>
              <a:t>Prejudice','Literary</a:t>
            </a:r>
            <a:r>
              <a:rPr lang="en-IN" dirty="0">
                <a:latin typeface="Amasis MT Pro" panose="02040504050005020304" pitchFamily="18" charset="0"/>
              </a:rPr>
              <a:t> Fiction','80','Jane Austen','</a:t>
            </a:r>
            <a:r>
              <a:rPr lang="en-IN" dirty="0" err="1">
                <a:latin typeface="Amasis MT Pro" panose="02040504050005020304" pitchFamily="18" charset="0"/>
              </a:rPr>
              <a:t>T.Egerton,Whitehall</a:t>
            </a:r>
            <a:r>
              <a:rPr lang="en-IN" dirty="0">
                <a:latin typeface="Amasis MT Pro" panose="02040504050005020304" pitchFamily="18" charset="0"/>
              </a:rPr>
              <a:t>’),</a:t>
            </a:r>
          </a:p>
          <a:p>
            <a:r>
              <a:rPr lang="en-IN" dirty="0">
                <a:latin typeface="Amasis MT Pro" panose="02040504050005020304" pitchFamily="18" charset="0"/>
              </a:rPr>
              <a:t>('BOOK-00002','The Book </a:t>
            </a:r>
            <a:r>
              <a:rPr lang="en-IN" dirty="0" err="1">
                <a:latin typeface="Amasis MT Pro" panose="02040504050005020304" pitchFamily="18" charset="0"/>
              </a:rPr>
              <a:t>Thief','Historical</a:t>
            </a:r>
            <a:r>
              <a:rPr lang="en-IN" dirty="0">
                <a:latin typeface="Amasis MT Pro" panose="02040504050005020304" pitchFamily="18" charset="0"/>
              </a:rPr>
              <a:t> fiction','70','Markus </a:t>
            </a:r>
            <a:r>
              <a:rPr lang="en-IN" dirty="0" err="1">
                <a:latin typeface="Amasis MT Pro" panose="02040504050005020304" pitchFamily="18" charset="0"/>
              </a:rPr>
              <a:t>Zusak','Alfred</a:t>
            </a:r>
            <a:r>
              <a:rPr lang="en-IN" dirty="0">
                <a:latin typeface="Amasis MT Pro" panose="02040504050005020304" pitchFamily="18" charset="0"/>
              </a:rPr>
              <a:t> </a:t>
            </a:r>
            <a:r>
              <a:rPr lang="en-IN" dirty="0" err="1">
                <a:latin typeface="Amasis MT Pro" panose="02040504050005020304" pitchFamily="18" charset="0"/>
              </a:rPr>
              <a:t>A.Knof</a:t>
            </a:r>
            <a:r>
              <a:rPr lang="en-IN" dirty="0">
                <a:latin typeface="Amasis MT Pro" panose="02040504050005020304" pitchFamily="18" charset="0"/>
              </a:rPr>
              <a:t>’),</a:t>
            </a:r>
          </a:p>
          <a:p>
            <a:r>
              <a:rPr lang="en-IN" dirty="0">
                <a:latin typeface="Amasis MT Pro" panose="02040504050005020304" pitchFamily="18" charset="0"/>
              </a:rPr>
              <a:t>('BOOK-00003','The Diary of a Young Girl','Autobiography','70','Anne </a:t>
            </a:r>
            <a:r>
              <a:rPr lang="en-IN" dirty="0" err="1">
                <a:latin typeface="Amasis MT Pro" panose="02040504050005020304" pitchFamily="18" charset="0"/>
              </a:rPr>
              <a:t>Frank','Penguin</a:t>
            </a:r>
            <a:r>
              <a:rPr lang="en-IN" dirty="0">
                <a:latin typeface="Amasis MT Pro" panose="02040504050005020304" pitchFamily="18" charset="0"/>
              </a:rPr>
              <a:t>’),</a:t>
            </a:r>
          </a:p>
          <a:p>
            <a:r>
              <a:rPr lang="en-IN" dirty="0">
                <a:latin typeface="Amasis MT Pro" panose="02040504050005020304" pitchFamily="18" charset="0"/>
              </a:rPr>
              <a:t>('BOOK-00004','The Alchemist','Adventure,Fantasy','70','Paulo </a:t>
            </a:r>
            <a:r>
              <a:rPr lang="en-IN" dirty="0" err="1">
                <a:latin typeface="Amasis MT Pro" panose="02040504050005020304" pitchFamily="18" charset="0"/>
              </a:rPr>
              <a:t>Coehlo</a:t>
            </a:r>
            <a:r>
              <a:rPr lang="en-IN" dirty="0">
                <a:latin typeface="Amasis MT Pro" panose="02040504050005020304" pitchFamily="18" charset="0"/>
              </a:rPr>
              <a:t>','</a:t>
            </a:r>
            <a:r>
              <a:rPr lang="en-IN" dirty="0" err="1">
                <a:latin typeface="Amasis MT Pro" panose="02040504050005020304" pitchFamily="18" charset="0"/>
              </a:rPr>
              <a:t>HarperTorch</a:t>
            </a:r>
            <a:r>
              <a:rPr lang="en-IN" dirty="0">
                <a:latin typeface="Amasis MT Pro" panose="02040504050005020304" pitchFamily="18" charset="0"/>
              </a:rPr>
              <a:t>’),</a:t>
            </a:r>
          </a:p>
          <a:p>
            <a:r>
              <a:rPr lang="en-IN" dirty="0">
                <a:latin typeface="Amasis MT Pro" panose="02040504050005020304" pitchFamily="18" charset="0"/>
              </a:rPr>
              <a:t>('BOOK-00005','SPQR:A history of Ancient','History','60','Mary Beard','</a:t>
            </a:r>
            <a:r>
              <a:rPr lang="en-IN" dirty="0" err="1">
                <a:latin typeface="Amasis MT Pro" panose="02040504050005020304" pitchFamily="18" charset="0"/>
              </a:rPr>
              <a:t>Liverright</a:t>
            </a:r>
            <a:r>
              <a:rPr lang="en-IN" dirty="0">
                <a:latin typeface="Amasis MT Pro" panose="02040504050005020304" pitchFamily="18" charset="0"/>
              </a:rPr>
              <a:t> and Company’),</a:t>
            </a:r>
          </a:p>
          <a:p>
            <a:r>
              <a:rPr lang="en-IN" dirty="0">
                <a:latin typeface="Amasis MT Pro" panose="02040504050005020304" pitchFamily="18" charset="0"/>
              </a:rPr>
              <a:t>('BOOK-00006','Funny Story','</a:t>
            </a:r>
            <a:r>
              <a:rPr lang="en-IN" dirty="0" err="1">
                <a:latin typeface="Amasis MT Pro" panose="02040504050005020304" pitchFamily="18" charset="0"/>
              </a:rPr>
              <a:t>Womens</a:t>
            </a:r>
            <a:r>
              <a:rPr lang="en-IN" dirty="0">
                <a:latin typeface="Amasis MT Pro" panose="02040504050005020304" pitchFamily="18" charset="0"/>
              </a:rPr>
              <a:t> Fiction/Contemporary romance','60','Emily </a:t>
            </a:r>
            <a:r>
              <a:rPr lang="en-IN" dirty="0" err="1">
                <a:latin typeface="Amasis MT Pro" panose="02040504050005020304" pitchFamily="18" charset="0"/>
              </a:rPr>
              <a:t>Henry','Berkley</a:t>
            </a:r>
            <a:r>
              <a:rPr lang="en-IN" dirty="0">
                <a:latin typeface="Amasis MT Pro" panose="02040504050005020304" pitchFamily="18" charset="0"/>
              </a:rPr>
              <a:t>’),</a:t>
            </a:r>
          </a:p>
          <a:p>
            <a:r>
              <a:rPr lang="en-IN" dirty="0">
                <a:latin typeface="Amasis MT Pro" panose="02040504050005020304" pitchFamily="18" charset="0"/>
              </a:rPr>
              <a:t>('BOOK-00007','Hamlet','Tragedy','50','William </a:t>
            </a:r>
            <a:r>
              <a:rPr lang="en-IN" dirty="0" err="1">
                <a:latin typeface="Amasis MT Pro" panose="02040504050005020304" pitchFamily="18" charset="0"/>
              </a:rPr>
              <a:t>Shakespeare','Simon</a:t>
            </a:r>
            <a:r>
              <a:rPr lang="en-IN" dirty="0">
                <a:latin typeface="Amasis MT Pro" panose="02040504050005020304" pitchFamily="18" charset="0"/>
              </a:rPr>
              <a:t> and Schuster');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332152-B621-4D8F-B9DD-8F37B6DF8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4" t="32199" r="47793" b="52543"/>
          <a:stretch/>
        </p:blipFill>
        <p:spPr>
          <a:xfrm>
            <a:off x="6739848" y="986319"/>
            <a:ext cx="5239821" cy="188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54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C3905D-4016-B97A-750F-93E07141792F}"/>
              </a:ext>
            </a:extLst>
          </p:cNvPr>
          <p:cNvSpPr txBox="1"/>
          <p:nvPr/>
        </p:nvSpPr>
        <p:spPr>
          <a:xfrm>
            <a:off x="318496" y="863027"/>
            <a:ext cx="1044882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masis MT Pro" panose="02040504050005020304" pitchFamily="18" charset="0"/>
              </a:rPr>
              <a:t>                                                            </a:t>
            </a:r>
            <a:r>
              <a:rPr lang="en-IN" b="1" dirty="0">
                <a:solidFill>
                  <a:srgbClr val="FF0000"/>
                </a:solidFill>
                <a:latin typeface="Amasis MT Pro" panose="02040504050005020304" pitchFamily="18" charset="0"/>
              </a:rPr>
              <a:t>TABLE CUSTOMER</a:t>
            </a:r>
          </a:p>
          <a:p>
            <a:endParaRPr lang="en-IN" dirty="0">
              <a:latin typeface="Amasis MT Pro" panose="02040504050005020304" pitchFamily="18" charset="0"/>
            </a:endParaRPr>
          </a:p>
          <a:p>
            <a:r>
              <a:rPr lang="en-IN" dirty="0">
                <a:latin typeface="Amasis MT Pro" panose="02040504050005020304" pitchFamily="18" charset="0"/>
              </a:rPr>
              <a:t>#create table customer</a:t>
            </a:r>
          </a:p>
          <a:p>
            <a:r>
              <a:rPr lang="en-IN" dirty="0">
                <a:latin typeface="Amasis MT Pro" panose="02040504050005020304" pitchFamily="18" charset="0"/>
              </a:rPr>
              <a:t>CREATE TABLE Customer</a:t>
            </a:r>
          </a:p>
          <a:p>
            <a:r>
              <a:rPr lang="en-IN" dirty="0">
                <a:latin typeface="Amasis MT Pro" panose="02040504050005020304" pitchFamily="18" charset="0"/>
              </a:rPr>
              <a:t>(</a:t>
            </a:r>
            <a:r>
              <a:rPr lang="en-IN" dirty="0" err="1">
                <a:latin typeface="Amasis MT Pro" panose="02040504050005020304" pitchFamily="18" charset="0"/>
              </a:rPr>
              <a:t>Customer_Id</a:t>
            </a:r>
            <a:r>
              <a:rPr lang="en-IN" dirty="0">
                <a:latin typeface="Amasis MT Pro" panose="02040504050005020304" pitchFamily="18" charset="0"/>
              </a:rPr>
              <a:t> VARCHAR(20) primary key,</a:t>
            </a:r>
          </a:p>
          <a:p>
            <a:r>
              <a:rPr lang="en-IN" dirty="0" err="1">
                <a:latin typeface="Amasis MT Pro" panose="02040504050005020304" pitchFamily="18" charset="0"/>
              </a:rPr>
              <a:t>Customer_name</a:t>
            </a:r>
            <a:r>
              <a:rPr lang="en-IN" dirty="0">
                <a:latin typeface="Amasis MT Pro" panose="02040504050005020304" pitchFamily="18" charset="0"/>
              </a:rPr>
              <a:t> VARCHAR(50) NOT NULL,</a:t>
            </a:r>
          </a:p>
          <a:p>
            <a:r>
              <a:rPr lang="en-IN" dirty="0" err="1">
                <a:latin typeface="Amasis MT Pro" panose="02040504050005020304" pitchFamily="18" charset="0"/>
              </a:rPr>
              <a:t>Customer_address</a:t>
            </a:r>
            <a:r>
              <a:rPr lang="en-IN" dirty="0">
                <a:latin typeface="Amasis MT Pro" panose="02040504050005020304" pitchFamily="18" charset="0"/>
              </a:rPr>
              <a:t> VARCHAR(100) NOT NULL,</a:t>
            </a:r>
          </a:p>
          <a:p>
            <a:r>
              <a:rPr lang="en-IN" dirty="0" err="1">
                <a:latin typeface="Amasis MT Pro" panose="02040504050005020304" pitchFamily="18" charset="0"/>
              </a:rPr>
              <a:t>Reg_date</a:t>
            </a:r>
            <a:r>
              <a:rPr lang="en-IN" dirty="0">
                <a:latin typeface="Amasis MT Pro" panose="02040504050005020304" pitchFamily="18" charset="0"/>
              </a:rPr>
              <a:t> DATE DEFAULT(</a:t>
            </a:r>
            <a:r>
              <a:rPr lang="en-IN" dirty="0" err="1">
                <a:latin typeface="Amasis MT Pro" panose="02040504050005020304" pitchFamily="18" charset="0"/>
              </a:rPr>
              <a:t>current_date</a:t>
            </a:r>
            <a:r>
              <a:rPr lang="en-IN" dirty="0">
                <a:latin typeface="Amasis MT Pro" panose="02040504050005020304" pitchFamily="18" charset="0"/>
              </a:rPr>
              <a:t>));</a:t>
            </a:r>
          </a:p>
          <a:p>
            <a:r>
              <a:rPr lang="en-IN" dirty="0">
                <a:latin typeface="Amasis MT Pro" panose="02040504050005020304" pitchFamily="18" charset="0"/>
              </a:rPr>
              <a:t>INSERT INTO Customer</a:t>
            </a:r>
          </a:p>
          <a:p>
            <a:r>
              <a:rPr lang="en-IN" dirty="0">
                <a:latin typeface="Amasis MT Pro" panose="02040504050005020304" pitchFamily="18" charset="0"/>
              </a:rPr>
              <a:t>(</a:t>
            </a:r>
            <a:r>
              <a:rPr lang="en-IN" dirty="0" err="1">
                <a:latin typeface="Amasis MT Pro" panose="02040504050005020304" pitchFamily="18" charset="0"/>
              </a:rPr>
              <a:t>Customer_Id,Customer_name,Customer_address,Reg_date</a:t>
            </a:r>
            <a:r>
              <a:rPr lang="en-IN" dirty="0">
                <a:latin typeface="Amasis MT Pro" panose="02040504050005020304" pitchFamily="18" charset="0"/>
              </a:rPr>
              <a:t>)</a:t>
            </a:r>
          </a:p>
          <a:p>
            <a:r>
              <a:rPr lang="en-IN" dirty="0">
                <a:latin typeface="Amasis MT Pro" panose="02040504050005020304" pitchFamily="18" charset="0"/>
              </a:rPr>
              <a:t>VALUES</a:t>
            </a:r>
          </a:p>
          <a:p>
            <a:r>
              <a:rPr lang="en-IN" dirty="0">
                <a:latin typeface="Amasis MT Pro" panose="02040504050005020304" pitchFamily="18" charset="0"/>
              </a:rPr>
              <a:t>('CUST-00001','Aravind','Skyline apart 22,Kozhikode','2019-11-09’),</a:t>
            </a:r>
          </a:p>
          <a:p>
            <a:r>
              <a:rPr lang="en-IN" dirty="0">
                <a:latin typeface="Amasis MT Pro" panose="02040504050005020304" pitchFamily="18" charset="0"/>
              </a:rPr>
              <a:t>('CUST-00002','Shreya </a:t>
            </a:r>
            <a:r>
              <a:rPr lang="en-IN" dirty="0" err="1">
                <a:latin typeface="Amasis MT Pro" panose="02040504050005020304" pitchFamily="18" charset="0"/>
              </a:rPr>
              <a:t>Mathew','Skyline</a:t>
            </a:r>
            <a:r>
              <a:rPr lang="en-IN" dirty="0">
                <a:latin typeface="Amasis MT Pro" panose="02040504050005020304" pitchFamily="18" charset="0"/>
              </a:rPr>
              <a:t> apart 23 Kozhikode','2019-12-08’),</a:t>
            </a:r>
          </a:p>
          <a:p>
            <a:r>
              <a:rPr lang="en-IN" dirty="0">
                <a:latin typeface="Amasis MT Pro" panose="02040504050005020304" pitchFamily="18" charset="0"/>
              </a:rPr>
              <a:t>('CUST-00003','Anumol','Skyline apart 24 Kozhikode','2020-08-09’),</a:t>
            </a:r>
          </a:p>
          <a:p>
            <a:r>
              <a:rPr lang="en-IN" dirty="0">
                <a:latin typeface="Amasis MT Pro" panose="02040504050005020304" pitchFamily="18" charset="0"/>
              </a:rPr>
              <a:t>('CUST-00004','Aryan','Skyline apart 12 Kozhikode','2020-09-04’),</a:t>
            </a:r>
          </a:p>
          <a:p>
            <a:r>
              <a:rPr lang="en-IN" dirty="0">
                <a:latin typeface="Amasis MT Pro" panose="02040504050005020304" pitchFamily="18" charset="0"/>
              </a:rPr>
              <a:t>('CUST-00005','Arun','Skyline apart 13 Kozhikode','2020-10-09’),</a:t>
            </a:r>
          </a:p>
          <a:p>
            <a:r>
              <a:rPr lang="en-IN" dirty="0">
                <a:latin typeface="Amasis MT Pro" panose="02040504050005020304" pitchFamily="18" charset="0"/>
              </a:rPr>
              <a:t>('CUST-00006','Miya','Skyline apart 15 Kozhikode','2023-07-07');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0D9AE-D683-1831-BF68-9D81346F2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41" y="1193659"/>
            <a:ext cx="4931595" cy="19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9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3762E6-F566-DB2D-14F0-0F1A1418B526}"/>
              </a:ext>
            </a:extLst>
          </p:cNvPr>
          <p:cNvSpPr txBox="1"/>
          <p:nvPr/>
        </p:nvSpPr>
        <p:spPr>
          <a:xfrm>
            <a:off x="328773" y="708918"/>
            <a:ext cx="907208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                                                          </a:t>
            </a:r>
            <a:r>
              <a:rPr lang="en-GB" b="1" dirty="0">
                <a:solidFill>
                  <a:srgbClr val="FF0000"/>
                </a:solidFill>
                <a:latin typeface="Amasis MT Pro" panose="02040504050005020304" pitchFamily="18" charset="0"/>
              </a:rPr>
              <a:t>TABLE ISSUE STATUS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#create table issue status</a:t>
            </a:r>
          </a:p>
          <a:p>
            <a:r>
              <a:rPr lang="en-GB" dirty="0"/>
              <a:t>CREATE TABLE </a:t>
            </a:r>
            <a:r>
              <a:rPr lang="en-GB" dirty="0" err="1"/>
              <a:t>IssueStatus</a:t>
            </a:r>
            <a:endParaRPr lang="en-GB" dirty="0"/>
          </a:p>
          <a:p>
            <a:r>
              <a:rPr lang="en-GB" dirty="0"/>
              <a:t>(</a:t>
            </a:r>
            <a:r>
              <a:rPr lang="en-GB" dirty="0" err="1"/>
              <a:t>Issue_Id</a:t>
            </a:r>
            <a:r>
              <a:rPr lang="en-GB" dirty="0"/>
              <a:t> VARCHAR (20)  primary </a:t>
            </a:r>
            <a:r>
              <a:rPr lang="en-GB" dirty="0" err="1"/>
              <a:t>key,Issued_cust</a:t>
            </a:r>
            <a:r>
              <a:rPr lang="en-GB" dirty="0"/>
              <a:t> VARCHAR(20),</a:t>
            </a:r>
          </a:p>
          <a:p>
            <a:r>
              <a:rPr lang="en-GB" dirty="0"/>
              <a:t>FOREIGN KEY (</a:t>
            </a:r>
            <a:r>
              <a:rPr lang="en-GB" dirty="0" err="1"/>
              <a:t>Issued_cust</a:t>
            </a:r>
            <a:r>
              <a:rPr lang="en-GB" dirty="0"/>
              <a:t>) references Customer (</a:t>
            </a:r>
            <a:r>
              <a:rPr lang="en-GB" dirty="0" err="1"/>
              <a:t>Customer_Id</a:t>
            </a:r>
            <a:r>
              <a:rPr lang="en-GB" dirty="0"/>
              <a:t>),</a:t>
            </a:r>
          </a:p>
          <a:p>
            <a:r>
              <a:rPr lang="en-GB" dirty="0" err="1"/>
              <a:t>Issued_book_name</a:t>
            </a:r>
            <a:r>
              <a:rPr lang="en-GB" dirty="0"/>
              <a:t> VARCHAR(50),</a:t>
            </a:r>
          </a:p>
          <a:p>
            <a:r>
              <a:rPr lang="en-GB" dirty="0" err="1"/>
              <a:t>Issue_date</a:t>
            </a:r>
            <a:r>
              <a:rPr lang="en-GB" dirty="0"/>
              <a:t> DATE DEFAULT(CURRENT_DATE),</a:t>
            </a:r>
          </a:p>
          <a:p>
            <a:r>
              <a:rPr lang="en-GB" dirty="0" err="1"/>
              <a:t>Isbn_book</a:t>
            </a:r>
            <a:r>
              <a:rPr lang="en-GB" dirty="0"/>
              <a:t> VARCHAR(20),</a:t>
            </a:r>
          </a:p>
          <a:p>
            <a:r>
              <a:rPr lang="en-GB" dirty="0"/>
              <a:t>foreign key(</a:t>
            </a:r>
            <a:r>
              <a:rPr lang="en-GB" dirty="0" err="1"/>
              <a:t>Isbn_book</a:t>
            </a:r>
            <a:r>
              <a:rPr lang="en-GB" dirty="0"/>
              <a:t>) references Books(ISBN));</a:t>
            </a:r>
          </a:p>
          <a:p>
            <a:r>
              <a:rPr lang="en-GB" dirty="0"/>
              <a:t>INSERT INTO </a:t>
            </a:r>
            <a:r>
              <a:rPr lang="en-GB" dirty="0" err="1"/>
              <a:t>IssueStatus</a:t>
            </a:r>
            <a:endParaRPr lang="en-GB" dirty="0"/>
          </a:p>
          <a:p>
            <a:r>
              <a:rPr lang="en-GB" dirty="0"/>
              <a:t>(</a:t>
            </a:r>
            <a:r>
              <a:rPr lang="en-GB" dirty="0" err="1"/>
              <a:t>Issue_Id,Issued_cust,Issued_book_name,Issue_date,Isbn_book</a:t>
            </a:r>
            <a:r>
              <a:rPr lang="en-GB" dirty="0"/>
              <a:t>)</a:t>
            </a:r>
          </a:p>
          <a:p>
            <a:r>
              <a:rPr lang="en-GB" dirty="0"/>
              <a:t>Values</a:t>
            </a:r>
          </a:p>
          <a:p>
            <a:r>
              <a:rPr lang="en-GB" dirty="0"/>
              <a:t>('ISSUE-00001','CUST-00001','Pride and Prejudice','2019-12-09','BOOK-00001’),</a:t>
            </a:r>
          </a:p>
          <a:p>
            <a:r>
              <a:rPr lang="en-GB" dirty="0"/>
              <a:t>('ISSUE-00002','CUST-00002','Funny story','2020-09-04','BOOK-00006’),</a:t>
            </a:r>
          </a:p>
          <a:p>
            <a:r>
              <a:rPr lang="en-GB" dirty="0"/>
              <a:t>('ISSUE-00003','CUST-00003','The Diary of a Young Girl','2023-06-09','BOOK-00003’),</a:t>
            </a:r>
          </a:p>
          <a:p>
            <a:r>
              <a:rPr lang="en-GB" dirty="0"/>
              <a:t>('ISSUE-00004','CUST-00004','Hamlet','2023-06-12','BOOK-00007’),</a:t>
            </a:r>
          </a:p>
          <a:p>
            <a:r>
              <a:rPr lang="en-GB" dirty="0"/>
              <a:t>('ISSUE-00005','CUST-00005','The Alchemist','2024-07-12','BOOK-00004');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5E0D1-B939-A0F1-9E60-1BBFCFACA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14" y="914400"/>
            <a:ext cx="4719205" cy="162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93D951-2352-8EB7-CA02-DF0AFA05E72D}"/>
              </a:ext>
            </a:extLst>
          </p:cNvPr>
          <p:cNvSpPr txBox="1"/>
          <p:nvPr/>
        </p:nvSpPr>
        <p:spPr>
          <a:xfrm>
            <a:off x="462338" y="616450"/>
            <a:ext cx="992483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                                               </a:t>
            </a:r>
            <a:r>
              <a:rPr lang="en-IN" b="1" dirty="0">
                <a:solidFill>
                  <a:srgbClr val="FF0000"/>
                </a:solidFill>
                <a:latin typeface="Amasis MT Pro" panose="02040504050005020304" pitchFamily="18" charset="0"/>
              </a:rPr>
              <a:t>TABLE RETURNSTATUS</a:t>
            </a:r>
          </a:p>
          <a:p>
            <a:endParaRPr lang="en-IN" dirty="0"/>
          </a:p>
          <a:p>
            <a:r>
              <a:rPr lang="en-IN" dirty="0"/>
              <a:t>#create table </a:t>
            </a:r>
            <a:r>
              <a:rPr lang="en-IN" dirty="0" err="1"/>
              <a:t>returnstatus</a:t>
            </a:r>
            <a:endParaRPr lang="en-IN" dirty="0"/>
          </a:p>
          <a:p>
            <a:r>
              <a:rPr lang="en-IN" dirty="0"/>
              <a:t>CREATE TABLE </a:t>
            </a:r>
            <a:r>
              <a:rPr lang="en-IN" dirty="0" err="1"/>
              <a:t>ReturnStatus</a:t>
            </a:r>
            <a:endParaRPr lang="en-IN" dirty="0"/>
          </a:p>
          <a:p>
            <a:r>
              <a:rPr lang="en-IN" dirty="0"/>
              <a:t>(</a:t>
            </a:r>
            <a:r>
              <a:rPr lang="en-IN" dirty="0" err="1"/>
              <a:t>Return_Id</a:t>
            </a:r>
            <a:r>
              <a:rPr lang="en-IN" dirty="0"/>
              <a:t> VARCHAR (20) primary key,</a:t>
            </a:r>
          </a:p>
          <a:p>
            <a:r>
              <a:rPr lang="en-IN" dirty="0" err="1"/>
              <a:t>Return_cust</a:t>
            </a:r>
            <a:r>
              <a:rPr lang="en-IN" dirty="0"/>
              <a:t> VARCHAR(20),</a:t>
            </a:r>
          </a:p>
          <a:p>
            <a:r>
              <a:rPr lang="en-IN" dirty="0"/>
              <a:t>foreign key (</a:t>
            </a:r>
            <a:r>
              <a:rPr lang="en-IN" dirty="0" err="1"/>
              <a:t>Return_cust</a:t>
            </a:r>
            <a:r>
              <a:rPr lang="en-IN" dirty="0"/>
              <a:t>) references Customer (</a:t>
            </a:r>
            <a:r>
              <a:rPr lang="en-IN" dirty="0" err="1"/>
              <a:t>Customer_Id</a:t>
            </a:r>
            <a:r>
              <a:rPr lang="en-IN" dirty="0"/>
              <a:t>),</a:t>
            </a:r>
          </a:p>
          <a:p>
            <a:r>
              <a:rPr lang="en-IN" dirty="0" err="1"/>
              <a:t>Return_book_name</a:t>
            </a:r>
            <a:r>
              <a:rPr lang="en-IN" dirty="0"/>
              <a:t> VARCHAR(50),</a:t>
            </a:r>
          </a:p>
          <a:p>
            <a:r>
              <a:rPr lang="en-IN" dirty="0" err="1"/>
              <a:t>Return_date</a:t>
            </a:r>
            <a:r>
              <a:rPr lang="en-IN" dirty="0"/>
              <a:t> DATE DEFAULT(</a:t>
            </a:r>
            <a:r>
              <a:rPr lang="en-IN" dirty="0" err="1"/>
              <a:t>CURRENT_date</a:t>
            </a:r>
            <a:r>
              <a:rPr lang="en-IN" dirty="0"/>
              <a:t>),</a:t>
            </a:r>
          </a:p>
          <a:p>
            <a:r>
              <a:rPr lang="en-IN" dirty="0"/>
              <a:t>Isbn_book2 VARCHAR(20),</a:t>
            </a:r>
          </a:p>
          <a:p>
            <a:r>
              <a:rPr lang="en-IN" dirty="0"/>
              <a:t>foreign key(Isbn_book2) references Books(ISBN));</a:t>
            </a:r>
          </a:p>
          <a:p>
            <a:r>
              <a:rPr lang="en-IN" dirty="0"/>
              <a:t>INSERT INTO </a:t>
            </a:r>
            <a:r>
              <a:rPr lang="en-IN" dirty="0" err="1"/>
              <a:t>ReturnStatus</a:t>
            </a:r>
            <a:endParaRPr lang="en-IN" dirty="0"/>
          </a:p>
          <a:p>
            <a:r>
              <a:rPr lang="en-IN" dirty="0"/>
              <a:t>(Return_Id,Return_cust,Return_book_name,Return_date,Isbn_book2)</a:t>
            </a:r>
          </a:p>
          <a:p>
            <a:r>
              <a:rPr lang="en-IN" dirty="0"/>
              <a:t>VALUES</a:t>
            </a:r>
          </a:p>
          <a:p>
            <a:r>
              <a:rPr lang="en-IN" dirty="0"/>
              <a:t>('RET-00001','CUST-00005','The Alchemist','2024-12-09','BOOK-00004’),</a:t>
            </a:r>
          </a:p>
          <a:p>
            <a:r>
              <a:rPr lang="en-IN" dirty="0"/>
              <a:t>('RET-00002','CUST-00003','The Diary of a Young Girl','2023-11-03','BOOK-00003’),</a:t>
            </a:r>
          </a:p>
          <a:p>
            <a:r>
              <a:rPr lang="en-IN" dirty="0"/>
              <a:t>('RET-00003','CUST-00001','Pride and Prejudice','2020-04-09','BOOK-00001’),</a:t>
            </a:r>
          </a:p>
          <a:p>
            <a:r>
              <a:rPr lang="en-IN" dirty="0"/>
              <a:t>('RET-00004','CUST-00002','Funny story','2021-07-08','BOOK-00006’),</a:t>
            </a:r>
          </a:p>
          <a:p>
            <a:r>
              <a:rPr lang="en-IN" dirty="0"/>
              <a:t>('RET-00005','CUST-00004','Hamlet','2023-12-10','BOOK-00007');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E420C-7D3F-1497-BCEF-A7AC00EC4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029" y="1066800"/>
            <a:ext cx="4588633" cy="17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35FAA3-D4AE-C228-4250-41F64AE3D9C2}"/>
              </a:ext>
            </a:extLst>
          </p:cNvPr>
          <p:cNvSpPr txBox="1"/>
          <p:nvPr/>
        </p:nvSpPr>
        <p:spPr>
          <a:xfrm>
            <a:off x="626724" y="2445249"/>
            <a:ext cx="8887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  <a:latin typeface="Algerian" panose="04020705040A02060702" pitchFamily="82" charset="0"/>
              </a:rPr>
              <a:t>                QUESTIONS AND ANSWERS</a:t>
            </a:r>
            <a:endParaRPr lang="en-IN" sz="4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27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797529-8126-D833-77D6-7810D939EF97}"/>
              </a:ext>
            </a:extLst>
          </p:cNvPr>
          <p:cNvSpPr txBox="1"/>
          <p:nvPr/>
        </p:nvSpPr>
        <p:spPr>
          <a:xfrm>
            <a:off x="0" y="-143838"/>
            <a:ext cx="875358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dirty="0">
              <a:latin typeface="Amasis MT Pro" panose="02040504050005020304" pitchFamily="18" charset="0"/>
            </a:endParaRPr>
          </a:p>
          <a:p>
            <a:endParaRPr lang="en-IN" sz="2000" dirty="0">
              <a:latin typeface="Amasis MT Pro" panose="02040504050005020304" pitchFamily="18" charset="0"/>
            </a:endParaRPr>
          </a:p>
          <a:p>
            <a:endParaRPr lang="en-IN" sz="2000" dirty="0">
              <a:latin typeface="Amasis MT Pro" panose="02040504050005020304" pitchFamily="18" charset="0"/>
            </a:endParaRPr>
          </a:p>
          <a:p>
            <a:endParaRPr lang="en-IN" sz="2000" dirty="0">
              <a:latin typeface="Amasis MT Pro" panose="02040504050005020304" pitchFamily="18" charset="0"/>
            </a:endParaRPr>
          </a:p>
          <a:p>
            <a:r>
              <a:rPr lang="en-IN" sz="2000" dirty="0">
                <a:latin typeface="Amasis MT Pro" panose="02040504050005020304" pitchFamily="18" charset="0"/>
              </a:rPr>
              <a:t>#1.Retrieve the book title, category, and rental price of all available books </a:t>
            </a:r>
          </a:p>
          <a:p>
            <a:endParaRPr lang="en-IN" sz="2000" dirty="0">
              <a:latin typeface="Amasis MT Pro" panose="02040504050005020304" pitchFamily="18" charset="0"/>
            </a:endParaRPr>
          </a:p>
          <a:p>
            <a:r>
              <a:rPr lang="en-IN" sz="2000" dirty="0">
                <a:latin typeface="Amasis MT Pro" panose="02040504050005020304" pitchFamily="18" charset="0"/>
              </a:rPr>
              <a:t>SELECT </a:t>
            </a:r>
            <a:r>
              <a:rPr lang="en-IN" sz="2000" dirty="0" err="1">
                <a:latin typeface="Amasis MT Pro" panose="02040504050005020304" pitchFamily="18" charset="0"/>
              </a:rPr>
              <a:t>Book_title,category,Rental_price</a:t>
            </a:r>
            <a:r>
              <a:rPr lang="en-IN" sz="2000" dirty="0">
                <a:latin typeface="Amasis MT Pro" panose="02040504050005020304" pitchFamily="18" charset="0"/>
              </a:rPr>
              <a:t> FROM Books;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390DD-8574-4F4C-81EF-8FC1E598F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886" y="2357888"/>
            <a:ext cx="5388428" cy="22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8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</TotalTime>
  <Words>1475</Words>
  <Application>Microsoft Office PowerPoint</Application>
  <PresentationFormat>Widescreen</PresentationFormat>
  <Paragraphs>160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Algerian</vt:lpstr>
      <vt:lpstr>Amasis MT Pro</vt:lpstr>
      <vt:lpstr>Amasis MT Pro Black</vt:lpstr>
      <vt:lpstr>Aptos</vt:lpstr>
      <vt:lpstr>Calibri</vt:lpstr>
      <vt:lpstr>Calibri Light</vt:lpstr>
      <vt:lpstr>Retrospect</vt:lpstr>
      <vt:lpstr>BY Mysql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Henna Kolam thodika</dc:creator>
  <cp:lastModifiedBy>Henna Kolam thodika</cp:lastModifiedBy>
  <cp:revision>2</cp:revision>
  <dcterms:created xsi:type="dcterms:W3CDTF">2025-02-19T14:16:01Z</dcterms:created>
  <dcterms:modified xsi:type="dcterms:W3CDTF">2025-02-24T19:45:21Z</dcterms:modified>
</cp:coreProperties>
</file>