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Libre Franklin"/>
      <p:regular r:id="rId16"/>
      <p:bold r:id="rId17"/>
      <p:italic r:id="rId18"/>
      <p:boldItalic r:id="rId19"/>
    </p:embeddedFont>
    <p:embeddedFont>
      <p:font typeface="Libre Franklin Thin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hgWdjFu74W+4r5tCW1RxJcaXLg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Thin-regular.fntdata"/><Relationship Id="rId11" Type="http://schemas.openxmlformats.org/officeDocument/2006/relationships/slide" Target="slides/slide7.xml"/><Relationship Id="rId22" Type="http://schemas.openxmlformats.org/officeDocument/2006/relationships/font" Target="fonts/LibreFranklinThin-italic.fntdata"/><Relationship Id="rId10" Type="http://schemas.openxmlformats.org/officeDocument/2006/relationships/slide" Target="slides/slide6.xml"/><Relationship Id="rId21" Type="http://schemas.openxmlformats.org/officeDocument/2006/relationships/font" Target="fonts/LibreFranklinThin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LibreFranklinThin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ibreFranklin-bold.fntdata"/><Relationship Id="rId16" Type="http://schemas.openxmlformats.org/officeDocument/2006/relationships/font" Target="fonts/LibreFranklin-regular.fntdata"/><Relationship Id="rId5" Type="http://schemas.openxmlformats.org/officeDocument/2006/relationships/slide" Target="slides/slide1.xml"/><Relationship Id="rId19" Type="http://schemas.openxmlformats.org/officeDocument/2006/relationships/font" Target="fonts/LibreFranklin-boldItalic.fntdata"/><Relationship Id="rId6" Type="http://schemas.openxmlformats.org/officeDocument/2006/relationships/slide" Target="slides/slide2.xml"/><Relationship Id="rId18" Type="http://schemas.openxmlformats.org/officeDocument/2006/relationships/font" Target="fonts/LibreFranklin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a9303d45a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" name="Google Shape;73;gea9303d45a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a9303d45a_4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ea9303d45a_4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a9303d45a_8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ea9303d45a_8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tion Title">
  <p:cSld name="Presentation Title">
    <p:bg>
      <p:bgPr>
        <a:solidFill>
          <a:schemeClr val="accent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" name="Google Shape;16;p13"/>
          <p:cNvSpPr txBox="1"/>
          <p:nvPr>
            <p:ph type="ctrTitle"/>
          </p:nvPr>
        </p:nvSpPr>
        <p:spPr>
          <a:xfrm>
            <a:off x="1116119" y="1219683"/>
            <a:ext cx="702294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Libre Franklin Thin"/>
              <a:buNone/>
              <a:defRPr b="0" i="1" sz="4500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116115" y="2571751"/>
            <a:ext cx="7022949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50"/>
              <a:buNone/>
              <a:defRPr b="1" i="0" sz="165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25"/>
              <a:buNone/>
              <a:defRPr sz="1425"/>
            </a:lvl2pPr>
            <a:lvl3pPr lvl="2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13"/>
          <p:cNvSpPr/>
          <p:nvPr>
            <p:ph idx="12" type="sldNum"/>
          </p:nvPr>
        </p:nvSpPr>
        <p:spPr>
          <a:xfrm>
            <a:off x="8474334" y="4635961"/>
            <a:ext cx="365760" cy="27432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13"/>
          <p:cNvSpPr txBox="1"/>
          <p:nvPr>
            <p:ph idx="2" type="body"/>
          </p:nvPr>
        </p:nvSpPr>
        <p:spPr>
          <a:xfrm>
            <a:off x="1116114" y="2928461"/>
            <a:ext cx="7022949" cy="253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50"/>
              <a:buNone/>
              <a:defRPr b="1" i="0" sz="165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3" type="body"/>
          </p:nvPr>
        </p:nvSpPr>
        <p:spPr>
          <a:xfrm>
            <a:off x="1116115" y="3179780"/>
            <a:ext cx="7022948" cy="253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b="1" i="0" sz="105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21" name="Google Shape;2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0543" y="4629887"/>
            <a:ext cx="2500146" cy="264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7272" y="0"/>
            <a:ext cx="1336728" cy="515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97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3060">
          <p15:clr>
            <a:srgbClr val="FBAE40"/>
          </p15:clr>
        </p15:guide>
        <p15:guide id="7" pos="6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(text + picture)">
  <p:cSld name="Content Slide (text + picture)">
    <p:bg>
      <p:bgPr>
        <a:solidFill>
          <a:schemeClr val="accent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57" y="0"/>
            <a:ext cx="86360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914400" y="1438042"/>
            <a:ext cx="3657604" cy="25586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4325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-3429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descr="Picture or Chart" id="26" name="Google Shape;26;p15"/>
          <p:cNvSpPr txBox="1"/>
          <p:nvPr>
            <p:ph idx="2" type="body"/>
          </p:nvPr>
        </p:nvSpPr>
        <p:spPr>
          <a:xfrm>
            <a:off x="4765679" y="1440658"/>
            <a:ext cx="3708656" cy="2237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14325" lvl="0" marL="4572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Char char="•"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indent="-228600" lvl="3" marL="182880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5"/>
          <p:cNvSpPr/>
          <p:nvPr>
            <p:ph idx="12" type="sldNum"/>
          </p:nvPr>
        </p:nvSpPr>
        <p:spPr>
          <a:xfrm>
            <a:off x="8474334" y="4635961"/>
            <a:ext cx="365760" cy="27432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15"/>
          <p:cNvSpPr txBox="1"/>
          <p:nvPr>
            <p:ph type="ctrTitle"/>
          </p:nvPr>
        </p:nvSpPr>
        <p:spPr>
          <a:xfrm>
            <a:off x="683537" y="332005"/>
            <a:ext cx="7790797" cy="332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Franklin Thin"/>
              <a:buNone/>
              <a:defRPr b="0" i="1" sz="2400" cap="none">
                <a:solidFill>
                  <a:schemeClr val="lt2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3" type="subTitle"/>
          </p:nvPr>
        </p:nvSpPr>
        <p:spPr>
          <a:xfrm>
            <a:off x="683537" y="1008875"/>
            <a:ext cx="7790797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50"/>
              <a:buNone/>
              <a:defRPr b="1" i="0" sz="165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25"/>
              <a:buNone/>
              <a:defRPr sz="1425"/>
            </a:lvl2pPr>
            <a:lvl3pPr lvl="2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97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30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(Fact/Highlight)">
  <p:cSld name="Content Slide (Fact/Highlight)">
    <p:bg>
      <p:bgPr>
        <a:solidFill>
          <a:schemeClr val="accent2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/>
          <p:nvPr/>
        </p:nvSpPr>
        <p:spPr>
          <a:xfrm>
            <a:off x="3" y="1"/>
            <a:ext cx="9143999" cy="513915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2" name="Google Shape;32;p17"/>
          <p:cNvSpPr txBox="1"/>
          <p:nvPr>
            <p:ph type="ctrTitle"/>
          </p:nvPr>
        </p:nvSpPr>
        <p:spPr>
          <a:xfrm>
            <a:off x="2170159" y="1099926"/>
            <a:ext cx="4814498" cy="8933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450"/>
              <a:buFont typeface="Impact"/>
              <a:buNone/>
              <a:defRPr b="0" i="0" sz="6450" cap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/>
          <p:nvPr/>
        </p:nvSpPr>
        <p:spPr>
          <a:xfrm>
            <a:off x="1986208" y="2058317"/>
            <a:ext cx="5179092" cy="330743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" name="Google Shape;34;p17"/>
          <p:cNvSpPr txBox="1"/>
          <p:nvPr>
            <p:ph idx="1" type="subTitle"/>
          </p:nvPr>
        </p:nvSpPr>
        <p:spPr>
          <a:xfrm>
            <a:off x="1986203" y="2108272"/>
            <a:ext cx="5171597" cy="2308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b="1" i="0" sz="15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25"/>
              <a:buNone/>
              <a:defRPr sz="1425"/>
            </a:lvl2pPr>
            <a:lvl3pPr lvl="2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5" name="Google Shape;35;p17"/>
          <p:cNvSpPr txBox="1"/>
          <p:nvPr>
            <p:ph idx="2" type="body"/>
          </p:nvPr>
        </p:nvSpPr>
        <p:spPr>
          <a:xfrm>
            <a:off x="2156451" y="2655264"/>
            <a:ext cx="5008850" cy="8420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 Thin"/>
              <a:buNone/>
              <a:defRPr b="0" i="0" sz="1800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-3429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/>
          <p:nvPr>
            <p:ph idx="12" type="sldNum"/>
          </p:nvPr>
        </p:nvSpPr>
        <p:spPr>
          <a:xfrm>
            <a:off x="8474334" y="4635961"/>
            <a:ext cx="365760" cy="27432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" name="Google Shape;3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0543" y="4629887"/>
            <a:ext cx="2500146" cy="264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0500" y="0"/>
            <a:ext cx="133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97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3060">
          <p15:clr>
            <a:srgbClr val="FBAE40"/>
          </p15:clr>
        </p15:guide>
        <p15:guide id="7" orient="horz" pos="756">
          <p15:clr>
            <a:srgbClr val="FBAE40"/>
          </p15:clr>
        </p15:guide>
        <p15:guide id="8" orient="horz" pos="111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Info">
  <p:cSld name="Contact Info">
    <p:bg>
      <p:bgPr>
        <a:solidFill>
          <a:schemeClr val="accent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1" name="Google Shape;41;p19"/>
          <p:cNvSpPr txBox="1"/>
          <p:nvPr>
            <p:ph type="ctrTitle"/>
          </p:nvPr>
        </p:nvSpPr>
        <p:spPr>
          <a:xfrm>
            <a:off x="1089147" y="1168250"/>
            <a:ext cx="5500897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Libre Franklin Thin"/>
              <a:buNone/>
              <a:defRPr b="0" i="1" sz="4500" cap="non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/>
          <p:nvPr>
            <p:ph idx="12" type="sldNum"/>
          </p:nvPr>
        </p:nvSpPr>
        <p:spPr>
          <a:xfrm>
            <a:off x="8474334" y="4635961"/>
            <a:ext cx="365760" cy="27432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9"/>
          <p:cNvSpPr txBox="1"/>
          <p:nvPr/>
        </p:nvSpPr>
        <p:spPr>
          <a:xfrm>
            <a:off x="1021648" y="3485758"/>
            <a:ext cx="5635893" cy="464702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ibre Franklin Thin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polytechnic.purdue.edu</a:t>
            </a:r>
            <a:endParaRPr b="0" i="0" sz="900" u="none" cap="none" strike="noStrike">
              <a:solidFill>
                <a:schemeClr val="dk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Font typeface="Arial"/>
              <a:buNone/>
            </a:pPr>
            <a:r>
              <a:t/>
            </a:r>
            <a:endParaRPr b="0" i="0" sz="675" u="none" cap="none" strike="noStrike">
              <a:solidFill>
                <a:schemeClr val="dk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88"/>
              <a:buFont typeface="Libre Franklin Thin"/>
              <a:buNone/>
            </a:pPr>
            <a:r>
              <a:rPr b="0" i="0" lang="en-US" sz="788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	</a:t>
            </a:r>
            <a:r>
              <a:rPr b="0" i="0" lang="en-US" sz="9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/ 	TechPurdue</a:t>
            </a:r>
            <a:endParaRPr b="0" i="0" sz="900" u="none" cap="none" strike="noStrike">
              <a:solidFill>
                <a:schemeClr val="dk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8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None/>
            </a:pPr>
            <a:r>
              <a:t/>
            </a:r>
            <a:endParaRPr b="0" i="0" sz="788" u="none" cap="none" strike="noStrike">
              <a:solidFill>
                <a:schemeClr val="dk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1086285" y="2224892"/>
            <a:ext cx="5321808" cy="253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650"/>
              <a:buNone/>
              <a:defRPr b="1" i="0" sz="165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2" type="body"/>
          </p:nvPr>
        </p:nvSpPr>
        <p:spPr>
          <a:xfrm>
            <a:off x="1086285" y="2476211"/>
            <a:ext cx="5321808" cy="253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b="1" i="0" sz="105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3" type="body"/>
          </p:nvPr>
        </p:nvSpPr>
        <p:spPr>
          <a:xfrm>
            <a:off x="1086285" y="2640975"/>
            <a:ext cx="5321808" cy="253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b="1" i="0" sz="105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4" type="body"/>
          </p:nvPr>
        </p:nvSpPr>
        <p:spPr>
          <a:xfrm>
            <a:off x="1086285" y="2821412"/>
            <a:ext cx="5321808" cy="253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50"/>
              <a:buNone/>
              <a:defRPr b="1" i="0" sz="105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429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pic>
        <p:nvPicPr>
          <p:cNvPr id="48" name="Google Shape;4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0543" y="4629887"/>
            <a:ext cx="2500146" cy="264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2704" y="3755185"/>
            <a:ext cx="944124" cy="164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7272" y="0"/>
            <a:ext cx="1336728" cy="515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97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3060">
          <p15:clr>
            <a:srgbClr val="FBAE40"/>
          </p15:clr>
        </p15:guide>
        <p15:guide id="7" pos="6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1606048" y="723519"/>
            <a:ext cx="5937755" cy="89154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950"/>
              <a:buFont typeface="Libre Franklin Thin"/>
              <a:buNone/>
              <a:defRPr b="0" i="0" sz="1950" u="none" cap="none" strike="noStrike">
                <a:solidFill>
                  <a:srgbClr val="262626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1606048" y="1978535"/>
            <a:ext cx="5937755" cy="23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rgbClr val="262626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262626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1"/>
          <p:cNvSpPr/>
          <p:nvPr>
            <p:ph idx="12" type="sldNum"/>
          </p:nvPr>
        </p:nvSpPr>
        <p:spPr>
          <a:xfrm>
            <a:off x="8474334" y="4635961"/>
            <a:ext cx="365760" cy="27432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10543" y="4629887"/>
            <a:ext cx="2500146" cy="26472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3042">
          <p15:clr>
            <a:srgbClr val="F26B43"/>
          </p15:clr>
        </p15:guide>
        <p15:guide id="4" orient="horz" pos="29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7HYtbRc7jTaWuNtyAAyLm5W4b4yxzT6i/view" TargetMode="External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type="ctrTitle"/>
          </p:nvPr>
        </p:nvSpPr>
        <p:spPr>
          <a:xfrm>
            <a:off x="1116119" y="1219683"/>
            <a:ext cx="7022946" cy="601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Libre Franklin"/>
              <a:buNone/>
            </a:pPr>
            <a:r>
              <a:rPr b="0" i="1" lang="en-US" sz="4800" u="none" strike="noStrike">
                <a:solidFill>
                  <a:srgbClr val="00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Project No.13</a:t>
            </a:r>
            <a:endParaRPr sz="4800"/>
          </a:p>
        </p:txBody>
      </p:sp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1116115" y="2571751"/>
            <a:ext cx="702294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n-US" sz="1800" u="none" strike="noStrike">
                <a:solidFill>
                  <a:srgbClr val="5559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IoT COVID-Counter for Room or Lab access</a:t>
            </a:r>
            <a:endParaRPr/>
          </a:p>
        </p:txBody>
      </p:sp>
      <p:sp>
        <p:nvSpPr>
          <p:cNvPr id="57" name="Google Shape;57;p1"/>
          <p:cNvSpPr/>
          <p:nvPr>
            <p:ph idx="12" type="sldNum"/>
          </p:nvPr>
        </p:nvSpPr>
        <p:spPr>
          <a:xfrm>
            <a:off x="8474334" y="4635961"/>
            <a:ext cx="365760" cy="27432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1"/>
          <p:cNvSpPr txBox="1"/>
          <p:nvPr>
            <p:ph idx="2" type="body"/>
          </p:nvPr>
        </p:nvSpPr>
        <p:spPr>
          <a:xfrm>
            <a:off x="1116125" y="2928450"/>
            <a:ext cx="6484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77500"/>
          </a:bodyPr>
          <a:lstStyle/>
          <a:p>
            <a:pPr indent="0" lvl="0" marL="357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600">
                <a:solidFill>
                  <a:schemeClr val="dk1"/>
                </a:solidFill>
              </a:rPr>
              <a:t>Yungyeong Ma, </a:t>
            </a:r>
            <a:r>
              <a:rPr lang="en-US" sz="1600">
                <a:solidFill>
                  <a:srgbClr val="000000"/>
                </a:solidFill>
              </a:rPr>
              <a:t>Seunggyun Jeong, Jeonghun Lee, Jiwon Seo, Ho Kim, </a:t>
            </a:r>
            <a:r>
              <a:rPr lang="en-US" sz="1600">
                <a:solidFill>
                  <a:schemeClr val="dk1"/>
                </a:solidFill>
              </a:rPr>
              <a:t>Zian Wang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" name="Google Shape;59;p1"/>
          <p:cNvSpPr txBox="1"/>
          <p:nvPr>
            <p:ph idx="3" type="body"/>
          </p:nvPr>
        </p:nvSpPr>
        <p:spPr>
          <a:xfrm>
            <a:off x="1116115" y="3472755"/>
            <a:ext cx="7022948" cy="253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25000" lnSpcReduction="20000"/>
          </a:bodyPr>
          <a:lstStyle/>
          <a:p>
            <a:pPr indent="0" lvl="0" marL="356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i="0" lang="en-US" sz="6400" u="none" strike="noStrike">
                <a:solidFill>
                  <a:srgbClr val="55596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Daegu Catholic University</a:t>
            </a:r>
            <a:endParaRPr b="0" sz="4400"/>
          </a:p>
          <a:p>
            <a:pPr indent="0" lvl="0" marL="3572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ct val="90702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/>
          <p:nvPr>
            <p:ph idx="12" type="sldNum"/>
          </p:nvPr>
        </p:nvSpPr>
        <p:spPr>
          <a:xfrm>
            <a:off x="8474334" y="4635961"/>
            <a:ext cx="365760" cy="27432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27"/>
          <p:cNvSpPr txBox="1"/>
          <p:nvPr>
            <p:ph type="ctrTitle"/>
          </p:nvPr>
        </p:nvSpPr>
        <p:spPr>
          <a:xfrm>
            <a:off x="683537" y="332005"/>
            <a:ext cx="7790797" cy="332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Franklin Thin"/>
              <a:buNone/>
            </a:pPr>
            <a:r>
              <a:rPr lang="en-US"/>
              <a:t>Direction of development</a:t>
            </a:r>
            <a:endParaRPr/>
          </a:p>
        </p:txBody>
      </p:sp>
      <p:sp>
        <p:nvSpPr>
          <p:cNvPr id="155" name="Google Shape;155;p27"/>
          <p:cNvSpPr txBox="1"/>
          <p:nvPr/>
        </p:nvSpPr>
        <p:spPr>
          <a:xfrm>
            <a:off x="683525" y="1099575"/>
            <a:ext cx="65397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DFDFD"/>
                </a:highlight>
              </a:rPr>
              <a:t>Checking the heat at the same time as counting the number of people.</a:t>
            </a:r>
            <a:endParaRPr sz="16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DFDFD"/>
                </a:highlight>
              </a:rPr>
              <a:t>Warning function in case of violation of quarantine rules indoors</a:t>
            </a:r>
            <a:endParaRPr sz="16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DFDFD"/>
                </a:highlight>
              </a:rPr>
              <a:t>Reservation Functions</a:t>
            </a:r>
            <a:endParaRPr sz="16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DFDFD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>
            <p:ph type="ctrTitle"/>
          </p:nvPr>
        </p:nvSpPr>
        <p:spPr>
          <a:xfrm>
            <a:off x="1089147" y="1168250"/>
            <a:ext cx="5500897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Libre Franklin Thin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61" name="Google Shape;161;p9"/>
          <p:cNvSpPr/>
          <p:nvPr>
            <p:ph idx="12" type="sldNum"/>
          </p:nvPr>
        </p:nvSpPr>
        <p:spPr>
          <a:xfrm>
            <a:off x="8474334" y="4635961"/>
            <a:ext cx="365760" cy="27432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9"/>
          <p:cNvSpPr txBox="1"/>
          <p:nvPr>
            <p:ph idx="1" type="body"/>
          </p:nvPr>
        </p:nvSpPr>
        <p:spPr>
          <a:xfrm>
            <a:off x="1086285" y="2224892"/>
            <a:ext cx="5321808" cy="253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357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lang="en-US" sz="1800">
                <a:solidFill>
                  <a:srgbClr val="000000"/>
                </a:solidFill>
              </a:rPr>
              <a:t>Yungyeong Ma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p9"/>
          <p:cNvSpPr txBox="1"/>
          <p:nvPr>
            <p:ph idx="2" type="body"/>
          </p:nvPr>
        </p:nvSpPr>
        <p:spPr>
          <a:xfrm>
            <a:off x="1086285" y="2476211"/>
            <a:ext cx="5321808" cy="253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357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Student</a:t>
            </a:r>
            <a:endParaRPr/>
          </a:p>
        </p:txBody>
      </p:sp>
      <p:sp>
        <p:nvSpPr>
          <p:cNvPr id="164" name="Google Shape;164;p9"/>
          <p:cNvSpPr txBox="1"/>
          <p:nvPr>
            <p:ph idx="3" type="body"/>
          </p:nvPr>
        </p:nvSpPr>
        <p:spPr>
          <a:xfrm>
            <a:off x="1086285" y="2640975"/>
            <a:ext cx="5321808" cy="253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357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Daegu Catholic University / Department of Cyber Security</a:t>
            </a:r>
            <a:endParaRPr/>
          </a:p>
        </p:txBody>
      </p:sp>
      <p:sp>
        <p:nvSpPr>
          <p:cNvPr id="165" name="Google Shape;165;p9"/>
          <p:cNvSpPr txBox="1"/>
          <p:nvPr>
            <p:ph idx="4" type="body"/>
          </p:nvPr>
        </p:nvSpPr>
        <p:spPr>
          <a:xfrm>
            <a:off x="1086285" y="2821412"/>
            <a:ext cx="5321808" cy="253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357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kwn07191@cu.ac.kr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/>
          <p:nvPr>
            <p:ph idx="12" type="sldNum"/>
          </p:nvPr>
        </p:nvSpPr>
        <p:spPr>
          <a:xfrm>
            <a:off x="8474334" y="4635961"/>
            <a:ext cx="365760" cy="27432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22"/>
          <p:cNvSpPr txBox="1"/>
          <p:nvPr>
            <p:ph type="ctrTitle"/>
          </p:nvPr>
        </p:nvSpPr>
        <p:spPr>
          <a:xfrm>
            <a:off x="683537" y="332005"/>
            <a:ext cx="7790797" cy="332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Franklin Thin"/>
              <a:buNone/>
            </a:pPr>
            <a:r>
              <a:rPr lang="en-US"/>
              <a:t>Statement of the problem</a:t>
            </a:r>
            <a:endParaRPr/>
          </a:p>
        </p:txBody>
      </p:sp>
      <p:sp>
        <p:nvSpPr>
          <p:cNvPr id="66" name="Google Shape;66;p22"/>
          <p:cNvSpPr txBox="1"/>
          <p:nvPr/>
        </p:nvSpPr>
        <p:spPr>
          <a:xfrm>
            <a:off x="683532" y="877575"/>
            <a:ext cx="346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accent1"/>
                </a:solidFill>
              </a:rPr>
              <a:t>Corona virus outbreak</a:t>
            </a:r>
            <a:endParaRPr b="1" sz="2000">
              <a:solidFill>
                <a:schemeClr val="accent1"/>
              </a:solidFill>
            </a:endParaRPr>
          </a:p>
        </p:txBody>
      </p:sp>
      <p:pic>
        <p:nvPicPr>
          <p:cNvPr id="67" name="Google Shape;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525" y="1404649"/>
            <a:ext cx="4086076" cy="30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2"/>
          <p:cNvSpPr txBox="1"/>
          <p:nvPr/>
        </p:nvSpPr>
        <p:spPr>
          <a:xfrm>
            <a:off x="5135700" y="1404650"/>
            <a:ext cx="3901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Growing need for social distancing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Increased transmission rate of corona virus </a:t>
            </a:r>
            <a:endParaRPr sz="1300"/>
          </a:p>
        </p:txBody>
      </p:sp>
      <p:sp>
        <p:nvSpPr>
          <p:cNvPr id="69" name="Google Shape;69;p22"/>
          <p:cNvSpPr/>
          <p:nvPr/>
        </p:nvSpPr>
        <p:spPr>
          <a:xfrm>
            <a:off x="5012114" y="1562284"/>
            <a:ext cx="88200" cy="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0" name="Google Shape;70;p22"/>
          <p:cNvSpPr/>
          <p:nvPr/>
        </p:nvSpPr>
        <p:spPr>
          <a:xfrm>
            <a:off x="5012114" y="2033984"/>
            <a:ext cx="88200" cy="8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a9303d45a_2_0"/>
          <p:cNvSpPr/>
          <p:nvPr>
            <p:ph idx="12" type="sldNum"/>
          </p:nvPr>
        </p:nvSpPr>
        <p:spPr>
          <a:xfrm>
            <a:off x="8474334" y="4635961"/>
            <a:ext cx="365700" cy="274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gea9303d45a_2_0"/>
          <p:cNvSpPr txBox="1"/>
          <p:nvPr>
            <p:ph type="ctrTitle"/>
          </p:nvPr>
        </p:nvSpPr>
        <p:spPr>
          <a:xfrm>
            <a:off x="683537" y="332005"/>
            <a:ext cx="77907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Franklin Thin"/>
              <a:buNone/>
            </a:pPr>
            <a:r>
              <a:rPr lang="en-US"/>
              <a:t>Project Objectives</a:t>
            </a:r>
            <a:endParaRPr/>
          </a:p>
        </p:txBody>
      </p:sp>
      <p:sp>
        <p:nvSpPr>
          <p:cNvPr id="77" name="Google Shape;77;gea9303d45a_2_0"/>
          <p:cNvSpPr txBox="1"/>
          <p:nvPr/>
        </p:nvSpPr>
        <p:spPr>
          <a:xfrm>
            <a:off x="683537" y="1108084"/>
            <a:ext cx="7569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600"/>
              <a:t>Development of a system to limit the number of people in the laboratory</a:t>
            </a:r>
            <a:br>
              <a:rPr lang="en-US" sz="1600"/>
            </a:b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-US" sz="1600"/>
              <a:t>Ensure that only authorized persons are allowed into the laboratory</a:t>
            </a:r>
            <a:endParaRPr sz="1600"/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Get a QR code through the UI</a:t>
            </a:r>
            <a:endParaRPr sz="1600"/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The issued QR code is recognized by the camera</a:t>
            </a:r>
            <a:endParaRPr sz="1600"/>
          </a:p>
          <a:p>
            <a: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Unlock the laboratory door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a9303d45a_4_37"/>
          <p:cNvSpPr/>
          <p:nvPr>
            <p:ph idx="12" type="sldNum"/>
          </p:nvPr>
        </p:nvSpPr>
        <p:spPr>
          <a:xfrm>
            <a:off x="8474334" y="4635961"/>
            <a:ext cx="365700" cy="274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gea9303d45a_4_37"/>
          <p:cNvSpPr txBox="1"/>
          <p:nvPr>
            <p:ph type="ctrTitle"/>
          </p:nvPr>
        </p:nvSpPr>
        <p:spPr>
          <a:xfrm>
            <a:off x="683537" y="332005"/>
            <a:ext cx="77907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Franklin Thin"/>
              <a:buNone/>
            </a:pPr>
            <a:r>
              <a:rPr lang="en-US"/>
              <a:t>Project Objectives</a:t>
            </a:r>
            <a:endParaRPr/>
          </a:p>
        </p:txBody>
      </p:sp>
      <p:sp>
        <p:nvSpPr>
          <p:cNvPr id="84" name="Google Shape;84;gea9303d45a_4_37"/>
          <p:cNvSpPr txBox="1"/>
          <p:nvPr/>
        </p:nvSpPr>
        <p:spPr>
          <a:xfrm>
            <a:off x="683537" y="1108084"/>
            <a:ext cx="756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b. 	Count the number of people currently in the laboratory</a:t>
            </a:r>
            <a:endParaRPr sz="1600"/>
          </a:p>
        </p:txBody>
      </p:sp>
      <p:sp>
        <p:nvSpPr>
          <p:cNvPr id="85" name="Google Shape;85;gea9303d45a_4_37"/>
          <p:cNvSpPr txBox="1"/>
          <p:nvPr/>
        </p:nvSpPr>
        <p:spPr>
          <a:xfrm>
            <a:off x="1300150" y="1534088"/>
            <a:ext cx="643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0160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Char char="▪"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     </a:t>
            </a:r>
            <a:r>
              <a:rPr lang="en-US" sz="1600">
                <a:solidFill>
                  <a:schemeClr val="dk1"/>
                </a:solidFill>
              </a:rPr>
              <a:t>openCV</a:t>
            </a:r>
            <a:endParaRPr sz="1600">
              <a:solidFill>
                <a:schemeClr val="dk1"/>
              </a:solidFill>
            </a:endParaRPr>
          </a:p>
          <a:p>
            <a:pPr indent="-1016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</a:rPr>
              <a:t>    Haar Cascade Classifier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86" name="Google Shape;86;gea9303d45a_4_37"/>
          <p:cNvSpPr txBox="1"/>
          <p:nvPr/>
        </p:nvSpPr>
        <p:spPr>
          <a:xfrm>
            <a:off x="683525" y="2571759"/>
            <a:ext cx="756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c</a:t>
            </a:r>
            <a:r>
              <a:rPr lang="en-US" sz="1600"/>
              <a:t>. 	Real-time laboratory monitoring by administrators</a:t>
            </a:r>
            <a:endParaRPr sz="1600"/>
          </a:p>
        </p:txBody>
      </p:sp>
      <p:sp>
        <p:nvSpPr>
          <p:cNvPr id="87" name="Google Shape;87;gea9303d45a_4_37"/>
          <p:cNvSpPr txBox="1"/>
          <p:nvPr/>
        </p:nvSpPr>
        <p:spPr>
          <a:xfrm>
            <a:off x="1300147" y="3087500"/>
            <a:ext cx="6679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0160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Char char="▪"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     </a:t>
            </a:r>
            <a:r>
              <a:rPr lang="en-US" sz="1600">
                <a:solidFill>
                  <a:schemeClr val="dk1"/>
                </a:solidFill>
              </a:rPr>
              <a:t>Using the Admin webpage</a:t>
            </a:r>
            <a:endParaRPr sz="1600">
              <a:solidFill>
                <a:schemeClr val="dk1"/>
              </a:solidFill>
            </a:endParaRPr>
          </a:p>
          <a:p>
            <a:pPr indent="-10160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Char char="▪"/>
            </a:pPr>
            <a:r>
              <a:rPr lang="en-US" sz="1600">
                <a:solidFill>
                  <a:schemeClr val="dk1"/>
                </a:solidFill>
              </a:rPr>
              <a:t>    Check the number of people currently in the laboratory</a:t>
            </a:r>
            <a:r>
              <a:rPr lang="en-US" sz="1600">
                <a:solidFill>
                  <a:schemeClr val="dk1"/>
                </a:solidFill>
              </a:rPr>
              <a:t>    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a9303d45a_8_2"/>
          <p:cNvSpPr/>
          <p:nvPr>
            <p:ph idx="12" type="sldNum"/>
          </p:nvPr>
        </p:nvSpPr>
        <p:spPr>
          <a:xfrm>
            <a:off x="8474334" y="4635961"/>
            <a:ext cx="365700" cy="274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gea9303d45a_8_2"/>
          <p:cNvSpPr txBox="1"/>
          <p:nvPr>
            <p:ph type="ctrTitle"/>
          </p:nvPr>
        </p:nvSpPr>
        <p:spPr>
          <a:xfrm>
            <a:off x="683537" y="332005"/>
            <a:ext cx="77907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Franklin Thin"/>
              <a:buNone/>
            </a:pPr>
            <a:r>
              <a:rPr lang="en-US"/>
              <a:t>Project Objectives</a:t>
            </a:r>
            <a:endParaRPr/>
          </a:p>
        </p:txBody>
      </p:sp>
      <p:sp>
        <p:nvSpPr>
          <p:cNvPr id="94" name="Google Shape;94;gea9303d45a_8_2"/>
          <p:cNvSpPr txBox="1"/>
          <p:nvPr/>
        </p:nvSpPr>
        <p:spPr>
          <a:xfrm>
            <a:off x="683537" y="1108084"/>
            <a:ext cx="756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d</a:t>
            </a:r>
            <a:r>
              <a:rPr lang="en-US" sz="1600"/>
              <a:t>. 	Alarm in the lab</a:t>
            </a:r>
            <a:endParaRPr sz="1600"/>
          </a:p>
        </p:txBody>
      </p:sp>
      <p:sp>
        <p:nvSpPr>
          <p:cNvPr id="95" name="Google Shape;95;gea9303d45a_8_2"/>
          <p:cNvSpPr txBox="1"/>
          <p:nvPr/>
        </p:nvSpPr>
        <p:spPr>
          <a:xfrm>
            <a:off x="1239750" y="1552225"/>
            <a:ext cx="6367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0160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Char char="▪"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     T</a:t>
            </a:r>
            <a:r>
              <a:rPr lang="en-US" sz="1600">
                <a:solidFill>
                  <a:schemeClr val="dk1"/>
                </a:solidFill>
              </a:rPr>
              <a:t>he number of people who recognized the QR code and</a:t>
            </a:r>
            <a:br>
              <a:rPr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     If the number of people in the laboratory is different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1016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</a:rPr>
              <a:t>    In case of exceeding the maximum capacity of the laboratory</a:t>
            </a:r>
            <a:endParaRPr sz="1600">
              <a:solidFill>
                <a:schemeClr val="dk1"/>
              </a:solidFill>
            </a:endParaRPr>
          </a:p>
          <a:p>
            <a:pPr indent="0" lvl="0" marL="20574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6" name="Google Shape;96;gea9303d45a_8_2"/>
          <p:cNvSpPr txBox="1"/>
          <p:nvPr/>
        </p:nvSpPr>
        <p:spPr>
          <a:xfrm>
            <a:off x="683537" y="3073684"/>
            <a:ext cx="756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e</a:t>
            </a:r>
            <a:r>
              <a:rPr lang="en-US" sz="1600"/>
              <a:t>. 	What users can do</a:t>
            </a:r>
            <a:endParaRPr sz="1600"/>
          </a:p>
        </p:txBody>
      </p:sp>
      <p:sp>
        <p:nvSpPr>
          <p:cNvPr id="97" name="Google Shape;97;gea9303d45a_8_2"/>
          <p:cNvSpPr txBox="1"/>
          <p:nvPr/>
        </p:nvSpPr>
        <p:spPr>
          <a:xfrm>
            <a:off x="1239750" y="3517825"/>
            <a:ext cx="6367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0160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Char char="▪"/>
            </a:pPr>
            <a:r>
              <a:rPr lang="en-US" sz="1600">
                <a:latin typeface="Libre Franklin"/>
                <a:ea typeface="Libre Franklin"/>
                <a:cs typeface="Libre Franklin"/>
                <a:sym typeface="Libre Franklin"/>
              </a:rPr>
              <a:t>     </a:t>
            </a:r>
            <a:r>
              <a:rPr lang="en-US" sz="1600">
                <a:solidFill>
                  <a:schemeClr val="dk1"/>
                </a:solidFill>
              </a:rPr>
              <a:t>Check the number of people in the current laboratory</a:t>
            </a:r>
            <a:endParaRPr sz="1600">
              <a:solidFill>
                <a:schemeClr val="dk1"/>
              </a:solidFill>
            </a:endParaRPr>
          </a:p>
          <a:p>
            <a:pPr indent="-1016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</a:pPr>
            <a:r>
              <a:rPr lang="en-US" sz="1600">
                <a:solidFill>
                  <a:schemeClr val="dk1"/>
                </a:solidFill>
              </a:rPr>
              <a:t>    Laboratory Reservation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/>
          <p:nvPr>
            <p:ph idx="12" type="sldNum"/>
          </p:nvPr>
        </p:nvSpPr>
        <p:spPr>
          <a:xfrm>
            <a:off x="8474334" y="4635961"/>
            <a:ext cx="365760" cy="27432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3"/>
          <p:cNvSpPr txBox="1"/>
          <p:nvPr>
            <p:ph type="ctrTitle"/>
          </p:nvPr>
        </p:nvSpPr>
        <p:spPr>
          <a:xfrm>
            <a:off x="683537" y="332005"/>
            <a:ext cx="7790797" cy="332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Franklin Thin"/>
              <a:buNone/>
            </a:pPr>
            <a:r>
              <a:rPr lang="en-US"/>
              <a:t>Flowchart</a:t>
            </a:r>
            <a:endParaRPr/>
          </a:p>
        </p:txBody>
      </p:sp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775" y="1157275"/>
            <a:ext cx="3764925" cy="2828949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5" name="Google Shape;1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6188" y="3092983"/>
            <a:ext cx="3476624" cy="893243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6" name="Google Shape;106;p23"/>
          <p:cNvSpPr txBox="1"/>
          <p:nvPr/>
        </p:nvSpPr>
        <p:spPr>
          <a:xfrm>
            <a:off x="5702250" y="4166525"/>
            <a:ext cx="16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 Thin"/>
                <a:ea typeface="Libre Franklin Thin"/>
                <a:cs typeface="Libre Franklin Thin"/>
                <a:sym typeface="Libre Franklin Thin"/>
              </a:rPr>
              <a:t>Admin</a:t>
            </a:r>
            <a:endParaRPr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107" name="Google Shape;107;p23"/>
          <p:cNvSpPr txBox="1"/>
          <p:nvPr/>
        </p:nvSpPr>
        <p:spPr>
          <a:xfrm>
            <a:off x="1695975" y="4166525"/>
            <a:ext cx="16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ibre Franklin Thin"/>
                <a:ea typeface="Libre Franklin Thin"/>
                <a:cs typeface="Libre Franklin Thin"/>
                <a:sym typeface="Libre Franklin Thin"/>
              </a:rPr>
              <a:t>User</a:t>
            </a:r>
            <a:endParaRPr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/>
          <p:nvPr>
            <p:ph idx="12" type="sldNum"/>
          </p:nvPr>
        </p:nvSpPr>
        <p:spPr>
          <a:xfrm>
            <a:off x="8474334" y="4635961"/>
            <a:ext cx="365760" cy="27432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24"/>
          <p:cNvSpPr txBox="1"/>
          <p:nvPr>
            <p:ph type="ctrTitle"/>
          </p:nvPr>
        </p:nvSpPr>
        <p:spPr>
          <a:xfrm>
            <a:off x="676612" y="332005"/>
            <a:ext cx="77907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Franklin Thin"/>
              <a:buNone/>
            </a:pPr>
            <a:r>
              <a:rPr lang="en-US"/>
              <a:t>How the project works</a:t>
            </a:r>
            <a:endParaRPr/>
          </a:p>
        </p:txBody>
      </p:sp>
      <p:grpSp>
        <p:nvGrpSpPr>
          <p:cNvPr id="114" name="Google Shape;114;p24"/>
          <p:cNvGrpSpPr/>
          <p:nvPr/>
        </p:nvGrpSpPr>
        <p:grpSpPr>
          <a:xfrm>
            <a:off x="615750" y="1117800"/>
            <a:ext cx="1511700" cy="3102600"/>
            <a:chOff x="1035550" y="1050875"/>
            <a:chExt cx="1511700" cy="3102600"/>
          </a:xfrm>
        </p:grpSpPr>
        <p:sp>
          <p:nvSpPr>
            <p:cNvPr id="115" name="Google Shape;115;p24"/>
            <p:cNvSpPr/>
            <p:nvPr/>
          </p:nvSpPr>
          <p:spPr>
            <a:xfrm>
              <a:off x="1035550" y="1050875"/>
              <a:ext cx="1511700" cy="31026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6" name="Google Shape;116;p24"/>
            <p:cNvPicPr preferRelativeResize="0"/>
            <p:nvPr/>
          </p:nvPicPr>
          <p:blipFill rotWithShape="1">
            <a:blip r:embed="rId3">
              <a:alphaModFix/>
            </a:blip>
            <a:srcRect b="29044" l="21687" r="25273" t="25743"/>
            <a:stretch/>
          </p:blipFill>
          <p:spPr>
            <a:xfrm>
              <a:off x="1076550" y="1087375"/>
              <a:ext cx="1429700" cy="766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57088" y="2246502"/>
              <a:ext cx="1268625" cy="1268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" name="Google Shape;118;p24"/>
          <p:cNvSpPr txBox="1"/>
          <p:nvPr/>
        </p:nvSpPr>
        <p:spPr>
          <a:xfrm>
            <a:off x="522900" y="803075"/>
            <a:ext cx="16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2"/>
                </a:solidFill>
              </a:rPr>
              <a:t>DataBase Server</a:t>
            </a:r>
            <a:endParaRPr b="1">
              <a:solidFill>
                <a:schemeClr val="lt2"/>
              </a:solidFill>
            </a:endParaRPr>
          </a:p>
        </p:txBody>
      </p:sp>
      <p:pic>
        <p:nvPicPr>
          <p:cNvPr id="119" name="Google Shape;11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9275" y="1978201"/>
            <a:ext cx="2257625" cy="118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4"/>
          <p:cNvPicPr preferRelativeResize="0"/>
          <p:nvPr/>
        </p:nvPicPr>
        <p:blipFill rotWithShape="1">
          <a:blip r:embed="rId6">
            <a:alphaModFix/>
          </a:blip>
          <a:srcRect b="44404" l="27917" r="39908" t="0"/>
          <a:stretch/>
        </p:blipFill>
        <p:spPr>
          <a:xfrm>
            <a:off x="6209675" y="1958873"/>
            <a:ext cx="2257625" cy="122574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2390950" y="2239350"/>
            <a:ext cx="620700" cy="33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4"/>
          <p:cNvSpPr/>
          <p:nvPr/>
        </p:nvSpPr>
        <p:spPr>
          <a:xfrm flipH="1">
            <a:off x="2390950" y="2571750"/>
            <a:ext cx="620700" cy="33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4"/>
          <p:cNvSpPr/>
          <p:nvPr/>
        </p:nvSpPr>
        <p:spPr>
          <a:xfrm>
            <a:off x="5463600" y="2239338"/>
            <a:ext cx="620700" cy="33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/>
          <p:nvPr/>
        </p:nvSpPr>
        <p:spPr>
          <a:xfrm flipH="1">
            <a:off x="5463600" y="2571738"/>
            <a:ext cx="620700" cy="33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/>
        </p:nvSpPr>
        <p:spPr>
          <a:xfrm>
            <a:off x="5266500" y="2853375"/>
            <a:ext cx="10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METHOD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6" name="Google Shape;126;p24"/>
          <p:cNvSpPr txBox="1"/>
          <p:nvPr/>
        </p:nvSpPr>
        <p:spPr>
          <a:xfrm>
            <a:off x="5320650" y="3077125"/>
            <a:ext cx="90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POST</a:t>
            </a:r>
            <a:endParaRPr/>
          </a:p>
        </p:txBody>
      </p:sp>
      <p:sp>
        <p:nvSpPr>
          <p:cNvPr id="127" name="Google Shape;127;p24"/>
          <p:cNvSpPr/>
          <p:nvPr/>
        </p:nvSpPr>
        <p:spPr>
          <a:xfrm>
            <a:off x="5305100" y="2950650"/>
            <a:ext cx="906600" cy="742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/>
          <p:nvPr>
            <p:ph idx="12" type="sldNum"/>
          </p:nvPr>
        </p:nvSpPr>
        <p:spPr>
          <a:xfrm>
            <a:off x="8474334" y="4635961"/>
            <a:ext cx="365760" cy="27432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type="ctrTitle"/>
          </p:nvPr>
        </p:nvSpPr>
        <p:spPr>
          <a:xfrm>
            <a:off x="683537" y="332005"/>
            <a:ext cx="7790797" cy="332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Franklin Thin"/>
              <a:buNone/>
            </a:pPr>
            <a:r>
              <a:rPr lang="en-US"/>
              <a:t>Demo Video</a:t>
            </a:r>
            <a:endParaRPr/>
          </a:p>
        </p:txBody>
      </p:sp>
      <p:pic>
        <p:nvPicPr>
          <p:cNvPr id="134" name="Google Shape;134;p25" title="Last Projec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2863" y="1041725"/>
            <a:ext cx="5032126" cy="351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/>
          <p:nvPr>
            <p:ph idx="12" type="sldNum"/>
          </p:nvPr>
        </p:nvSpPr>
        <p:spPr>
          <a:xfrm>
            <a:off x="8474334" y="4635961"/>
            <a:ext cx="365760" cy="27432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6"/>
          <p:cNvSpPr txBox="1"/>
          <p:nvPr>
            <p:ph type="ctrTitle"/>
          </p:nvPr>
        </p:nvSpPr>
        <p:spPr>
          <a:xfrm>
            <a:off x="683537" y="332005"/>
            <a:ext cx="77907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ibre Franklin Thin"/>
              <a:buNone/>
            </a:pPr>
            <a:r>
              <a:rPr lang="en-US"/>
              <a:t>Limitations of a project</a:t>
            </a:r>
            <a:endParaRPr/>
          </a:p>
        </p:txBody>
      </p:sp>
      <p:sp>
        <p:nvSpPr>
          <p:cNvPr id="141" name="Google Shape;141;p26"/>
          <p:cNvSpPr txBox="1"/>
          <p:nvPr/>
        </p:nvSpPr>
        <p:spPr>
          <a:xfrm>
            <a:off x="634731" y="1072333"/>
            <a:ext cx="33363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DFDFD"/>
                </a:highlight>
              </a:rPr>
              <a:t>People in the blind spot of the camera</a:t>
            </a:r>
            <a:endParaRPr sz="16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  <a:highlight>
                  <a:srgbClr val="FDFDFD"/>
                </a:highlight>
              </a:rPr>
              <a:t>the top of a person's head recognition problem</a:t>
            </a:r>
            <a:endParaRPr sz="16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  <a:highlight>
                <a:srgbClr val="FDFDFD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  <a:highlight>
                  <a:srgbClr val="FDFDFD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 </a:t>
            </a:r>
            <a:endParaRPr sz="800"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0125" y="2890125"/>
            <a:ext cx="2918100" cy="18177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26"/>
          <p:cNvGrpSpPr/>
          <p:nvPr/>
        </p:nvGrpSpPr>
        <p:grpSpPr>
          <a:xfrm>
            <a:off x="3971025" y="1072325"/>
            <a:ext cx="3007199" cy="1817799"/>
            <a:chOff x="3971025" y="1072325"/>
            <a:chExt cx="3007199" cy="1817799"/>
          </a:xfrm>
        </p:grpSpPr>
        <p:grpSp>
          <p:nvGrpSpPr>
            <p:cNvPr id="144" name="Google Shape;144;p26"/>
            <p:cNvGrpSpPr/>
            <p:nvPr/>
          </p:nvGrpSpPr>
          <p:grpSpPr>
            <a:xfrm>
              <a:off x="3971025" y="1072325"/>
              <a:ext cx="3007199" cy="1817799"/>
              <a:chOff x="3971025" y="1072325"/>
              <a:chExt cx="3007199" cy="1817799"/>
            </a:xfrm>
          </p:grpSpPr>
          <p:pic>
            <p:nvPicPr>
              <p:cNvPr id="145" name="Google Shape;145;p2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971025" y="1072325"/>
                <a:ext cx="3007199" cy="18177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6" name="Google Shape;146;p26"/>
              <p:cNvSpPr/>
              <p:nvPr/>
            </p:nvSpPr>
            <p:spPr>
              <a:xfrm>
                <a:off x="6191225" y="1869325"/>
                <a:ext cx="323100" cy="239400"/>
              </a:xfrm>
              <a:prstGeom prst="ellipse">
                <a:avLst/>
              </a:prstGeom>
              <a:solidFill>
                <a:srgbClr val="FDFDFD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7" name="Google Shape;147;p26"/>
            <p:cNvSpPr/>
            <p:nvPr/>
          </p:nvSpPr>
          <p:spPr>
            <a:xfrm>
              <a:off x="6198450" y="1528275"/>
              <a:ext cx="119400" cy="333000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 flipH="1" rot="10800000">
              <a:off x="6155850" y="1826737"/>
              <a:ext cx="162000" cy="145500"/>
            </a:xfrm>
            <a:prstGeom prst="rtTriangle">
              <a:avLst/>
            </a:prstGeom>
            <a:solidFill>
              <a:srgbClr val="FD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Custom 5">
      <a:dk1>
        <a:srgbClr val="000000"/>
      </a:dk1>
      <a:lt1>
        <a:srgbClr val="000000"/>
      </a:lt1>
      <a:dk2>
        <a:srgbClr val="555960"/>
      </a:dk2>
      <a:lt2>
        <a:srgbClr val="CFB991"/>
      </a:lt2>
      <a:accent1>
        <a:srgbClr val="8E6F3E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E6F3D"/>
      </a:hlink>
      <a:folHlink>
        <a:srgbClr val="8D6F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2020-02-06T20:42:06Z</dcterms:created>
  <dc:creator>Drake, Payton E</dc:creator>
</cp:coreProperties>
</file>