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handoutMasterIdLst>
    <p:handoutMasterId r:id="rId28"/>
  </p:handoutMasterIdLst>
  <p:sldIdLst>
    <p:sldId id="414" r:id="rId2"/>
    <p:sldId id="440" r:id="rId3"/>
    <p:sldId id="415" r:id="rId4"/>
    <p:sldId id="417" r:id="rId5"/>
    <p:sldId id="418" r:id="rId6"/>
    <p:sldId id="420" r:id="rId7"/>
    <p:sldId id="422" r:id="rId8"/>
    <p:sldId id="423" r:id="rId9"/>
    <p:sldId id="441" r:id="rId10"/>
    <p:sldId id="424" r:id="rId11"/>
    <p:sldId id="425" r:id="rId12"/>
    <p:sldId id="439" r:id="rId13"/>
    <p:sldId id="426" r:id="rId14"/>
    <p:sldId id="438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27" r:id="rId24"/>
    <p:sldId id="436" r:id="rId25"/>
    <p:sldId id="437" r:id="rId26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23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E951833-F622-49EB-8A80-1EF1ADB6167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C5F8587-B82C-4027-99F2-62291BDE6AB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21E2132-85F7-476C-9818-F5A290AEDED0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4C98F2-B4B7-4EC6-AA0B-83B650341C80}" type="slidenum">
              <a:rPr lang="en-US" altLang="zh-HK" sz="1200" smtClean="0"/>
              <a:pPr/>
              <a:t>11</a:t>
            </a:fld>
            <a:endParaRPr lang="en-US" altLang="zh-HK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64DE38-ED3C-4585-9A15-DE5A2595A934}" type="slidenum">
              <a:rPr lang="en-US" altLang="zh-HK" sz="1200" smtClean="0"/>
              <a:pPr/>
              <a:t>12</a:t>
            </a:fld>
            <a:endParaRPr lang="en-US" altLang="zh-HK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DA31CF-6AD6-442A-B1AA-8DAC195FB082}" type="slidenum">
              <a:rPr lang="en-US" altLang="zh-HK" sz="1200" smtClean="0"/>
              <a:pPr/>
              <a:t>13</a:t>
            </a:fld>
            <a:endParaRPr lang="en-US" altLang="zh-HK" sz="12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D5DF91-22AE-45EF-B326-86CA429AF3A6}" type="slidenum">
              <a:rPr lang="en-US" altLang="zh-HK" sz="1200" smtClean="0"/>
              <a:pPr/>
              <a:t>14</a:t>
            </a:fld>
            <a:endParaRPr lang="en-US" altLang="zh-HK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B4695E-269B-46E6-9BCA-0A265806BA11}" type="slidenum">
              <a:rPr lang="en-US" altLang="zh-HK" sz="1200" smtClean="0"/>
              <a:pPr/>
              <a:t>15</a:t>
            </a:fld>
            <a:endParaRPr lang="en-US" altLang="zh-HK" sz="12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108DC1-F965-4850-ADA2-DFBE5B0BD0BD}" type="slidenum">
              <a:rPr lang="en-US" altLang="zh-HK" sz="1200" smtClean="0"/>
              <a:pPr/>
              <a:t>16</a:t>
            </a:fld>
            <a:endParaRPr lang="en-US" altLang="zh-HK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EB7FE6-BAF3-457B-B37B-D45361F4CF50}" type="slidenum">
              <a:rPr lang="en-US" altLang="zh-HK" sz="1200" smtClean="0"/>
              <a:pPr/>
              <a:t>17</a:t>
            </a:fld>
            <a:endParaRPr lang="en-US" altLang="zh-HK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764C26-6BA8-47F0-9BA6-AED2783A292C}" type="slidenum">
              <a:rPr lang="en-US" altLang="zh-HK" sz="1200" smtClean="0"/>
              <a:pPr/>
              <a:t>18</a:t>
            </a:fld>
            <a:endParaRPr lang="en-US" altLang="zh-HK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34F2EE-D5D4-4249-AA57-6AAF525621C1}" type="slidenum">
              <a:rPr lang="en-US" altLang="zh-HK" sz="1200" smtClean="0"/>
              <a:pPr/>
              <a:t>19</a:t>
            </a:fld>
            <a:endParaRPr lang="en-US" altLang="zh-HK" sz="12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02340D-75E3-41D7-8B3C-FDD434ED302F}" type="slidenum">
              <a:rPr lang="en-US" altLang="zh-HK" sz="1200" smtClean="0"/>
              <a:pPr/>
              <a:t>20</a:t>
            </a:fld>
            <a:endParaRPr lang="en-US" altLang="zh-HK" sz="12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4934AD-1C5E-40F8-88B8-BE9625948C82}" type="slidenum">
              <a:rPr lang="en-US" altLang="zh-TW" sz="1200" smtClean="0"/>
              <a:pPr/>
              <a:t>3</a:t>
            </a:fld>
            <a:endParaRPr lang="en-US" altLang="zh-TW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1DBC6-247C-416C-953C-F7776D408948}" type="slidenum">
              <a:rPr lang="en-US" altLang="zh-HK" sz="1200" smtClean="0"/>
              <a:pPr/>
              <a:t>21</a:t>
            </a:fld>
            <a:endParaRPr lang="en-US" altLang="zh-HK" sz="12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9FC09A-845F-4BE8-B9EB-030F6F7A8CF6}" type="slidenum">
              <a:rPr lang="en-US" altLang="zh-HK" sz="1200" smtClean="0"/>
              <a:pPr/>
              <a:t>22</a:t>
            </a:fld>
            <a:endParaRPr lang="en-US" altLang="zh-HK" sz="12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AE17B6-1507-4C48-8F1C-A6368C58B74E}" type="slidenum">
              <a:rPr lang="en-US" altLang="zh-HK" sz="1200" smtClean="0"/>
              <a:pPr/>
              <a:t>23</a:t>
            </a:fld>
            <a:endParaRPr lang="en-US" altLang="zh-HK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23D67B-3271-4BF7-BF4F-BC57594AA939}" type="slidenum">
              <a:rPr lang="en-US" altLang="zh-HK" sz="1200" smtClean="0"/>
              <a:pPr/>
              <a:t>24</a:t>
            </a:fld>
            <a:endParaRPr lang="en-US" altLang="zh-HK" sz="12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DE450D-4D66-4AFA-83E0-56BDA4E0E292}" type="slidenum">
              <a:rPr lang="en-US" altLang="zh-HK" sz="1200" smtClean="0"/>
              <a:pPr/>
              <a:t>25</a:t>
            </a:fld>
            <a:endParaRPr lang="en-US" altLang="zh-HK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0EDF5B-4215-449A-9882-A2A5080C7165}" type="slidenum">
              <a:rPr lang="en-US" altLang="zh-TW" sz="1200" smtClean="0"/>
              <a:pPr/>
              <a:t>4</a:t>
            </a:fld>
            <a:endParaRPr lang="en-US" altLang="zh-TW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1CB593-4306-4227-8170-5236D24CADFF}" type="slidenum">
              <a:rPr lang="en-US" altLang="zh-TW" sz="1200" smtClean="0"/>
              <a:pPr/>
              <a:t>5</a:t>
            </a:fld>
            <a:endParaRPr lang="en-US" altLang="zh-TW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2AFE43-A1D0-4C5F-B047-C5D60ECB525B}" type="slidenum">
              <a:rPr lang="en-US" altLang="zh-TW" sz="1200" smtClean="0"/>
              <a:pPr/>
              <a:t>6</a:t>
            </a:fld>
            <a:endParaRPr lang="en-US" altLang="zh-TW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2037379-FA0F-4F09-A7AA-0366469B0CA7}" type="slidenum">
              <a:rPr lang="en-US" altLang="zh-HK" sz="1200" smtClean="0"/>
              <a:pPr/>
              <a:t>7</a:t>
            </a:fld>
            <a:endParaRPr lang="en-US" altLang="zh-HK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28A7A2-4B5E-4755-AB6F-4B01FB979927}" type="slidenum">
              <a:rPr lang="en-US" altLang="zh-HK" sz="1200" smtClean="0"/>
              <a:pPr/>
              <a:t>8</a:t>
            </a:fld>
            <a:endParaRPr lang="en-US" altLang="zh-HK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A28A7A2-4B5E-4755-AB6F-4B01FB979927}" type="slidenum">
              <a:rPr lang="en-US" altLang="zh-HK" sz="1200" smtClean="0"/>
              <a:pPr/>
              <a:t>9</a:t>
            </a:fld>
            <a:endParaRPr lang="en-US" altLang="zh-HK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719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00FBC6-0BC3-4E63-A406-A211CEFC4A97}" type="slidenum">
              <a:rPr lang="en-US" altLang="zh-HK" sz="1200" smtClean="0"/>
              <a:pPr/>
              <a:t>10</a:t>
            </a:fld>
            <a:endParaRPr lang="en-US" altLang="zh-HK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zh-HK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HK" b="1" smtClean="0">
                <a:solidFill>
                  <a:srgbClr val="CC3300"/>
                </a:solidFill>
              </a:rPr>
              <a:t>Database System Concepts, 6</a:t>
            </a:r>
            <a:r>
              <a:rPr lang="en-US" altLang="zh-HK" b="1" baseline="30000" smtClean="0">
                <a:solidFill>
                  <a:srgbClr val="CC3300"/>
                </a:solidFill>
              </a:rPr>
              <a:t>th</a:t>
            </a:r>
            <a:r>
              <a:rPr lang="en-US" altLang="zh-HK" b="1" smtClean="0">
                <a:solidFill>
                  <a:srgbClr val="CC3300"/>
                </a:solidFill>
              </a:rPr>
              <a:t> Ed</a:t>
            </a:r>
            <a:r>
              <a:rPr lang="en-US" altLang="zh-HK" smtClean="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HK" sz="1200" b="1" smtClean="0">
                <a:solidFill>
                  <a:srgbClr val="CC3300"/>
                </a:solidFill>
              </a:rPr>
              <a:t>©Silberschatz, Korth and Sudarshan</a:t>
            </a:r>
            <a:br>
              <a:rPr lang="en-US" altLang="zh-HK" sz="1200" b="1" smtClean="0">
                <a:solidFill>
                  <a:srgbClr val="CC3300"/>
                </a:solidFill>
              </a:rPr>
            </a:br>
            <a:r>
              <a:rPr lang="en-US" altLang="zh-HK" sz="1200" b="1" smtClean="0">
                <a:solidFill>
                  <a:srgbClr val="CC3300"/>
                </a:solidFill>
              </a:rPr>
              <a:t>See </a:t>
            </a:r>
            <a:r>
              <a:rPr lang="en-US" altLang="zh-HK" sz="1200" b="1" smtClean="0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zh-HK" sz="1200" b="1" smtClean="0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4A273FF-3813-4A83-B214-31B411A54097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0408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9AD5-2B34-416B-BC8B-93710B17EA7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174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3D66F-4574-4612-A5C1-CF1C38FE0637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53814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D934E-4E1E-4B84-93B7-0B47BD3B80D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3111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AE03B-A487-42C7-8938-84CFB552CA2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2567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A8827-4CC2-4C38-B9C4-87A8B0FA66E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4138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AB926-2719-4E2F-8E1E-D68C62A78F21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286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7E3D2-8587-4F13-A7A5-FC6C10945F47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6560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C68A7-CD77-4243-ADD5-C5414E62354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776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51D6-8852-4F1D-8876-595880B96BE7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0610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D3940-26F3-4C26-A027-AA9D532F7E1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99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D2DC-2B08-4916-8813-F9D813D313E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8318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DEB181-94C3-4EE6-A46C-A46FFE780F6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HK" sz="1000" b="1" smtClean="0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HK" sz="1000" b="1" smtClean="0">
                <a:solidFill>
                  <a:schemeClr val="tx2"/>
                </a:solidFill>
              </a:rPr>
              <a:t>11.</a:t>
            </a:r>
            <a:fld id="{A60AA5E7-97F5-4DAA-9D4E-28E43DC3DDEB}" type="slidenum">
              <a:rPr lang="en-US" altLang="zh-HK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HK" sz="1000" b="1" smtClean="0">
              <a:solidFill>
                <a:schemeClr val="tx2"/>
              </a:solidFill>
            </a:endParaRPr>
          </a:p>
        </p:txBody>
      </p:sp>
      <p:sp>
        <p:nvSpPr>
          <p:cNvPr id="1543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HK" sz="1000" b="1" smtClean="0">
                <a:solidFill>
                  <a:schemeClr val="tx2"/>
                </a:solidFill>
              </a:rPr>
              <a:t>Database System Concepts - 6</a:t>
            </a:r>
            <a:r>
              <a:rPr lang="en-US" altLang="zh-HK" sz="1000" b="1" baseline="30000" smtClean="0">
                <a:solidFill>
                  <a:schemeClr val="tx2"/>
                </a:solidFill>
              </a:rPr>
              <a:t>th</a:t>
            </a:r>
            <a:r>
              <a:rPr lang="en-US" altLang="zh-HK" sz="1000" b="1" smtClean="0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812643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Hashing</a:t>
            </a:r>
            <a:endParaRPr lang="en-US" dirty="0"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3" y="868035"/>
                <a:ext cx="5621940" cy="4138612"/>
              </a:xfrm>
            </p:spPr>
            <p:txBody>
              <a:bodyPr/>
              <a:lstStyle/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bucket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is a unit of storage containing one or more records (a bucket is typically a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disk block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). 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In a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hash file organization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we need to obtain the bucket when accessing a record using a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hash function</a:t>
                </a:r>
                <a:r>
                  <a:rPr lang="en-US" altLang="zh-TW" sz="2000" b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based on the search key value of the record.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A hash function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is a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function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from the set of all search key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values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to the set of all bucket </a:t>
                </a:r>
                <a:r>
                  <a:rPr lang="en-US" altLang="zh-TW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addresses</a:t>
                </a:r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TW" sz="2000" i="1" dirty="0" smtClean="0">
                    <a:ea typeface="ＭＳ Ｐゴシック" panose="020B0600070205080204" pitchFamily="34" charset="-128"/>
                  </a:rPr>
                  <a:t>(bucket numbers).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The hash function is used to locate records for access, insertion as well as deletion.</a:t>
                </a:r>
              </a:p>
              <a:p>
                <a:r>
                  <a:rPr lang="en-US" altLang="zh-TW" sz="2000" dirty="0" smtClean="0">
                    <a:ea typeface="ＭＳ Ｐゴシック" panose="020B0600070205080204" pitchFamily="34" charset="-128"/>
                  </a:rPr>
                  <a:t>Records with different search key values may be mapped to the same bucket; thus an entire bucket has to be searched sequentially to locate a record. 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3" y="868035"/>
                <a:ext cx="5621940" cy="4138612"/>
              </a:xfrm>
              <a:blipFill>
                <a:blip r:embed="rId3"/>
                <a:stretch>
                  <a:fillRect l="-759" t="-589" r="-2278" b="-3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2438" y="919163"/>
            <a:ext cx="2165350" cy="3337257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5488442" y="1065319"/>
            <a:ext cx="3427412" cy="27130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General Extendable Hash Structure 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42" y="973244"/>
            <a:ext cx="4735512" cy="347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92" y="1141519"/>
            <a:ext cx="32194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7036254" y="3410056"/>
            <a:ext cx="1741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HK" sz="1800"/>
              <a:t>A static hash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687842" y="4793222"/>
                <a:ext cx="8069716" cy="154066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085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4287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7716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2288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6860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1432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600450" indent="-228600" algn="l" rtl="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lang="en-US" altLang="zh-HK" sz="2000" kern="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Each bucket</a:t>
                </a:r>
                <a:r>
                  <a:rPr lang="en-US" altLang="zh-HK" sz="2000" kern="0" dirty="0" smtClean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0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kern="0" dirty="0" smtClean="0">
                    <a:ea typeface="ＭＳ Ｐゴシック" panose="020B0600070205080204" pitchFamily="34" charset="-128"/>
                  </a:rPr>
                  <a:t> maintains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HK" sz="2000" i="1" kern="0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HK" sz="2000" i="1" kern="0" dirty="0" smtClean="0">
                    <a:ea typeface="ＭＳ Ｐゴシック" panose="020B0600070205080204" pitchFamily="34" charset="-128"/>
                  </a:rPr>
                  <a:t>A</a:t>
                </a:r>
                <a:r>
                  <a:rPr lang="en-US" altLang="zh-HK" sz="2000" kern="0" dirty="0" smtClean="0">
                    <a:ea typeface="ＭＳ Ｐゴシック" panose="020B0600070205080204" pitchFamily="34" charset="-128"/>
                  </a:rPr>
                  <a:t>ll the entries that point to the same bucket have the </a:t>
                </a:r>
                <a:r>
                  <a:rPr lang="en-US" altLang="zh-HK" sz="2000" kern="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same values on the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zh-HK" sz="20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US" altLang="zh-HK" sz="2000" b="0" i="1" kern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kern="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 bits</a:t>
                </a:r>
                <a:r>
                  <a:rPr lang="en-US" altLang="zh-HK" sz="2000" kern="0" dirty="0" smtClean="0">
                    <a:ea typeface="ＭＳ Ｐゴシック" panose="020B0600070205080204" pitchFamily="34" charset="-128"/>
                  </a:rPr>
                  <a:t>.</a:t>
                </a:r>
                <a:r>
                  <a:rPr lang="en-US" altLang="zh-HK" sz="2000" i="1" kern="0" dirty="0" smtClean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1"/>
                <a:r>
                  <a:rPr kumimoji="0" lang="en-US" altLang="zh-HK" sz="2000" dirty="0"/>
                  <a:t>In this </a:t>
                </a:r>
                <a:r>
                  <a:rPr kumimoji="0" lang="en-US" altLang="zh-HK" sz="2000" dirty="0" smtClean="0"/>
                  <a:t>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0"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altLang="zh-HK" sz="2000" dirty="0" smtClean="0"/>
                  <a:t>, </a:t>
                </a:r>
                <a:r>
                  <a:rPr kumimoji="0" lang="en-US" altLang="zh-HK" sz="2000" dirty="0"/>
                  <a:t>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altLang="zh-HK" sz="2000" dirty="0" smtClean="0"/>
                  <a:t> </a:t>
                </a:r>
                <a:endParaRPr kumimoji="0" lang="en-US" altLang="zh-HK" sz="2000" dirty="0"/>
              </a:p>
              <a:p>
                <a:pPr lvl="1"/>
                <a:endParaRPr lang="en-US" altLang="zh-HK" sz="2000" i="1" kern="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42" y="4793222"/>
                <a:ext cx="8069716" cy="1540669"/>
              </a:xfrm>
              <a:prstGeom prst="rect">
                <a:avLst/>
              </a:prstGeom>
              <a:blipFill>
                <a:blip r:embed="rId5"/>
                <a:stretch>
                  <a:fillRect l="-529" t="-1976" b="-9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 of Extendable Hash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4043" y="1209902"/>
                <a:ext cx="4033157" cy="4681537"/>
              </a:xfrm>
            </p:spPr>
            <p:txBody>
              <a:bodyPr/>
              <a:lstStyle/>
              <a:p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To locate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bucket containing search key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</a:t>
                </a:r>
              </a:p>
              <a:p>
                <a:pPr lvl="1">
                  <a:buFont typeface="Monotype Sorts" charset="2"/>
                  <a:buNone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1.	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)=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endParaRPr lang="en-US" altLang="zh-HK" sz="2000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buFont typeface="Monotype Sorts" charset="2"/>
                  <a:buNone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2.	Use the first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high order bits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as a displacement into bucket address table, and follow the pointer to appropriate bucket.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HK" dirty="0" smtClean="0">
                    <a:ea typeface="ＭＳ Ｐゴシック" panose="020B0600070205080204" pitchFamily="34" charset="-128"/>
                  </a:rPr>
                  <a:t>		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4043" y="1209902"/>
                <a:ext cx="4033157" cy="4681537"/>
              </a:xfrm>
              <a:blipFill>
                <a:blip r:embed="rId3"/>
                <a:stretch>
                  <a:fillRect l="-906" t="-521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849313"/>
            <a:ext cx="4268788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09183" y="4338638"/>
            <a:ext cx="26828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  h(</a:t>
            </a: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)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Biology	    0010…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Comp.Sci</a:t>
            </a:r>
            <a:r>
              <a:rPr lang="en-US" kern="0" dirty="0" smtClean="0">
                <a:solidFill>
                  <a:srgbClr val="0000FF"/>
                </a:solidFill>
              </a:rPr>
              <a:t>.   1111…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Elec.Eng</a:t>
            </a:r>
            <a:r>
              <a:rPr lang="en-US" kern="0" dirty="0" smtClean="0">
                <a:solidFill>
                  <a:srgbClr val="0000FF"/>
                </a:solidFill>
              </a:rPr>
              <a:t>.	    0100…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Finance	   1010…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History	   1100…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Music	   0011…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sz="1800" kern="0" dirty="0" smtClean="0"/>
          </a:p>
        </p:txBody>
      </p: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7042150" y="1438275"/>
            <a:ext cx="862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bucket 1</a:t>
            </a:r>
          </a:p>
        </p:txBody>
      </p:sp>
      <p:sp>
        <p:nvSpPr>
          <p:cNvPr id="22535" name="TextBox 6"/>
          <p:cNvSpPr txBox="1">
            <a:spLocks noChangeArrowheads="1"/>
          </p:cNvSpPr>
          <p:nvPr/>
        </p:nvSpPr>
        <p:spPr bwMode="auto">
          <a:xfrm>
            <a:off x="7089775" y="4338638"/>
            <a:ext cx="862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bucket 5</a:t>
            </a:r>
          </a:p>
        </p:txBody>
      </p:sp>
      <p:sp>
        <p:nvSpPr>
          <p:cNvPr id="22536" name="TextBox 7"/>
          <p:cNvSpPr txBox="1">
            <a:spLocks noChangeArrowheads="1"/>
          </p:cNvSpPr>
          <p:nvPr/>
        </p:nvSpPr>
        <p:spPr bwMode="auto">
          <a:xfrm>
            <a:off x="7054850" y="363378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bucket 4</a:t>
            </a:r>
          </a:p>
        </p:txBody>
      </p: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7019925" y="2922588"/>
            <a:ext cx="860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bucket 3</a:t>
            </a:r>
          </a:p>
        </p:txBody>
      </p:sp>
      <p:sp>
        <p:nvSpPr>
          <p:cNvPr id="22538" name="TextBox 9"/>
          <p:cNvSpPr txBox="1">
            <a:spLocks noChangeArrowheads="1"/>
          </p:cNvSpPr>
          <p:nvPr/>
        </p:nvSpPr>
        <p:spPr bwMode="auto">
          <a:xfrm>
            <a:off x="7019925" y="2181225"/>
            <a:ext cx="9318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bucket 2 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808" y="3633864"/>
            <a:ext cx="218521" cy="246221"/>
          </a:xfrm>
          <a:prstGeom prst="rect">
            <a:avLst/>
          </a:prstGeom>
          <a:blipFill>
            <a:blip r:embed="rId5"/>
            <a:stretch>
              <a:fillRect l="-16667" r="-5556" b="-2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808" y="2922019"/>
            <a:ext cx="219354" cy="246221"/>
          </a:xfrm>
          <a:prstGeom prst="rect">
            <a:avLst/>
          </a:prstGeom>
          <a:blipFill>
            <a:blip r:embed="rId6"/>
            <a:stretch>
              <a:fillRect l="-16667" r="-2778" b="-1463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808" y="2179961"/>
            <a:ext cx="214610" cy="246221"/>
          </a:xfrm>
          <a:prstGeom prst="rect">
            <a:avLst/>
          </a:prstGeom>
          <a:blipFill>
            <a:blip r:embed="rId7"/>
            <a:stretch>
              <a:fillRect l="-17143" r="-5714" b="-175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96808" y="1437903"/>
            <a:ext cx="219354" cy="246221"/>
          </a:xfrm>
          <a:prstGeom prst="rect">
            <a:avLst/>
          </a:prstGeom>
          <a:blipFill>
            <a:blip r:embed="rId8"/>
            <a:stretch>
              <a:fillRect l="-16667" r="-2778" b="-175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01552" y="726058"/>
            <a:ext cx="214610" cy="246221"/>
          </a:xfrm>
          <a:prstGeom prst="rect">
            <a:avLst/>
          </a:prstGeom>
          <a:blipFill>
            <a:blip r:embed="rId9"/>
            <a:stretch>
              <a:fillRect l="-20000" r="-2857" b="-175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47705" y="1345570"/>
            <a:ext cx="129972" cy="246221"/>
          </a:xfrm>
          <a:prstGeom prst="rect">
            <a:avLst/>
          </a:prstGeom>
          <a:blipFill>
            <a:blip r:embed="rId10"/>
            <a:stretch>
              <a:fillRect l="-28571" r="-28571" b="-75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362" y="2432682"/>
            <a:ext cx="298159" cy="184666"/>
          </a:xfrm>
          <a:prstGeom prst="rect">
            <a:avLst/>
          </a:prstGeom>
          <a:blipFill>
            <a:blip r:embed="rId11"/>
            <a:stretch>
              <a:fillRect l="-10204" r="-12245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362" y="2623792"/>
            <a:ext cx="298159" cy="184666"/>
          </a:xfrm>
          <a:prstGeom prst="rect">
            <a:avLst/>
          </a:prstGeom>
          <a:blipFill>
            <a:blip r:embed="rId12"/>
            <a:stretch>
              <a:fillRect l="-10204" r="-12245" b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6629" y="3006027"/>
            <a:ext cx="298159" cy="184666"/>
          </a:xfrm>
          <a:prstGeom prst="rect">
            <a:avLst/>
          </a:prstGeom>
          <a:blipFill>
            <a:blip r:embed="rId13"/>
            <a:stretch>
              <a:fillRect l="-10417" r="-14583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0" name="TextBox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98625" y="2829686"/>
            <a:ext cx="298159" cy="184666"/>
          </a:xfrm>
          <a:prstGeom prst="rect">
            <a:avLst/>
          </a:prstGeom>
          <a:blipFill>
            <a:blip r:embed="rId14"/>
            <a:stretch>
              <a:fillRect l="-10417" r="-14583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0783" y="2242080"/>
            <a:ext cx="298159" cy="184666"/>
          </a:xfrm>
          <a:prstGeom prst="rect">
            <a:avLst/>
          </a:prstGeom>
          <a:blipFill>
            <a:blip r:embed="rId15"/>
            <a:stretch>
              <a:fillRect l="-10204" r="-12245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3" name="TextBox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831" y="2050970"/>
            <a:ext cx="298159" cy="184666"/>
          </a:xfrm>
          <a:prstGeom prst="rect">
            <a:avLst/>
          </a:prstGeom>
          <a:blipFill>
            <a:blip r:embed="rId16"/>
            <a:stretch>
              <a:fillRect l="-10417" r="-14583" b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4" name="TextBox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363" y="1812154"/>
            <a:ext cx="298159" cy="184666"/>
          </a:xfrm>
          <a:prstGeom prst="rect">
            <a:avLst/>
          </a:prstGeom>
          <a:blipFill>
            <a:blip r:embed="rId17"/>
            <a:stretch>
              <a:fillRect l="-10204" r="-12245" b="-64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10832" y="1621552"/>
            <a:ext cx="298159" cy="184666"/>
          </a:xfrm>
          <a:prstGeom prst="rect">
            <a:avLst/>
          </a:prstGeom>
          <a:blipFill>
            <a:blip r:embed="rId18"/>
            <a:stretch>
              <a:fillRect l="-10417" r="-14583" b="-1000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Insertion in Extendable </a:t>
            </a:r>
            <a:r>
              <a:rPr lang="en-US" dirty="0">
                <a:ea typeface="+mj-ea"/>
              </a:rPr>
              <a:t>Hash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954089"/>
                <a:ext cx="3877355" cy="2132012"/>
              </a:xfrm>
            </p:spPr>
            <p:txBody>
              <a:bodyPr/>
              <a:lstStyle/>
              <a:p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To insert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a record with search key value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Follow same procedure as look-up and locate the bucket, say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 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If there is room in the bucket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insert the record in the bucket. 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Otherwise, the bucket must be split and insertion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re-attempted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lvl="2"/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Overflow buckets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used instead in some cases.</a:t>
                </a:r>
              </a:p>
              <a:p>
                <a:pPr>
                  <a:buFont typeface="Monotype Sorts" charset="2"/>
                  <a:buNone/>
                </a:pPr>
                <a:r>
                  <a:rPr lang="en-US" altLang="zh-HK" dirty="0" smtClean="0">
                    <a:ea typeface="ＭＳ Ｐゴシック" panose="020B0600070205080204" pitchFamily="34" charset="-128"/>
                  </a:rPr>
                  <a:t>		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954089"/>
                <a:ext cx="3877355" cy="2132012"/>
              </a:xfrm>
              <a:blipFill>
                <a:blip r:embed="rId3"/>
                <a:stretch>
                  <a:fillRect l="-1101" t="-1433" r="-3302" b="-116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409511" y="1537044"/>
            <a:ext cx="4299288" cy="3920555"/>
            <a:chOff x="4398625" y="726058"/>
            <a:chExt cx="4299288" cy="3920555"/>
          </a:xfrm>
        </p:grpSpPr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5" y="849313"/>
              <a:ext cx="4268788" cy="349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"/>
            <p:cNvSpPr txBox="1">
              <a:spLocks noChangeArrowheads="1"/>
            </p:cNvSpPr>
            <p:nvPr/>
          </p:nvSpPr>
          <p:spPr bwMode="auto">
            <a:xfrm>
              <a:off x="7042150" y="1438275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1</a:t>
              </a:r>
            </a:p>
          </p:txBody>
        </p:sp>
        <p:sp>
          <p:nvSpPr>
            <p:cNvPr id="26" name="TextBox 6"/>
            <p:cNvSpPr txBox="1">
              <a:spLocks noChangeArrowheads="1"/>
            </p:cNvSpPr>
            <p:nvPr/>
          </p:nvSpPr>
          <p:spPr bwMode="auto">
            <a:xfrm>
              <a:off x="7089775" y="4338638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5</a:t>
              </a:r>
            </a:p>
          </p:txBody>
        </p:sp>
        <p:sp>
          <p:nvSpPr>
            <p:cNvPr id="27" name="TextBox 7"/>
            <p:cNvSpPr txBox="1">
              <a:spLocks noChangeArrowheads="1"/>
            </p:cNvSpPr>
            <p:nvPr/>
          </p:nvSpPr>
          <p:spPr bwMode="auto">
            <a:xfrm>
              <a:off x="7054850" y="36337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4</a:t>
              </a:r>
            </a:p>
          </p:txBody>
        </p:sp>
        <p:sp>
          <p:nvSpPr>
            <p:cNvPr id="28" name="TextBox 8"/>
            <p:cNvSpPr txBox="1">
              <a:spLocks noChangeArrowheads="1"/>
            </p:cNvSpPr>
            <p:nvPr/>
          </p:nvSpPr>
          <p:spPr bwMode="auto">
            <a:xfrm>
              <a:off x="7019925" y="29225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3</a:t>
              </a: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7019925" y="2181225"/>
              <a:ext cx="93186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2 </a:t>
              </a:r>
            </a:p>
          </p:txBody>
        </p:sp>
        <p:sp>
          <p:nvSpPr>
            <p:cNvPr id="30" name="TextBox 2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3633864"/>
              <a:ext cx="218521" cy="246221"/>
            </a:xfrm>
            <a:prstGeom prst="rect">
              <a:avLst/>
            </a:prstGeom>
            <a:blipFill>
              <a:blip r:embed="rId5"/>
              <a:stretch>
                <a:fillRect l="-16667" r="-5556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1" name="TextBox 3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922019"/>
              <a:ext cx="219354" cy="246221"/>
            </a:xfrm>
            <a:prstGeom prst="rect">
              <a:avLst/>
            </a:prstGeom>
            <a:blipFill>
              <a:blip r:embed="rId6"/>
              <a:stretch>
                <a:fillRect l="-16667" r="-2778" b="-1463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2" name="TextBox 3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179961"/>
              <a:ext cx="214610" cy="246221"/>
            </a:xfrm>
            <a:prstGeom prst="rect">
              <a:avLst/>
            </a:prstGeom>
            <a:blipFill>
              <a:blip r:embed="rId7"/>
              <a:stretch>
                <a:fillRect l="-17143" r="-5714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3" name="TextBox 3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1437903"/>
              <a:ext cx="219354" cy="246221"/>
            </a:xfrm>
            <a:prstGeom prst="rect">
              <a:avLst/>
            </a:prstGeom>
            <a:blipFill>
              <a:blip r:embed="rId8"/>
              <a:stretch>
                <a:fillRect l="-16667" r="-2778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4" name="TextBox 3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01552" y="726058"/>
              <a:ext cx="214610" cy="246221"/>
            </a:xfrm>
            <a:prstGeom prst="rect">
              <a:avLst/>
            </a:prstGeom>
            <a:blipFill>
              <a:blip r:embed="rId9"/>
              <a:stretch>
                <a:fillRect l="-20000" r="-2857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5" name="TextBox 3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47705" y="1345570"/>
              <a:ext cx="129972" cy="246221"/>
            </a:xfrm>
            <a:prstGeom prst="rect">
              <a:avLst/>
            </a:prstGeom>
            <a:blipFill>
              <a:blip r:embed="rId10"/>
              <a:stretch>
                <a:fillRect l="-28571" r="-28571" b="-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6" name="Text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432682"/>
              <a:ext cx="298159" cy="184666"/>
            </a:xfrm>
            <a:prstGeom prst="rect">
              <a:avLst/>
            </a:prstGeom>
            <a:blipFill>
              <a:blip r:embed="rId11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7" name="TextBox 3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623792"/>
              <a:ext cx="298159" cy="184666"/>
            </a:xfrm>
            <a:prstGeom prst="rect">
              <a:avLst/>
            </a:prstGeom>
            <a:blipFill>
              <a:blip r:embed="rId12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8" name="TextBox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6629" y="3006027"/>
              <a:ext cx="298159" cy="184666"/>
            </a:xfrm>
            <a:prstGeom prst="rect">
              <a:avLst/>
            </a:prstGeom>
            <a:blipFill>
              <a:blip r:embed="rId13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39" name="TextBox 3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98625" y="2829686"/>
              <a:ext cx="298159" cy="184666"/>
            </a:xfrm>
            <a:prstGeom prst="rect">
              <a:avLst/>
            </a:prstGeom>
            <a:blipFill>
              <a:blip r:embed="rId14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0" name="Text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20783" y="2242080"/>
              <a:ext cx="298159" cy="184666"/>
            </a:xfrm>
            <a:prstGeom prst="rect">
              <a:avLst/>
            </a:prstGeom>
            <a:blipFill>
              <a:blip r:embed="rId15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1" name="TextBox 4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1" y="2050970"/>
              <a:ext cx="298159" cy="184666"/>
            </a:xfrm>
            <a:prstGeom prst="rect">
              <a:avLst/>
            </a:prstGeom>
            <a:blipFill>
              <a:blip r:embed="rId16"/>
              <a:stretch>
                <a:fillRect l="-10417" r="-14583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2" name="TextBox 4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3" y="1812154"/>
              <a:ext cx="298159" cy="184666"/>
            </a:xfrm>
            <a:prstGeom prst="rect">
              <a:avLst/>
            </a:prstGeom>
            <a:blipFill>
              <a:blip r:embed="rId17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3" name="TextBox 4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2" y="1621552"/>
              <a:ext cx="298159" cy="184666"/>
            </a:xfrm>
            <a:prstGeom prst="rect">
              <a:avLst/>
            </a:prstGeom>
            <a:blipFill>
              <a:blip r:embed="rId18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Insertion in Extendable Hash Structure (Cont)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5480" y="1522874"/>
                <a:ext cx="7738837" cy="359092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Monotype Sorts" pitchFamily="2" charset="2"/>
                  <a:buChar char="n"/>
                  <a:defRPr/>
                </a:pP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Case-1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&gt;</m:t>
                    </m:r>
                    <m:sSub>
                      <m:sSubPr>
                        <m:ctrlP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(more than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one pointer to bucket </a:t>
                </a:r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j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)</a:t>
                </a: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Char char="l"/>
                  <a:defRPr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allocate a new bucket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,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kumimoji="0"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HK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 </a:t>
                </a: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Char char="l"/>
                  <a:defRPr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Update the second half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of the bucket address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table entries originally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pointing to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,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to point to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</m:oMath>
                </a14:m>
                <a:endParaRPr lang="en-US" altLang="zh-HK" sz="2000" i="1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Char char="l"/>
                  <a:defRPr/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remove each record in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bucket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and reinsert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(in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𝑧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)</a:t>
                </a:r>
                <a:endParaRPr lang="en-US" altLang="zh-HK" sz="2000" i="1" dirty="0" smtClean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Char char="l"/>
                  <a:defRPr/>
                </a:pPr>
                <a:r>
                  <a:rPr lang="en-US" altLang="zh-HK" sz="2000" dirty="0" err="1" smtClean="0">
                    <a:ea typeface="ＭＳ Ｐゴシック" panose="020B0600070205080204" pitchFamily="34" charset="-128"/>
                  </a:rPr>
                  <a:t>recompute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new bucket for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and insert the record in the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bucket (</a:t>
                </a: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further splitting is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required if the bucket is still full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5480" y="1522874"/>
                <a:ext cx="7738837" cy="3590925"/>
              </a:xfrm>
              <a:blipFill>
                <a:blip r:embed="rId3"/>
                <a:stretch>
                  <a:fillRect l="-472" t="-1698" b="-33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4"/>
              <p:cNvSpPr txBox="1">
                <a:spLocks noChangeArrowheads="1"/>
              </p:cNvSpPr>
              <p:nvPr/>
            </p:nvSpPr>
            <p:spPr bwMode="auto">
              <a:xfrm>
                <a:off x="291646" y="1000072"/>
                <a:ext cx="80994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HK" sz="2000" dirty="0"/>
                  <a:t>To split a bucket </a:t>
                </a:r>
                <a14:m>
                  <m:oMath xmlns:m="http://schemas.openxmlformats.org/officeDocument/2006/math">
                    <m:r>
                      <a:rPr kumimoji="0"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HK" sz="2000" dirty="0"/>
                  <a:t> when inserting record with </a:t>
                </a:r>
                <a:r>
                  <a:rPr kumimoji="0" lang="en-US" altLang="zh-HK" sz="2000" dirty="0" smtClean="0"/>
                  <a:t>search key </a:t>
                </a:r>
                <a:r>
                  <a:rPr kumimoji="0" lang="en-US" altLang="zh-HK" sz="2000" dirty="0"/>
                  <a:t>value </a:t>
                </a:r>
                <a14:m>
                  <m:oMath xmlns:m="http://schemas.openxmlformats.org/officeDocument/2006/math">
                    <m:r>
                      <a:rPr kumimoji="0"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0" lang="en-US" altLang="zh-HK" sz="2000" dirty="0"/>
                  <a:t>:</a:t>
                </a:r>
              </a:p>
            </p:txBody>
          </p:sp>
        </mc:Choice>
        <mc:Fallback xmlns="">
          <p:sp>
            <p:nvSpPr>
              <p:cNvPr id="2662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646" y="1000072"/>
                <a:ext cx="8099425" cy="400110"/>
              </a:xfrm>
              <a:prstGeom prst="rect">
                <a:avLst/>
              </a:prstGeom>
              <a:blipFill>
                <a:blip r:embed="rId4"/>
                <a:stretch>
                  <a:fillRect l="-828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4491154" y="1673115"/>
            <a:ext cx="4299288" cy="3920555"/>
            <a:chOff x="4398625" y="726058"/>
            <a:chExt cx="4299288" cy="3920555"/>
          </a:xfrm>
        </p:grpSpPr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5" y="849313"/>
              <a:ext cx="4268788" cy="349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1"/>
            <p:cNvSpPr txBox="1">
              <a:spLocks noChangeArrowheads="1"/>
            </p:cNvSpPr>
            <p:nvPr/>
          </p:nvSpPr>
          <p:spPr bwMode="auto">
            <a:xfrm>
              <a:off x="7042150" y="1438275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1</a:t>
              </a:r>
            </a:p>
          </p:txBody>
        </p:sp>
        <p:sp>
          <p:nvSpPr>
            <p:cNvPr id="48" name="TextBox 6"/>
            <p:cNvSpPr txBox="1">
              <a:spLocks noChangeArrowheads="1"/>
            </p:cNvSpPr>
            <p:nvPr/>
          </p:nvSpPr>
          <p:spPr bwMode="auto">
            <a:xfrm>
              <a:off x="7089775" y="4338638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5</a:t>
              </a:r>
            </a:p>
          </p:txBody>
        </p:sp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7054850" y="36337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4</a:t>
              </a:r>
            </a:p>
          </p:txBody>
        </p:sp>
        <p:sp>
          <p:nvSpPr>
            <p:cNvPr id="50" name="TextBox 8"/>
            <p:cNvSpPr txBox="1">
              <a:spLocks noChangeArrowheads="1"/>
            </p:cNvSpPr>
            <p:nvPr/>
          </p:nvSpPr>
          <p:spPr bwMode="auto">
            <a:xfrm>
              <a:off x="7019925" y="29225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3</a:t>
              </a:r>
            </a:p>
          </p:txBody>
        </p:sp>
        <p:sp>
          <p:nvSpPr>
            <p:cNvPr id="51" name="TextBox 9"/>
            <p:cNvSpPr txBox="1">
              <a:spLocks noChangeArrowheads="1"/>
            </p:cNvSpPr>
            <p:nvPr/>
          </p:nvSpPr>
          <p:spPr bwMode="auto">
            <a:xfrm>
              <a:off x="7019925" y="2181225"/>
              <a:ext cx="93186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2 </a:t>
              </a:r>
            </a:p>
          </p:txBody>
        </p:sp>
        <p:sp>
          <p:nvSpPr>
            <p:cNvPr id="52" name="TextBox 5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3633864"/>
              <a:ext cx="218521" cy="246221"/>
            </a:xfrm>
            <a:prstGeom prst="rect">
              <a:avLst/>
            </a:prstGeom>
            <a:blipFill>
              <a:blip r:embed="rId6"/>
              <a:stretch>
                <a:fillRect l="-16667" r="-5556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3" name="TextBox 5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922019"/>
              <a:ext cx="219354" cy="246221"/>
            </a:xfrm>
            <a:prstGeom prst="rect">
              <a:avLst/>
            </a:prstGeom>
            <a:blipFill>
              <a:blip r:embed="rId7"/>
              <a:stretch>
                <a:fillRect l="-16667" r="-2778" b="-1463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4" name="TextBox 5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179961"/>
              <a:ext cx="214610" cy="246221"/>
            </a:xfrm>
            <a:prstGeom prst="rect">
              <a:avLst/>
            </a:prstGeom>
            <a:blipFill>
              <a:blip r:embed="rId8"/>
              <a:stretch>
                <a:fillRect l="-17143" r="-5714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5" name="TextBox 5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1437903"/>
              <a:ext cx="219354" cy="246221"/>
            </a:xfrm>
            <a:prstGeom prst="rect">
              <a:avLst/>
            </a:prstGeom>
            <a:blipFill>
              <a:blip r:embed="rId9"/>
              <a:stretch>
                <a:fillRect l="-16667" r="-2778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6" name="TextBox 5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01552" y="726058"/>
              <a:ext cx="214610" cy="246221"/>
            </a:xfrm>
            <a:prstGeom prst="rect">
              <a:avLst/>
            </a:prstGeom>
            <a:blipFill>
              <a:blip r:embed="rId10"/>
              <a:stretch>
                <a:fillRect l="-20000" r="-2857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7" name="TextBox 5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47705" y="1345570"/>
              <a:ext cx="129972" cy="246221"/>
            </a:xfrm>
            <a:prstGeom prst="rect">
              <a:avLst/>
            </a:prstGeom>
            <a:blipFill>
              <a:blip r:embed="rId11"/>
              <a:stretch>
                <a:fillRect l="-28571" r="-28571" b="-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8" name="TextBox 5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432682"/>
              <a:ext cx="298159" cy="184666"/>
            </a:xfrm>
            <a:prstGeom prst="rect">
              <a:avLst/>
            </a:prstGeom>
            <a:blipFill>
              <a:blip r:embed="rId12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59" name="TextBox 5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623792"/>
              <a:ext cx="298159" cy="184666"/>
            </a:xfrm>
            <a:prstGeom prst="rect">
              <a:avLst/>
            </a:prstGeom>
            <a:blipFill>
              <a:blip r:embed="rId13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0" name="TextBox 5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6629" y="3006027"/>
              <a:ext cx="298159" cy="184666"/>
            </a:xfrm>
            <a:prstGeom prst="rect">
              <a:avLst/>
            </a:prstGeom>
            <a:blipFill>
              <a:blip r:embed="rId14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1" name="TextBox 6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98625" y="2829686"/>
              <a:ext cx="298159" cy="184666"/>
            </a:xfrm>
            <a:prstGeom prst="rect">
              <a:avLst/>
            </a:prstGeom>
            <a:blipFill>
              <a:blip r:embed="rId15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2" name="TextBox 6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20783" y="2242080"/>
              <a:ext cx="298159" cy="184666"/>
            </a:xfrm>
            <a:prstGeom prst="rect">
              <a:avLst/>
            </a:prstGeom>
            <a:blipFill>
              <a:blip r:embed="rId16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3" name="TextBox 6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1" y="2050970"/>
              <a:ext cx="298159" cy="184666"/>
            </a:xfrm>
            <a:prstGeom prst="rect">
              <a:avLst/>
            </a:prstGeom>
            <a:blipFill>
              <a:blip r:embed="rId17"/>
              <a:stretch>
                <a:fillRect l="-10417" r="-14583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4" name="TextBox 6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3" y="1812154"/>
              <a:ext cx="298159" cy="184666"/>
            </a:xfrm>
            <a:prstGeom prst="rect">
              <a:avLst/>
            </a:prstGeom>
            <a:blipFill>
              <a:blip r:embed="rId18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5" name="TextBox 6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2" y="1621552"/>
              <a:ext cx="298159" cy="184666"/>
            </a:xfrm>
            <a:prstGeom prst="rect">
              <a:avLst/>
            </a:prstGeom>
            <a:blipFill>
              <a:blip r:embed="rId19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Insertion in Extendable Hash Structure (Cont)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4110" y="1528260"/>
                <a:ext cx="7408637" cy="3124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Case-2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a:rPr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HK" altLang="zh-HK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i="1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(only one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pointer to bucket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𝑗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 reaches some limit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</m:oMath>
                </a14:m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,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or too many splits have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happened in this insertion, </a:t>
                </a:r>
                <a:br>
                  <a:rPr lang="en-US" altLang="zh-HK" sz="2000" i="1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i="1" dirty="0" smtClean="0">
                    <a:ea typeface="ＭＳ Ｐゴシック" panose="020B0600070205080204" pitchFamily="34" charset="-128"/>
                  </a:rPr>
                  <a:t>create an </a:t>
                </a:r>
                <a:r>
                  <a:rPr lang="en-US" altLang="zh-HK" sz="2000" i="1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overflow bucket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Else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increment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and double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size of the bucket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address table.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replace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each entry in the </a:t>
                </a:r>
                <a:b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table by two entries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that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point to the same bucket.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err="1" smtClean="0">
                    <a:ea typeface="ＭＳ Ｐゴシック" panose="020B0600070205080204" pitchFamily="34" charset="-128"/>
                  </a:rPr>
                  <a:t>recompute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new bucket address table entry for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𝐾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Now </a:t>
                </a:r>
                <a14:m>
                  <m:oMath xmlns:m="http://schemas.openxmlformats.org/officeDocument/2006/math">
                    <m:r>
                      <a:rPr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HK" altLang="zh-HK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&gt;</m:t>
                    </m:r>
                    <m:sSub>
                      <m:sSubPr>
                        <m:ctrlP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so do the same as Case-1 discussed.   </a:t>
                </a:r>
              </a:p>
              <a:p>
                <a:pPr>
                  <a:lnSpc>
                    <a:spcPct val="90000"/>
                  </a:lnSpc>
                </a:pPr>
                <a:endParaRPr lang="en-US" altLang="zh-HK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4110" y="1528260"/>
                <a:ext cx="7408637" cy="3124200"/>
              </a:xfrm>
              <a:blipFill>
                <a:blip r:embed="rId3"/>
                <a:stretch>
                  <a:fillRect l="-576" t="-1953" b="-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Text Box 4"/>
              <p:cNvSpPr txBox="1">
                <a:spLocks noChangeArrowheads="1"/>
              </p:cNvSpPr>
              <p:nvPr/>
            </p:nvSpPr>
            <p:spPr bwMode="auto">
              <a:xfrm>
                <a:off x="334110" y="999385"/>
                <a:ext cx="81216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tx2"/>
                  </a:buClr>
                  <a:buSzPct val="9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folHlink"/>
                  </a:buClr>
                  <a:buSzPct val="80000"/>
                  <a:buFont typeface="Monotype Sorts" charset="2"/>
                  <a:buChar char="l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35000"/>
                  </a:spcBef>
                  <a:buClr>
                    <a:srgbClr val="33CC33"/>
                  </a:buClr>
                  <a:buSzPct val="75000"/>
                  <a:buFont typeface="Webdings" panose="05030102010509060703" pitchFamily="18" charset="2"/>
                  <a:buChar char="4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hlink"/>
                  </a:buClr>
                  <a:buFont typeface="Times New Roman" panose="02020603050405020304" pitchFamily="18" charset="0"/>
                  <a:buChar char="–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Char char="»"/>
                  <a:defRPr kumimoji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HK" sz="2000" dirty="0"/>
                  <a:t>To split a bucket </a:t>
                </a:r>
                <a14:m>
                  <m:oMath xmlns:m="http://schemas.openxmlformats.org/officeDocument/2006/math">
                    <m:r>
                      <a:rPr kumimoji="0"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altLang="zh-HK" sz="2000" dirty="0"/>
                  <a:t> when inserting record with </a:t>
                </a:r>
                <a:r>
                  <a:rPr kumimoji="0" lang="en-US" altLang="zh-HK" sz="2000" dirty="0" smtClean="0"/>
                  <a:t>search key </a:t>
                </a:r>
                <a:r>
                  <a:rPr kumimoji="0" lang="en-US" altLang="zh-HK" sz="2000" dirty="0"/>
                  <a:t>value </a:t>
                </a:r>
                <a14:m>
                  <m:oMath xmlns:m="http://schemas.openxmlformats.org/officeDocument/2006/math">
                    <m:r>
                      <a:rPr kumimoji="0"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kumimoji="0" lang="en-US" altLang="zh-HK" sz="2000" dirty="0"/>
                  <a:t>:</a:t>
                </a:r>
              </a:p>
            </p:txBody>
          </p:sp>
        </mc:Choice>
        <mc:Fallback xmlns="">
          <p:sp>
            <p:nvSpPr>
              <p:cNvPr id="2867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110" y="999385"/>
                <a:ext cx="8121650" cy="400110"/>
              </a:xfrm>
              <a:prstGeom prst="rect">
                <a:avLst/>
              </a:prstGeom>
              <a:blipFill>
                <a:blip r:embed="rId4"/>
                <a:stretch>
                  <a:fillRect l="-826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491154" y="1673115"/>
            <a:ext cx="4299288" cy="3920555"/>
            <a:chOff x="4398625" y="726058"/>
            <a:chExt cx="4299288" cy="3920555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9125" y="849313"/>
              <a:ext cx="4268788" cy="349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7042150" y="1438275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1</a:t>
              </a: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089775" y="4338638"/>
              <a:ext cx="8620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5</a:t>
              </a:r>
            </a:p>
          </p:txBody>
        </p:sp>
        <p:sp>
          <p:nvSpPr>
            <p:cNvPr id="9" name="TextBox 7"/>
            <p:cNvSpPr txBox="1">
              <a:spLocks noChangeArrowheads="1"/>
            </p:cNvSpPr>
            <p:nvPr/>
          </p:nvSpPr>
          <p:spPr bwMode="auto">
            <a:xfrm>
              <a:off x="7054850" y="36337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4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019925" y="2922588"/>
              <a:ext cx="8604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3</a:t>
              </a: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7019925" y="2181225"/>
              <a:ext cx="931863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400"/>
                <a:t>bucket 2 </a:t>
              </a:r>
            </a:p>
          </p:txBody>
        </p:sp>
        <p:sp>
          <p:nvSpPr>
            <p:cNvPr id="12" name="TextBox 1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3633864"/>
              <a:ext cx="218521" cy="246221"/>
            </a:xfrm>
            <a:prstGeom prst="rect">
              <a:avLst/>
            </a:prstGeom>
            <a:blipFill>
              <a:blip r:embed="rId6"/>
              <a:stretch>
                <a:fillRect l="-16667" r="-5556" b="-2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3" name="TextBox 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922019"/>
              <a:ext cx="219354" cy="246221"/>
            </a:xfrm>
            <a:prstGeom prst="rect">
              <a:avLst/>
            </a:prstGeom>
            <a:blipFill>
              <a:blip r:embed="rId7"/>
              <a:stretch>
                <a:fillRect l="-16667" r="-2778" b="-1463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4" name="TextBox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2179961"/>
              <a:ext cx="214610" cy="246221"/>
            </a:xfrm>
            <a:prstGeom prst="rect">
              <a:avLst/>
            </a:prstGeom>
            <a:blipFill>
              <a:blip r:embed="rId8"/>
              <a:stretch>
                <a:fillRect l="-17143" r="-5714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5" name="TextBox 1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096808" y="1437903"/>
              <a:ext cx="219354" cy="246221"/>
            </a:xfrm>
            <a:prstGeom prst="rect">
              <a:avLst/>
            </a:prstGeom>
            <a:blipFill>
              <a:blip r:embed="rId9"/>
              <a:stretch>
                <a:fillRect l="-16667" r="-2778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6" name="TextBox 1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01552" y="726058"/>
              <a:ext cx="214610" cy="246221"/>
            </a:xfrm>
            <a:prstGeom prst="rect">
              <a:avLst/>
            </a:prstGeom>
            <a:blipFill>
              <a:blip r:embed="rId10"/>
              <a:stretch>
                <a:fillRect l="-20000" r="-2857" b="-1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7" name="TextBox 1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547705" y="1345570"/>
              <a:ext cx="129972" cy="246221"/>
            </a:xfrm>
            <a:prstGeom prst="rect">
              <a:avLst/>
            </a:prstGeom>
            <a:blipFill>
              <a:blip r:embed="rId11"/>
              <a:stretch>
                <a:fillRect l="-28571" r="-28571" b="-75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8" name="TextBox 1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432682"/>
              <a:ext cx="298159" cy="184666"/>
            </a:xfrm>
            <a:prstGeom prst="rect">
              <a:avLst/>
            </a:prstGeom>
            <a:blipFill>
              <a:blip r:embed="rId12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9" name="TextBox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2" y="2623792"/>
              <a:ext cx="298159" cy="184666"/>
            </a:xfrm>
            <a:prstGeom prst="rect">
              <a:avLst/>
            </a:prstGeom>
            <a:blipFill>
              <a:blip r:embed="rId13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0" name="TextBox 1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6629" y="3006027"/>
              <a:ext cx="298159" cy="184666"/>
            </a:xfrm>
            <a:prstGeom prst="rect">
              <a:avLst/>
            </a:prstGeom>
            <a:blipFill>
              <a:blip r:embed="rId14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1" name="Text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398625" y="2829686"/>
              <a:ext cx="298159" cy="184666"/>
            </a:xfrm>
            <a:prstGeom prst="rect">
              <a:avLst/>
            </a:prstGeom>
            <a:blipFill>
              <a:blip r:embed="rId15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2" name="TextBox 2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20783" y="2242080"/>
              <a:ext cx="298159" cy="184666"/>
            </a:xfrm>
            <a:prstGeom prst="rect">
              <a:avLst/>
            </a:prstGeom>
            <a:blipFill>
              <a:blip r:embed="rId16"/>
              <a:stretch>
                <a:fillRect l="-10204" r="-12245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3" name="TextBox 2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1" y="2050970"/>
              <a:ext cx="298159" cy="184666"/>
            </a:xfrm>
            <a:prstGeom prst="rect">
              <a:avLst/>
            </a:prstGeom>
            <a:blipFill>
              <a:blip r:embed="rId17"/>
              <a:stretch>
                <a:fillRect l="-10417" r="-14583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4" name="TextBox 2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363" y="1812154"/>
              <a:ext cx="298159" cy="184666"/>
            </a:xfrm>
            <a:prstGeom prst="rect">
              <a:avLst/>
            </a:prstGeom>
            <a:blipFill>
              <a:blip r:embed="rId18"/>
              <a:stretch>
                <a:fillRect l="-10204" r="-12245" b="-645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5" name="TextBox 2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10832" y="1621552"/>
              <a:ext cx="298159" cy="184666"/>
            </a:xfrm>
            <a:prstGeom prst="rect">
              <a:avLst/>
            </a:prstGeom>
            <a:blipFill>
              <a:blip r:embed="rId19"/>
              <a:stretch>
                <a:fillRect l="-10417" r="-14583" b="-10000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Example (1)</a:t>
            </a:r>
            <a:endParaRPr lang="en-US" sz="2800" dirty="0">
              <a:ea typeface="+mj-ea"/>
            </a:endParaRP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62" y="1359284"/>
            <a:ext cx="5980111" cy="29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(2)</a:t>
            </a:r>
            <a:endParaRPr lang="en-US" dirty="0">
              <a:ea typeface="+mj-ea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7575" y="1133475"/>
            <a:ext cx="4644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HK" dirty="0"/>
              <a:t>   </a:t>
            </a:r>
            <a:r>
              <a:rPr lang="en-US" altLang="zh-HK" sz="2000" dirty="0"/>
              <a:t>Initial hash structure; bucket size = 2</a:t>
            </a: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230438"/>
            <a:ext cx="78644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3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2085975"/>
            <a:ext cx="751522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1"/>
          <p:cNvSpPr txBox="1">
            <a:spLocks noChangeArrowheads="1"/>
          </p:cNvSpPr>
          <p:nvPr/>
        </p:nvSpPr>
        <p:spPr bwMode="auto">
          <a:xfrm>
            <a:off x="1168400" y="284797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</a:t>
            </a:r>
          </a:p>
        </p:txBody>
      </p: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1168400" y="31877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25500" y="4286250"/>
            <a:ext cx="268446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  h(</a:t>
            </a: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)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Biology	    0010…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Comp.Sci</a:t>
            </a:r>
            <a:r>
              <a:rPr lang="en-US" kern="0" dirty="0" smtClean="0">
                <a:solidFill>
                  <a:srgbClr val="0000FF"/>
                </a:solidFill>
              </a:rPr>
              <a:t>.   1111…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Elec.Eng</a:t>
            </a:r>
            <a:r>
              <a:rPr lang="en-US" kern="0" dirty="0" smtClean="0">
                <a:solidFill>
                  <a:srgbClr val="0000FF"/>
                </a:solidFill>
              </a:rPr>
              <a:t>.	    0100…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Finance	   1010…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History	   1100…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Music	   0011…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defRPr/>
            </a:pPr>
            <a:endParaRPr lang="en-US" sz="1800" kern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9639" y="988693"/>
            <a:ext cx="8686158" cy="618280"/>
          </a:xfrm>
        </p:spPr>
        <p:txBody>
          <a:bodyPr/>
          <a:lstStyle/>
          <a:p>
            <a:r>
              <a:rPr lang="en-US" altLang="zh-HK" sz="2000" dirty="0"/>
              <a:t>Hash structure after insertion of “Mozart”, “Srinivasan”, and “Wu” records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551238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4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733550"/>
            <a:ext cx="7516813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1055688" y="2565400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</a:t>
            </a:r>
          </a:p>
        </p:txBody>
      </p:sp>
      <p:sp>
        <p:nvSpPr>
          <p:cNvPr id="36870" name="TextBox 5"/>
          <p:cNvSpPr txBox="1">
            <a:spLocks noChangeArrowheads="1"/>
          </p:cNvSpPr>
          <p:nvPr/>
        </p:nvSpPr>
        <p:spPr bwMode="auto">
          <a:xfrm>
            <a:off x="1073150" y="2903538"/>
            <a:ext cx="412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1058863" y="3286125"/>
            <a:ext cx="412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</a:t>
            </a:r>
          </a:p>
        </p:txBody>
      </p:sp>
      <p:sp>
        <p:nvSpPr>
          <p:cNvPr id="36872" name="TextBox 7"/>
          <p:cNvSpPr txBox="1">
            <a:spLocks noChangeArrowheads="1"/>
          </p:cNvSpPr>
          <p:nvPr/>
        </p:nvSpPr>
        <p:spPr bwMode="auto">
          <a:xfrm>
            <a:off x="1055688" y="3625850"/>
            <a:ext cx="398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6725" y="4556125"/>
            <a:ext cx="2682875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Monotype Sorts" pitchFamily="2" charset="2"/>
              <a:buNone/>
              <a:defRPr/>
            </a:pP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  h(</a:t>
            </a:r>
            <a:r>
              <a:rPr lang="en-US" kern="0" dirty="0" err="1" smtClean="0">
                <a:solidFill>
                  <a:srgbClr val="0000FF"/>
                </a:solidFill>
              </a:rPr>
              <a:t>dept_name</a:t>
            </a:r>
            <a:r>
              <a:rPr lang="en-US" kern="0" dirty="0" smtClean="0">
                <a:solidFill>
                  <a:srgbClr val="0000FF"/>
                </a:solidFill>
              </a:rPr>
              <a:t>)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Biology	    0010…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Comp.Sci</a:t>
            </a:r>
            <a:r>
              <a:rPr lang="en-US" kern="0" dirty="0" smtClean="0">
                <a:solidFill>
                  <a:srgbClr val="0000FF"/>
                </a:solidFill>
              </a:rPr>
              <a:t>.   1111…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err="1" smtClean="0">
                <a:solidFill>
                  <a:srgbClr val="0000FF"/>
                </a:solidFill>
              </a:rPr>
              <a:t>Elec.Eng</a:t>
            </a:r>
            <a:r>
              <a:rPr lang="en-US" kern="0" dirty="0" smtClean="0">
                <a:solidFill>
                  <a:srgbClr val="0000FF"/>
                </a:solidFill>
              </a:rPr>
              <a:t>.	    0100…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Finance	   1010…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History	   1100…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Music	   0011…</a:t>
            </a:r>
            <a:br>
              <a:rPr lang="en-US" kern="0" dirty="0" smtClean="0">
                <a:solidFill>
                  <a:srgbClr val="0000FF"/>
                </a:solidFill>
              </a:rPr>
            </a:br>
            <a:r>
              <a:rPr lang="en-US" kern="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defRPr/>
            </a:pPr>
            <a:endParaRPr lang="en-US" sz="1800" kern="0" dirty="0" smtClean="0"/>
          </a:p>
        </p:txBody>
      </p:sp>
      <p:pic>
        <p:nvPicPr>
          <p:cNvPr id="368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3" y="285750"/>
            <a:ext cx="3768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7461" y="947418"/>
            <a:ext cx="3783552" cy="618280"/>
          </a:xfrm>
        </p:spPr>
        <p:txBody>
          <a:bodyPr/>
          <a:lstStyle/>
          <a:p>
            <a:r>
              <a:rPr lang="en-US" altLang="zh-HK" sz="2000" dirty="0"/>
              <a:t>Hash structure after insertion of </a:t>
            </a:r>
            <a:r>
              <a:rPr lang="en-US" altLang="zh-HK" sz="2000" dirty="0" smtClean="0"/>
              <a:t>“Einstein” </a:t>
            </a:r>
            <a:r>
              <a:rPr lang="en-US" altLang="zh-HK" sz="2000" dirty="0"/>
              <a:t>record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6036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5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389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897063"/>
            <a:ext cx="54181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463" y="4103688"/>
            <a:ext cx="2682875" cy="2332037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  h(</a:t>
            </a: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Biology	    0010…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Comp.Sci</a:t>
            </a:r>
            <a:r>
              <a:rPr lang="en-US" sz="1600" dirty="0" smtClean="0">
                <a:solidFill>
                  <a:srgbClr val="0000FF"/>
                </a:solidFill>
              </a:rPr>
              <a:t>.   1111…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Elec.Eng</a:t>
            </a:r>
            <a:r>
              <a:rPr lang="en-US" sz="1600" dirty="0" smtClean="0">
                <a:solidFill>
                  <a:srgbClr val="0000FF"/>
                </a:solidFill>
              </a:rPr>
              <a:t>.	    0100…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Finance	   1010…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History	   1100…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Music	   0011…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  <p:sp>
        <p:nvSpPr>
          <p:cNvPr id="38918" name="TextBox 5"/>
          <p:cNvSpPr txBox="1">
            <a:spLocks noChangeArrowheads="1"/>
          </p:cNvSpPr>
          <p:nvPr/>
        </p:nvSpPr>
        <p:spPr bwMode="auto">
          <a:xfrm>
            <a:off x="3265488" y="2792413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000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3265488" y="3113088"/>
            <a:ext cx="5254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001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3251200" y="3427413"/>
            <a:ext cx="525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010</a:t>
            </a:r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3281363" y="3784600"/>
            <a:ext cx="51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011</a:t>
            </a:r>
          </a:p>
        </p:txBody>
      </p:sp>
      <p:sp>
        <p:nvSpPr>
          <p:cNvPr id="38922" name="TextBox 9"/>
          <p:cNvSpPr txBox="1">
            <a:spLocks noChangeArrowheads="1"/>
          </p:cNvSpPr>
          <p:nvPr/>
        </p:nvSpPr>
        <p:spPr bwMode="auto">
          <a:xfrm>
            <a:off x="3254375" y="4119563"/>
            <a:ext cx="525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</a:t>
            </a:r>
          </a:p>
        </p:txBody>
      </p:sp>
      <p:sp>
        <p:nvSpPr>
          <p:cNvPr id="38923" name="TextBox 10"/>
          <p:cNvSpPr txBox="1">
            <a:spLocks noChangeArrowheads="1"/>
          </p:cNvSpPr>
          <p:nvPr/>
        </p:nvSpPr>
        <p:spPr bwMode="auto">
          <a:xfrm>
            <a:off x="3271838" y="4440238"/>
            <a:ext cx="525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</a:t>
            </a:r>
          </a:p>
        </p:txBody>
      </p:sp>
      <p:sp>
        <p:nvSpPr>
          <p:cNvPr id="38924" name="TextBox 11"/>
          <p:cNvSpPr txBox="1">
            <a:spLocks noChangeArrowheads="1"/>
          </p:cNvSpPr>
          <p:nvPr/>
        </p:nvSpPr>
        <p:spPr bwMode="auto">
          <a:xfrm>
            <a:off x="3265488" y="4772025"/>
            <a:ext cx="511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110</a:t>
            </a:r>
          </a:p>
        </p:txBody>
      </p:sp>
      <p:sp>
        <p:nvSpPr>
          <p:cNvPr id="38925" name="TextBox 12"/>
          <p:cNvSpPr txBox="1">
            <a:spLocks noChangeArrowheads="1"/>
          </p:cNvSpPr>
          <p:nvPr/>
        </p:nvSpPr>
        <p:spPr bwMode="auto">
          <a:xfrm>
            <a:off x="3279775" y="5111750"/>
            <a:ext cx="4953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111</a:t>
            </a:r>
          </a:p>
        </p:txBody>
      </p:sp>
      <p:pic>
        <p:nvPicPr>
          <p:cNvPr id="389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25413"/>
            <a:ext cx="421322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30960" y="1048173"/>
            <a:ext cx="3969678" cy="6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HK" sz="2000" dirty="0"/>
              <a:t>Hash structure after insertion of </a:t>
            </a:r>
            <a:r>
              <a:rPr lang="en-US" altLang="zh-HK" sz="2000" dirty="0" smtClean="0"/>
              <a:t>“Gold” </a:t>
            </a:r>
            <a:r>
              <a:rPr lang="en-US" altLang="zh-HK" sz="2000" dirty="0"/>
              <a:t>and </a:t>
            </a:r>
            <a:r>
              <a:rPr lang="en-US" altLang="zh-HK" sz="2000" dirty="0" smtClean="0"/>
              <a:t>“El Said” </a:t>
            </a:r>
            <a:r>
              <a:rPr lang="en-US" altLang="zh-HK" sz="2000" dirty="0"/>
              <a:t>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315913"/>
            <a:ext cx="6999288" cy="609600"/>
          </a:xfrm>
        </p:spPr>
        <p:txBody>
          <a:bodyPr/>
          <a:lstStyle/>
          <a:p>
            <a:pPr>
              <a:defRPr/>
            </a:pPr>
            <a:r>
              <a:rPr lang="en-US" altLang="zh-HK" dirty="0" smtClean="0"/>
              <a:t>Convert Strings to Integers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80422" y="1130733"/>
            <a:ext cx="8477251" cy="3695267"/>
          </a:xfrm>
          <a:blipFill>
            <a:blip r:embed="rId2"/>
            <a:stretch>
              <a:fillRect l="-719" t="-1153" r="-1869" b="-2801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000000"/>
              </a:solidFill>
            </a:endParaRP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fld id="{9B4E317E-E16F-4340-91EE-FC3A92D18312}" type="slidenum">
              <a:rPr kumimoji="0" lang="en-US" altLang="zh-TW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TW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711700" y="1265238"/>
            <a:ext cx="43307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zh-TW" altLang="en-US" sz="800" b="1" kern="0" dirty="0" smtClean="0">
                <a:latin typeface="Lucida Console" pitchFamily="49" charset="0"/>
              </a:rPr>
              <a:t>|  0 </a:t>
            </a:r>
            <a:r>
              <a:rPr lang="en-US" altLang="zh-TW" sz="800" b="1" kern="0" dirty="0" smtClean="0">
                <a:latin typeface="Lucida Console" pitchFamily="49" charset="0"/>
              </a:rPr>
              <a:t>NUL|  1 SOH|  2 STX|  3 ETX|  4 EOT|  5 ENQ|  6 ACK|  7 BEL|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 8 BS |  9 HT | 10 NL | 11 VT | 12 NP | 13 CR | 14 SO | 15 SI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16 DLE| 17 DC1| 18 DC2| 19 DC3| 20 DC4| 21 NAK| 22 SYN| 23 ETB|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24 CAN| 25 EM | 26 SUB| 27 ESC| 28 FS | 29 GS | 30 RS | 31 US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32 SP | 33  ! | 34  " | 35  # | 36  $ | 37  % | 38  &amp; | 39  '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40  ( | 41  ) | 42  * | 43  + | 44  , | 45  - | 46  . | 47  /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48  0 | 49  1 | 50  2 | 51  3 | 52  4 | 53  5 | 54  6 | 55  7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56  8 | 57  9 | 58  : | 59  ; | 60  &lt; | 61  = | 62  &gt; | 63  ?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64  @ | 65  A | 66  B | 67  C | 68  D | 69  E | 70  F | 71  G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72  H | 73  I | 74  J | 75  K | 76  L | 77  M | 78  N | 79  O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80  P | 81  Q | 82  R | 83  S | 84  T | 85  U | 86  V | 87  W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88  X | 89  Y | 90  Z | 91  [ | 92  \ | 93  ] | 94  ^ | 95  _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 96  ` | 97  a | 98  b | 99  c |100  d |101  e |102  f |103  g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|104  h |105  </a:t>
            </a:r>
            <a:r>
              <a:rPr lang="en-US" altLang="zh-TW" sz="800" b="1" kern="0" dirty="0" err="1" smtClean="0">
                <a:latin typeface="Lucida Console" pitchFamily="49" charset="0"/>
              </a:rPr>
              <a:t>i</a:t>
            </a:r>
            <a:r>
              <a:rPr lang="en-US" altLang="zh-TW" sz="800" b="1" kern="0" dirty="0" smtClean="0">
                <a:latin typeface="Lucida Console" pitchFamily="49" charset="0"/>
              </a:rPr>
              <a:t> |106  j |107  k |108  l |109  m |110  n |111  o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|112  p |113  q |114  r |115  s |116  t |117  u |118  v |119  w |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sz="800" b="1" kern="0" dirty="0" smtClean="0">
                <a:latin typeface="Lucida Console" pitchFamily="49" charset="0"/>
              </a:rPr>
              <a:t>|120  x |121  y |122  z |123  { |124  | |125  } |126  ~ |127 DEL|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zh-TW" sz="1800" b="1" kern="0" dirty="0">
              <a:latin typeface="Lucida Console" pitchFamily="49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5334000" y="2595563"/>
            <a:ext cx="1492250" cy="18415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62426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6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13" y="1919288"/>
            <a:ext cx="5384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3265488" y="2841625"/>
            <a:ext cx="52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000</a:t>
            </a:r>
          </a:p>
        </p:txBody>
      </p:sp>
      <p:sp>
        <p:nvSpPr>
          <p:cNvPr id="40966" name="TextBox 5"/>
          <p:cNvSpPr txBox="1">
            <a:spLocks noChangeArrowheads="1"/>
          </p:cNvSpPr>
          <p:nvPr/>
        </p:nvSpPr>
        <p:spPr bwMode="auto">
          <a:xfrm>
            <a:off x="3271838" y="3109913"/>
            <a:ext cx="527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001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3254375" y="3390900"/>
            <a:ext cx="52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010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3287713" y="3646488"/>
            <a:ext cx="511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011</a:t>
            </a:r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3265488" y="3924300"/>
            <a:ext cx="527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</a:t>
            </a:r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3279775" y="4167188"/>
            <a:ext cx="5270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</a:t>
            </a:r>
          </a:p>
        </p:txBody>
      </p:sp>
      <p:sp>
        <p:nvSpPr>
          <p:cNvPr id="40971" name="TextBox 10"/>
          <p:cNvSpPr txBox="1">
            <a:spLocks noChangeArrowheads="1"/>
          </p:cNvSpPr>
          <p:nvPr/>
        </p:nvSpPr>
        <p:spPr bwMode="auto">
          <a:xfrm>
            <a:off x="3287713" y="4445000"/>
            <a:ext cx="509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110</a:t>
            </a:r>
          </a:p>
        </p:txBody>
      </p:sp>
      <p:sp>
        <p:nvSpPr>
          <p:cNvPr id="40972" name="TextBox 11"/>
          <p:cNvSpPr txBox="1">
            <a:spLocks noChangeArrowheads="1"/>
          </p:cNvSpPr>
          <p:nvPr/>
        </p:nvSpPr>
        <p:spPr bwMode="auto">
          <a:xfrm>
            <a:off x="3297238" y="4710113"/>
            <a:ext cx="495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111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1625" y="4157663"/>
            <a:ext cx="2682875" cy="2332037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  h(</a:t>
            </a: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Biology	    0010…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Comp.Sci</a:t>
            </a:r>
            <a:r>
              <a:rPr lang="en-US" sz="1600" dirty="0" smtClean="0">
                <a:solidFill>
                  <a:srgbClr val="0000FF"/>
                </a:solidFill>
              </a:rPr>
              <a:t>.   1111…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Elec.Eng</a:t>
            </a:r>
            <a:r>
              <a:rPr lang="en-US" sz="1600" dirty="0" smtClean="0">
                <a:solidFill>
                  <a:srgbClr val="0000FF"/>
                </a:solidFill>
              </a:rPr>
              <a:t>.	    0100…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Finance	   1010…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History	   1100…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Music	   0011…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  <p:pic>
        <p:nvPicPr>
          <p:cNvPr id="409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157163"/>
            <a:ext cx="4487863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07743" y="1041822"/>
            <a:ext cx="3969678" cy="6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zh-HK" sz="2000" dirty="0"/>
              <a:t>Hash structure after insertion of </a:t>
            </a:r>
            <a:r>
              <a:rPr lang="en-US" altLang="zh-HK" sz="2000" dirty="0" smtClean="0"/>
              <a:t>“Katz” </a:t>
            </a:r>
            <a:r>
              <a:rPr lang="en-US" altLang="zh-HK" sz="2000" dirty="0"/>
              <a:t>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7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430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938213"/>
            <a:ext cx="8283575" cy="567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35213" y="1928812"/>
            <a:ext cx="2682875" cy="2332037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  h(</a:t>
            </a: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Biology	    0010…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Comp.Sci</a:t>
            </a:r>
            <a:r>
              <a:rPr lang="en-US" sz="1600" dirty="0" smtClean="0">
                <a:solidFill>
                  <a:srgbClr val="0000FF"/>
                </a:solidFill>
              </a:rPr>
              <a:t>.   1111…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Elec.Eng</a:t>
            </a:r>
            <a:r>
              <a:rPr lang="en-US" sz="1600" dirty="0" smtClean="0">
                <a:solidFill>
                  <a:srgbClr val="0000FF"/>
                </a:solidFill>
              </a:rPr>
              <a:t>.	    0100…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Finance	   1010…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History	   1100…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Music	   0011…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  <p:sp>
        <p:nvSpPr>
          <p:cNvPr id="43014" name="TextBox 5"/>
          <p:cNvSpPr txBox="1">
            <a:spLocks noChangeArrowheads="1"/>
          </p:cNvSpPr>
          <p:nvPr/>
        </p:nvSpPr>
        <p:spPr bwMode="auto">
          <a:xfrm>
            <a:off x="250825" y="2581275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000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250825" y="290195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001</a:t>
            </a:r>
          </a:p>
        </p:txBody>
      </p:sp>
      <p:sp>
        <p:nvSpPr>
          <p:cNvPr id="43016" name="TextBox 7"/>
          <p:cNvSpPr txBox="1">
            <a:spLocks noChangeArrowheads="1"/>
          </p:cNvSpPr>
          <p:nvPr/>
        </p:nvSpPr>
        <p:spPr bwMode="auto">
          <a:xfrm>
            <a:off x="236538" y="3216275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010</a:t>
            </a:r>
          </a:p>
        </p:txBody>
      </p:sp>
      <p:sp>
        <p:nvSpPr>
          <p:cNvPr id="43017" name="TextBox 8"/>
          <p:cNvSpPr txBox="1">
            <a:spLocks noChangeArrowheads="1"/>
          </p:cNvSpPr>
          <p:nvPr/>
        </p:nvSpPr>
        <p:spPr bwMode="auto">
          <a:xfrm>
            <a:off x="268288" y="3486150"/>
            <a:ext cx="511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011</a:t>
            </a:r>
          </a:p>
        </p:txBody>
      </p:sp>
      <p:sp>
        <p:nvSpPr>
          <p:cNvPr id="43018" name="TextBox 9"/>
          <p:cNvSpPr txBox="1">
            <a:spLocks noChangeArrowheads="1"/>
          </p:cNvSpPr>
          <p:nvPr/>
        </p:nvSpPr>
        <p:spPr bwMode="auto">
          <a:xfrm>
            <a:off x="239713" y="3787775"/>
            <a:ext cx="52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100</a:t>
            </a:r>
          </a:p>
        </p:txBody>
      </p:sp>
      <p:sp>
        <p:nvSpPr>
          <p:cNvPr id="43019" name="TextBox 10"/>
          <p:cNvSpPr txBox="1">
            <a:spLocks noChangeArrowheads="1"/>
          </p:cNvSpPr>
          <p:nvPr/>
        </p:nvSpPr>
        <p:spPr bwMode="auto">
          <a:xfrm>
            <a:off x="257175" y="4057650"/>
            <a:ext cx="527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101</a:t>
            </a: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252413" y="4362450"/>
            <a:ext cx="5095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110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274638" y="4649788"/>
            <a:ext cx="495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111</a:t>
            </a:r>
          </a:p>
        </p:txBody>
      </p:sp>
      <p:sp>
        <p:nvSpPr>
          <p:cNvPr id="43022" name="Rectangle 2"/>
          <p:cNvSpPr>
            <a:spLocks noChangeArrowheads="1"/>
          </p:cNvSpPr>
          <p:nvPr/>
        </p:nvSpPr>
        <p:spPr bwMode="auto">
          <a:xfrm>
            <a:off x="2733675" y="981075"/>
            <a:ext cx="179388" cy="244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43023" name="TextBox 1"/>
          <p:cNvSpPr txBox="1">
            <a:spLocks noChangeArrowheads="1"/>
          </p:cNvSpPr>
          <p:nvPr/>
        </p:nvSpPr>
        <p:spPr bwMode="auto">
          <a:xfrm>
            <a:off x="2667000" y="949325"/>
            <a:ext cx="300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2290" y="1197114"/>
                <a:ext cx="33268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at most</a:t>
                </a:r>
                <a:r>
                  <a:rPr lang="en-US" sz="2000" dirty="0" smtClean="0"/>
                  <a:t>. After insertion of 11 records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290" y="1197114"/>
                <a:ext cx="3326859" cy="707886"/>
              </a:xfrm>
              <a:prstGeom prst="rect">
                <a:avLst/>
              </a:prstGeom>
              <a:blipFill>
                <a:blip r:embed="rId4"/>
                <a:stretch>
                  <a:fillRect l="-2018" t="-3419" r="-367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</a:t>
            </a:r>
            <a:r>
              <a:rPr lang="en-US" dirty="0" smtClean="0">
                <a:ea typeface="+mj-ea"/>
              </a:rPr>
              <a:t>(</a:t>
            </a:r>
            <a:r>
              <a:rPr lang="en-US" dirty="0">
                <a:ea typeface="+mj-ea"/>
              </a:rPr>
              <a:t>8</a:t>
            </a:r>
            <a:r>
              <a:rPr lang="en-US" dirty="0" smtClean="0">
                <a:ea typeface="+mj-ea"/>
              </a:rPr>
              <a:t>)</a:t>
            </a:r>
            <a:endParaRPr lang="en-US" dirty="0">
              <a:ea typeface="+mj-ea"/>
            </a:endParaRPr>
          </a:p>
        </p:txBody>
      </p:sp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800100"/>
            <a:ext cx="7088188" cy="578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575199" y="1019175"/>
            <a:ext cx="340189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000" dirty="0"/>
              <a:t>And after insertion of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000" dirty="0" smtClean="0"/>
              <a:t>“Kim” </a:t>
            </a:r>
            <a:r>
              <a:rPr kumimoji="0" lang="en-US" altLang="zh-HK" sz="2000" dirty="0"/>
              <a:t>record in </a:t>
            </a:r>
            <a:r>
              <a:rPr kumimoji="0" lang="en-US" altLang="zh-HK" sz="2000" dirty="0" smtClean="0"/>
              <a:t>the previous </a:t>
            </a:r>
            <a:endParaRPr kumimoji="0" lang="en-US" altLang="zh-HK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HK" sz="2000" dirty="0"/>
              <a:t>hash structure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673100" y="2571750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000</a:t>
            </a:r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673100" y="2816225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001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676275" y="3068638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010</a:t>
            </a:r>
          </a:p>
        </p:txBody>
      </p:sp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690563" y="3322638"/>
            <a:ext cx="46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011</a:t>
            </a:r>
          </a:p>
        </p:txBody>
      </p:sp>
      <p:sp>
        <p:nvSpPr>
          <p:cNvPr id="45065" name="TextBox 8"/>
          <p:cNvSpPr txBox="1">
            <a:spLocks noChangeArrowheads="1"/>
          </p:cNvSpPr>
          <p:nvPr/>
        </p:nvSpPr>
        <p:spPr bwMode="auto">
          <a:xfrm>
            <a:off x="646113" y="3546475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100</a:t>
            </a:r>
          </a:p>
        </p:txBody>
      </p:sp>
      <p:sp>
        <p:nvSpPr>
          <p:cNvPr id="45066" name="TextBox 9"/>
          <p:cNvSpPr txBox="1">
            <a:spLocks noChangeArrowheads="1"/>
          </p:cNvSpPr>
          <p:nvPr/>
        </p:nvSpPr>
        <p:spPr bwMode="auto">
          <a:xfrm>
            <a:off x="663575" y="3763963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101</a:t>
            </a:r>
          </a:p>
        </p:txBody>
      </p:sp>
      <p:sp>
        <p:nvSpPr>
          <p:cNvPr id="45067" name="TextBox 10"/>
          <p:cNvSpPr txBox="1">
            <a:spLocks noChangeArrowheads="1"/>
          </p:cNvSpPr>
          <p:nvPr/>
        </p:nvSpPr>
        <p:spPr bwMode="auto">
          <a:xfrm>
            <a:off x="657225" y="4016375"/>
            <a:ext cx="469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110</a:t>
            </a: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79450" y="4279900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/>
              <a:t>111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870013" y="2107863"/>
            <a:ext cx="2682875" cy="2332037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defRPr/>
            </a:pP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  h(</a:t>
            </a:r>
            <a:r>
              <a:rPr lang="en-US" sz="1600" dirty="0" err="1" smtClean="0">
                <a:solidFill>
                  <a:srgbClr val="0000FF"/>
                </a:solidFill>
              </a:rPr>
              <a:t>dept_name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Biology	    0010…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Comp.Sci</a:t>
            </a:r>
            <a:r>
              <a:rPr lang="en-US" sz="1600" dirty="0" smtClean="0">
                <a:solidFill>
                  <a:srgbClr val="0000FF"/>
                </a:solidFill>
              </a:rPr>
              <a:t>.   1111…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err="1" smtClean="0">
                <a:solidFill>
                  <a:srgbClr val="0000FF"/>
                </a:solidFill>
              </a:rPr>
              <a:t>Elec.Eng</a:t>
            </a:r>
            <a:r>
              <a:rPr lang="en-US" sz="1600" dirty="0" smtClean="0">
                <a:solidFill>
                  <a:srgbClr val="0000FF"/>
                </a:solidFill>
              </a:rPr>
              <a:t>.	    0100…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Finance	   1010…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History	   1100…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Music	   0011…</a:t>
            </a:r>
            <a:br>
              <a:rPr lang="en-US" sz="1600" dirty="0" smtClean="0">
                <a:solidFill>
                  <a:srgbClr val="0000FF"/>
                </a:solidFill>
              </a:rPr>
            </a:br>
            <a:r>
              <a:rPr lang="en-US" sz="1600" dirty="0" smtClean="0">
                <a:solidFill>
                  <a:srgbClr val="0000FF"/>
                </a:solidFill>
              </a:rPr>
              <a:t>Physics	   1001…</a:t>
            </a:r>
          </a:p>
          <a:p>
            <a:pPr>
              <a:buFont typeface="Monotype Sorts" pitchFamily="2" charset="2"/>
              <a:buChar char="n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238125"/>
            <a:ext cx="7954963" cy="4572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Deletion in Extendable Hash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3415" y="974781"/>
                <a:ext cx="5359619" cy="4491037"/>
              </a:xfrm>
            </p:spPr>
            <p:txBody>
              <a:bodyPr/>
              <a:lstStyle/>
              <a:p>
                <a:r>
                  <a:rPr lang="en-US" altLang="zh-HK" sz="2000" b="1" dirty="0" smtClean="0">
                    <a:ea typeface="ＭＳ Ｐゴシック" panose="020B0600070205080204" pitchFamily="34" charset="-128"/>
                  </a:rPr>
                  <a:t>To delete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 key value,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Locate it in its bucket and remove it.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The bucket itself can be removed if it becomes empty (with appropriate updates to the bucket address table).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Coalescing buckets can be done (can coalesce only with a bucket having same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and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𝑖</m:t>
                        </m:r>
                      </m:e>
                      <m:sub>
                        <m:r>
                          <a:rPr lang="en-HK" altLang="zh-HK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𝑗</m:t>
                        </m:r>
                      </m:sub>
                    </m:sSub>
                    <m:r>
                      <a:rPr lang="en-HK" altLang="zh-HK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−1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prefix, if it is present)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Decreasing bucket address table size is also possible</a:t>
                </a:r>
              </a:p>
              <a:p>
                <a:pPr lvl="2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Note: decreasing bucket address table size is an expensive operation and should be done only if number of buckets becomes much smaller than the size of the table.</a:t>
                </a:r>
              </a:p>
            </p:txBody>
          </p:sp>
        </mc:Choice>
        <mc:Fallback xmlns="">
          <p:sp>
            <p:nvSpPr>
              <p:cNvPr id="471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3415" y="974781"/>
                <a:ext cx="5359619" cy="4491037"/>
              </a:xfrm>
              <a:blipFill>
                <a:blip r:embed="rId3"/>
                <a:stretch>
                  <a:fillRect l="-683" t="-678" r="-1251" b="-25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76009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Extendable </a:t>
            </a:r>
            <a:r>
              <a:rPr lang="en-US" dirty="0" smtClean="0">
                <a:ea typeface="+mj-ea"/>
              </a:rPr>
              <a:t>Hashing</a:t>
            </a:r>
            <a:endParaRPr lang="en-US" dirty="0">
              <a:ea typeface="+mj-ea"/>
            </a:endParaRP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979488"/>
            <a:ext cx="4455893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Benefits of extendable hashing:  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Hash performance does not degrade with growth of file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Minimal space overhead</a:t>
            </a:r>
          </a:p>
          <a:p>
            <a:pPr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Disadvantages of extendable hashing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Extra level of indirection to find the desired record. That is, it needs to access the bucket address table followed by the buckets.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Bucket address table may itself become very big.</a:t>
            </a:r>
          </a:p>
          <a:p>
            <a:pPr lvl="1">
              <a:lnSpc>
                <a:spcPct val="90000"/>
              </a:lnSpc>
            </a:pPr>
            <a:r>
              <a:rPr lang="en-US" altLang="zh-HK" sz="2000" dirty="0" smtClean="0">
                <a:ea typeface="ＭＳ Ｐゴシック" panose="020B0600070205080204" pitchFamily="34" charset="-128"/>
              </a:rPr>
              <a:t>Changing size of bucket address table is an expensive operation.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Comparison of Ordered Indexing and Hashing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140372"/>
            <a:ext cx="4941066" cy="4903788"/>
          </a:xfrm>
        </p:spPr>
        <p:txBody>
          <a:bodyPr/>
          <a:lstStyle/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Need to consider the cost of periodic re-organization for different relative frequency of insertions and deletions.</a:t>
            </a:r>
          </a:p>
          <a:p>
            <a:r>
              <a:rPr lang="en-US" altLang="zh-HK" sz="2000" dirty="0" smtClean="0">
                <a:ea typeface="ＭＳ Ｐゴシック" panose="020B0600070205080204" pitchFamily="34" charset="-128"/>
              </a:rPr>
              <a:t>Expected type of queries: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Hashing is generally better at retrieving records having 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a specified value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 of the key.</a:t>
            </a:r>
          </a:p>
          <a:p>
            <a:pPr lvl="2"/>
            <a:r>
              <a:rPr lang="en-US" altLang="zh-HK" sz="2000" dirty="0" smtClean="0">
                <a:ea typeface="ＭＳ Ｐゴシック" panose="020B0600070205080204" pitchFamily="34" charset="-128"/>
              </a:rPr>
              <a:t>Find a record with a specific instructor name</a:t>
            </a:r>
          </a:p>
          <a:p>
            <a:pPr lvl="1"/>
            <a:r>
              <a:rPr lang="en-US" altLang="zh-HK" sz="20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zh-HK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range queries</a:t>
            </a:r>
            <a:r>
              <a:rPr lang="en-US" altLang="zh-HK" sz="2000" dirty="0" smtClean="0">
                <a:ea typeface="ＭＳ Ｐゴシック" panose="020B0600070205080204" pitchFamily="34" charset="-128"/>
              </a:rPr>
              <a:t> are common, ordered indices are to be preferred.</a:t>
            </a:r>
          </a:p>
          <a:p>
            <a:pPr lvl="2"/>
            <a:r>
              <a:rPr lang="en-US" altLang="zh-HK" sz="2000" dirty="0" smtClean="0">
                <a:ea typeface="ＭＳ Ｐゴシック" panose="020B0600070205080204" pitchFamily="34" charset="-128"/>
              </a:rPr>
              <a:t>Find records within a range of salaries [10K, 80K].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Hash </a:t>
            </a:r>
            <a:r>
              <a:rPr lang="en-US" dirty="0">
                <a:ea typeface="+mj-ea"/>
              </a:rPr>
              <a:t>File </a:t>
            </a:r>
            <a:r>
              <a:rPr lang="en-US" dirty="0" smtClean="0">
                <a:ea typeface="+mj-ea"/>
              </a:rPr>
              <a:t>Organization: An Example</a:t>
            </a:r>
            <a:endParaRPr lang="en-US" dirty="0">
              <a:ea typeface="+mj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9" y="2054225"/>
            <a:ext cx="4861198" cy="3157538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Suppose that there are 10 buckets.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For a string, we can covert it to a number first.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For a number x, a hash function h(x) can be x modulo 10.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E.g. h(‘Music’) = 1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h(‘History’) = 2  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h(‘Physics’) =  3 </a:t>
            </a:r>
            <a:br>
              <a:rPr lang="en-US" altLang="zh-TW" sz="2000" dirty="0" smtClean="0">
                <a:ea typeface="ＭＳ Ｐゴシック" panose="020B0600070205080204" pitchFamily="34" charset="-128"/>
              </a:rPr>
            </a:br>
            <a:r>
              <a:rPr lang="en-US" altLang="zh-TW" sz="2000" dirty="0" smtClean="0">
                <a:ea typeface="ＭＳ Ｐゴシック" panose="020B0600070205080204" pitchFamily="34" charset="-128"/>
              </a:rPr>
              <a:t>        h(‘Elec. Eng.’) = 3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74663" y="1197045"/>
            <a:ext cx="46839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TW" sz="2000" dirty="0"/>
              <a:t>Hash file organization of </a:t>
            </a:r>
            <a:r>
              <a:rPr kumimoji="0" lang="en-US" altLang="zh-TW" sz="2000" i="1" dirty="0"/>
              <a:t>instructor</a:t>
            </a:r>
            <a:r>
              <a:rPr kumimoji="0" lang="en-US" altLang="zh-TW" sz="2000" dirty="0"/>
              <a:t> file, using </a:t>
            </a:r>
            <a:r>
              <a:rPr kumimoji="0" lang="en-US" altLang="zh-TW" sz="2000" i="1" dirty="0" err="1"/>
              <a:t>dept_name</a:t>
            </a:r>
            <a:r>
              <a:rPr kumimoji="0" lang="en-US" altLang="zh-TW" sz="2000" i="1" dirty="0"/>
              <a:t> </a:t>
            </a:r>
            <a:r>
              <a:rPr kumimoji="0" lang="en-US" altLang="zh-TW" sz="2000" dirty="0"/>
              <a:t>as search key.</a:t>
            </a:r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50" y="950913"/>
            <a:ext cx="2781300" cy="490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Hash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334" y="931096"/>
            <a:ext cx="5660970" cy="4884737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Worst hash function maps all search key values to the same bucket. This makes access time proportional to the number of search key values in the file.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We want to choose a hash function that assigns search key values to buckets in a way that the distribution has the following qualities.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The distribution is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uniform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 The hash function assigns each bucket the same number of search key values from the set of </a:t>
            </a:r>
            <a:r>
              <a:rPr lang="en-US" altLang="zh-TW" sz="2000" i="1" dirty="0" smtClean="0">
                <a:ea typeface="ＭＳ Ｐゴシック" panose="020B0600070205080204" pitchFamily="34" charset="-128"/>
              </a:rPr>
              <a:t>all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possible values.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The distribution is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random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. That is, on average, each bucket will have nearly the same number of values, regardless of the actual distribution of search key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604235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Handling of Bucket Overflows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968375"/>
            <a:ext cx="4623730" cy="5073650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Bucket overflow can occur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Insufficient buckets </a:t>
            </a:r>
          </a:p>
          <a:p>
            <a:pPr lvl="1"/>
            <a:r>
              <a:rPr lang="en-US" altLang="zh-TW" sz="2000" dirty="0" smtClean="0">
                <a:ea typeface="ＭＳ Ｐゴシック" panose="020B0600070205080204" pitchFamily="34" charset="-128"/>
              </a:rPr>
              <a:t>Skew in distribution of records.  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Multiple records have same search key value</a:t>
            </a:r>
          </a:p>
          <a:p>
            <a:pPr lvl="2"/>
            <a:r>
              <a:rPr lang="en-US" altLang="zh-TW" sz="2000" dirty="0" smtClean="0">
                <a:ea typeface="ＭＳ Ｐゴシック" panose="020B0600070205080204" pitchFamily="34" charset="-128"/>
              </a:rPr>
              <a:t>The chosen hash function produces non-uniform distribution of key values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When bucket overflow occurs, it is handled by using </a:t>
            </a:r>
            <a:r>
              <a:rPr lang="en-US" altLang="zh-TW" sz="2000" i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overflow buckets</a:t>
            </a:r>
            <a:r>
              <a:rPr lang="en-US" altLang="zh-TW" sz="2000" b="1" i="1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Overflow chaining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– the overflow buckets of a given bucket are chained together in a linked list. This scheme is called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closed hashing</a:t>
            </a:r>
            <a:r>
              <a:rPr lang="en-US" altLang="zh-TW" sz="2000" b="1" dirty="0" smtClean="0">
                <a:ea typeface="ＭＳ Ｐゴシック" panose="020B0600070205080204" pitchFamily="34" charset="-128"/>
              </a:rPr>
              <a:t>.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 </a:t>
            </a:r>
          </a:p>
          <a:p>
            <a:endParaRPr lang="en-US" altLang="zh-TW" sz="2400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377" y="1133859"/>
            <a:ext cx="276383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Hash Indices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368" y="847725"/>
            <a:ext cx="7661275" cy="1714500"/>
          </a:xfrm>
        </p:spPr>
        <p:txBody>
          <a:bodyPr/>
          <a:lstStyle/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Hashing can be used not only for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file organization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, but also for </a:t>
            </a:r>
            <a:r>
              <a:rPr lang="en-US" altLang="zh-TW" sz="200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index-structure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 creation.  </a:t>
            </a:r>
          </a:p>
          <a:p>
            <a:r>
              <a:rPr lang="en-US" altLang="zh-TW" sz="2000" dirty="0" smtClean="0">
                <a:ea typeface="ＭＳ Ｐゴシック" panose="020B0600070205080204" pitchFamily="34" charset="-128"/>
              </a:rPr>
              <a:t>A </a:t>
            </a:r>
            <a:r>
              <a:rPr lang="en-US" altLang="zh-TW" sz="20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hash index </a:t>
            </a:r>
            <a:r>
              <a:rPr lang="en-US" altLang="zh-TW" sz="2000" dirty="0" smtClean="0">
                <a:ea typeface="ＭＳ Ｐゴシック" panose="020B0600070205080204" pitchFamily="34" charset="-128"/>
              </a:rPr>
              <a:t>organizes the search keys, with their associated record pointers, into a hash file structure.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48" y="2451648"/>
            <a:ext cx="592931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3603953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Static </a:t>
            </a:r>
            <a:r>
              <a:rPr lang="en-US" dirty="0">
                <a:ea typeface="+mj-ea"/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239" y="930440"/>
                <a:ext cx="6109659" cy="4343400"/>
              </a:xfrm>
            </p:spPr>
            <p:txBody>
              <a:bodyPr/>
              <a:lstStyle/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In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static hashing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(the hashing we discussed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so far), a hash function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 maps search key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values to a fixed set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𝐵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of bucket addresses.</a:t>
                </a:r>
              </a:p>
              <a:p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But, databases grow or shrink from time to time. 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If the initial number of buckets is too small, and file grows, performance will degrade due to too many overflows.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If space is allocated for anticipated growth, a significant amount of space will be wasted initially (and buckets will be </a:t>
                </a:r>
                <a:r>
                  <a:rPr lang="en-US" altLang="zh-HK" sz="2000" dirty="0" err="1" smtClean="0">
                    <a:ea typeface="ＭＳ Ｐゴシック" panose="020B0600070205080204" pitchFamily="34" charset="-128"/>
                  </a:rPr>
                  <a:t>underfull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).</a:t>
                </a:r>
              </a:p>
              <a:p>
                <a:pPr lvl="1"/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If database shrinks, again space will be wasted.</a:t>
                </a:r>
              </a:p>
              <a:p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A solution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periodic re-organization of the file with a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new hash function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 But, it is expensive.</a:t>
                </a:r>
              </a:p>
              <a:p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A better solution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: allow </a:t>
                </a: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the number of buckets to be modified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dynamically. </a:t>
                </a:r>
              </a:p>
            </p:txBody>
          </p:sp>
        </mc:Choice>
        <mc:Fallback xmlns="">
          <p:sp>
            <p:nvSpPr>
              <p:cNvPr id="16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239" y="930440"/>
                <a:ext cx="6109659" cy="4343400"/>
              </a:xfrm>
              <a:blipFill>
                <a:blip r:embed="rId3"/>
                <a:stretch>
                  <a:fillRect l="-699" t="-702" r="-1297" b="-3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54" y="422275"/>
            <a:ext cx="2763837" cy="206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140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Dynamic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1604" y="870064"/>
                <a:ext cx="6247039" cy="54229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Good for database that grows and shrinks in size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Allows the hash function to be modified dynamically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Extendable hashing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– one form of dynamic hashing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Hash function generates values over a large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range — typically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-bit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integers, with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=32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At any time, it uses only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a prefix of the hash function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to index using a </a:t>
                </a:r>
                <a:r>
                  <a:rPr lang="en-US" altLang="zh-HK" sz="2000" dirty="0" smtClean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bucket address table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 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>
                    <a:ea typeface="ＭＳ Ｐゴシック" panose="020B0600070205080204" pitchFamily="34" charset="-128"/>
                  </a:rPr>
                  <a:t>Let the length of the prefix be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</a:rPr>
                  <a:t> bits,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Bucket address table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0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HK" altLang="zh-HK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HK" altLang="zh-HK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HK" sz="2000" baseline="30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endParaRPr lang="en-US" altLang="zh-HK" sz="2000" dirty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Consider a function,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𝑝𝑟𝑒𝑓𝑖𝑥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HK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𝒉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, which uses the prefix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bit of the output of </a:t>
                </a:r>
                <a14:m>
                  <m:oMath xmlns:m="http://schemas.openxmlformats.org/officeDocument/2006/math">
                    <m:r>
                      <a:rPr lang="en-US" altLang="zh-HK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𝒉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zh-HK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h</m:t>
                    </m:r>
                    <m:r>
                      <a:rPr lang="en-US" altLang="zh-HK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  <m:r>
                      <a:rPr lang="en-US" altLang="zh-HK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)=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𝑝𝑟𝑒𝑓𝑖𝑥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en-US" altLang="zh-HK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𝒉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𝑥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))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04" y="870064"/>
                <a:ext cx="6247039" cy="5422900"/>
              </a:xfrm>
              <a:blipFill>
                <a:blip r:embed="rId3"/>
                <a:stretch>
                  <a:fillRect l="-585" t="-1125" r="-2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577" y="3487284"/>
            <a:ext cx="21018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739164" y="3431721"/>
            <a:ext cx="1030288" cy="2097088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19" y="727075"/>
            <a:ext cx="2324894" cy="219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32664" y="2981099"/>
            <a:ext cx="1848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static hashing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97719" y="5899640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extendable hashing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4140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Dynamic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71474" y="920750"/>
                <a:ext cx="8643939" cy="54229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Good for database that grows/shrinks in size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Allows the hash function to change dynamically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Extendable hashing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– one form of dynamic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hashing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Hash function generates values over a large </a:t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range — typically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</m:oMath>
                </a14:m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-bit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integers, with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𝑏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=32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It uses </a:t>
                </a:r>
                <a:r>
                  <a:rPr lang="en-US" altLang="zh-HK" sz="2000" dirty="0">
                    <a:ea typeface="ＭＳ Ｐゴシック" panose="020B0600070205080204" pitchFamily="34" charset="-128"/>
                  </a:rPr>
                  <a:t>only </a:t>
                </a:r>
                <a:r>
                  <a:rPr lang="en-US" altLang="zh-HK" sz="2000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a prefix of the hash function</a:t>
                </a:r>
                <a:r>
                  <a:rPr lang="en-US" altLang="zh-HK" sz="2000" dirty="0">
                    <a:ea typeface="ＭＳ Ｐゴシック" panose="020B0600070205080204" pitchFamily="34" charset="-128"/>
                  </a:rPr>
                  <a:t> to 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/>
                </a:r>
                <a:br>
                  <a:rPr lang="en-US" altLang="zh-HK" sz="2000" dirty="0" smtClean="0">
                    <a:ea typeface="ＭＳ Ｐゴシック" panose="020B0600070205080204" pitchFamily="34" charset="-128"/>
                  </a:rPr>
                </a:b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index </a:t>
                </a:r>
                <a:r>
                  <a:rPr lang="en-US" altLang="zh-HK" sz="2000" dirty="0">
                    <a:ea typeface="ＭＳ Ｐゴシック" panose="020B0600070205080204" pitchFamily="34" charset="-128"/>
                  </a:rPr>
                  <a:t>using a </a:t>
                </a:r>
                <a:r>
                  <a:rPr lang="en-US" altLang="zh-HK" sz="2000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bucket address table</a:t>
                </a:r>
                <a:r>
                  <a:rPr lang="en-US" altLang="zh-HK" sz="2000" dirty="0">
                    <a:ea typeface="ＭＳ Ｐゴシック" panose="020B0600070205080204" pitchFamily="34" charset="-128"/>
                  </a:rPr>
                  <a:t>.  </a:t>
                </a:r>
                <a:endParaRPr lang="en-US" altLang="zh-HK" sz="2000" dirty="0" smtClean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Let the length of the prefix be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𝑖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 bits, </a:t>
                </a:r>
                <a14:m>
                  <m:oMath xmlns:m="http://schemas.openxmlformats.org/officeDocument/2006/math"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0</m:t>
                    </m:r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≤</m:t>
                    </m:r>
                    <m:r>
                      <a:rPr lang="en-US" altLang="zh-HK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Bucket address table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HK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HK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HK" sz="2000" baseline="30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.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 Initially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endParaRPr lang="en-US" altLang="zh-HK" sz="2000" dirty="0" smtClean="0">
                  <a:solidFill>
                    <a:srgbClr val="0000FF"/>
                  </a:solidFill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Value of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𝑖</m:t>
                    </m:r>
                  </m:oMath>
                </a14:m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grows and shrinks as the size of the database grows and shrinks.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Multiple entries in the bucket address table may point to a bucket.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</a:rPr>
                  <a:t>Thus, the a</a:t>
                </a: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ctual number of buckets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HK" altLang="zh-HK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&lt;</m:t>
                        </m:r>
                        <m:r>
                          <a:rPr lang="en-HK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HK" altLang="zh-HK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sym typeface="Symbol" panose="05050102010706020507" pitchFamily="18" charset="2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HK" sz="20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2">
                  <a:lnSpc>
                    <a:spcPct val="90000"/>
                  </a:lnSpc>
                </a:pPr>
                <a:r>
                  <a:rPr lang="en-US" altLang="zh-HK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The number of buckets also changes dynamically due to coalescing and splitting of buckets. 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71474" y="920750"/>
                <a:ext cx="8643939" cy="5422900"/>
              </a:xfrm>
              <a:blipFill>
                <a:blip r:embed="rId3"/>
                <a:stretch>
                  <a:fillRect l="-494" t="-1011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19" y="432104"/>
            <a:ext cx="2101850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502806" y="376541"/>
            <a:ext cx="1030288" cy="2097088"/>
          </a:xfrm>
          <a:prstGeom prst="rect">
            <a:avLst/>
          </a:prstGeom>
          <a:noFill/>
          <a:ln w="254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1330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37530</TotalTime>
  <Words>1475</Words>
  <Application>Microsoft Office PowerPoint</Application>
  <PresentationFormat>On-screen Show (4:3)</PresentationFormat>
  <Paragraphs>296</Paragraphs>
  <Slides>25</Slides>
  <Notes>24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Monotype Sorts</vt:lpstr>
      <vt:lpstr>ＭＳ Ｐゴシック</vt:lpstr>
      <vt:lpstr>Cambria Math</vt:lpstr>
      <vt:lpstr>Helvetica</vt:lpstr>
      <vt:lpstr>Lucida Console</vt:lpstr>
      <vt:lpstr>Symbol</vt:lpstr>
      <vt:lpstr>Times New Roman</vt:lpstr>
      <vt:lpstr>Webdings</vt:lpstr>
      <vt:lpstr>2_db-5-grey</vt:lpstr>
      <vt:lpstr>Clip</vt:lpstr>
      <vt:lpstr>Hashing</vt:lpstr>
      <vt:lpstr>Convert Strings to Integers</vt:lpstr>
      <vt:lpstr>Hash File Organization: An Example</vt:lpstr>
      <vt:lpstr>Hash Functions</vt:lpstr>
      <vt:lpstr>Handling of Bucket Overflows</vt:lpstr>
      <vt:lpstr>Hash Indices</vt:lpstr>
      <vt:lpstr>Static Hashing</vt:lpstr>
      <vt:lpstr>Dynamic Hashing</vt:lpstr>
      <vt:lpstr>Dynamic Hashing</vt:lpstr>
      <vt:lpstr>General Extendable Hash Structure </vt:lpstr>
      <vt:lpstr>Use of Extendable Hash Structure</vt:lpstr>
      <vt:lpstr>Insertion in Extendable Hash Structure</vt:lpstr>
      <vt:lpstr>Insertion in Extendable Hash Structure (Cont) </vt:lpstr>
      <vt:lpstr>Insertion in Extendable Hash Structure (Cont) </vt:lpstr>
      <vt:lpstr>Example (1)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Deletion in Extendable Hash Structure</vt:lpstr>
      <vt:lpstr>Extendable Hashing</vt:lpstr>
      <vt:lpstr>Comparison of Ordered Indexing and Hashing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318</cp:revision>
  <cp:lastPrinted>2005-01-10T21:51:57Z</cp:lastPrinted>
  <dcterms:created xsi:type="dcterms:W3CDTF">2009-12-23T00:01:06Z</dcterms:created>
  <dcterms:modified xsi:type="dcterms:W3CDTF">2022-02-26T03:29:04Z</dcterms:modified>
</cp:coreProperties>
</file>