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59" r:id="rId3"/>
    <p:sldId id="266" r:id="rId4"/>
    <p:sldId id="264" r:id="rId5"/>
    <p:sldId id="270" r:id="rId6"/>
    <p:sldId id="271" r:id="rId7"/>
    <p:sldId id="272" r:id="rId8"/>
    <p:sldId id="258" r:id="rId9"/>
    <p:sldId id="260"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4" d="100"/>
          <a:sy n="154" d="100"/>
        </p:scale>
        <p:origin x="200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F99FE-4627-490C-BC2F-5A9F48FAB672}" type="datetimeFigureOut">
              <a:rPr lang="en-US" smtClean="0"/>
              <a:t>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A551A-D212-4EBE-B8C9-EF2BEC33BC8A}" type="slidenum">
              <a:rPr lang="en-US" smtClean="0"/>
              <a:t>‹#›</a:t>
            </a:fld>
            <a:endParaRPr lang="en-US"/>
          </a:p>
        </p:txBody>
      </p:sp>
    </p:spTree>
    <p:extLst>
      <p:ext uri="{BB962C8B-B14F-4D97-AF65-F5344CB8AC3E}">
        <p14:creationId xmlns:p14="http://schemas.microsoft.com/office/powerpoint/2010/main" val="278048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510FB9-05CE-43B3-B1AE-DCEBBD0630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412536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10FB9-05CE-43B3-B1AE-DCEBBD0630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82075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10FB9-05CE-43B3-B1AE-DCEBBD0630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7641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10FB9-05CE-43B3-B1AE-DCEBBD0630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192757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10FB9-05CE-43B3-B1AE-DCEBBD06301A}"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133436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10FB9-05CE-43B3-B1AE-DCEBBD06301A}"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50686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510FB9-05CE-43B3-B1AE-DCEBBD06301A}"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5236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510FB9-05CE-43B3-B1AE-DCEBBD06301A}"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09963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10FB9-05CE-43B3-B1AE-DCEBBD06301A}"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294410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10FB9-05CE-43B3-B1AE-DCEBBD06301A}"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52799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10FB9-05CE-43B3-B1AE-DCEBBD06301A}"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126798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10FB9-05CE-43B3-B1AE-DCEBBD06301A}" type="datetimeFigureOut">
              <a:rPr lang="en-US" smtClean="0"/>
              <a:t>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88220-9889-4DC4-A167-B4544C183D14}" type="slidenum">
              <a:rPr lang="en-US" smtClean="0"/>
              <a:t>‹#›</a:t>
            </a:fld>
            <a:endParaRPr lang="en-US"/>
          </a:p>
        </p:txBody>
      </p:sp>
    </p:spTree>
    <p:extLst>
      <p:ext uri="{BB962C8B-B14F-4D97-AF65-F5344CB8AC3E}">
        <p14:creationId xmlns:p14="http://schemas.microsoft.com/office/powerpoint/2010/main" val="4253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Requirements</a:t>
            </a:r>
          </a:p>
        </p:txBody>
      </p:sp>
      <p:sp>
        <p:nvSpPr>
          <p:cNvPr id="3" name="Content Placeholder 2"/>
          <p:cNvSpPr>
            <a:spLocks noGrp="1"/>
          </p:cNvSpPr>
          <p:nvPr>
            <p:ph idx="1"/>
          </p:nvPr>
        </p:nvSpPr>
        <p:spPr>
          <a:xfrm>
            <a:off x="762000" y="1828800"/>
            <a:ext cx="7848600" cy="4608513"/>
          </a:xfrm>
        </p:spPr>
        <p:txBody>
          <a:bodyPr>
            <a:normAutofit lnSpcReduction="10000"/>
          </a:bodyPr>
          <a:lstStyle/>
          <a:p>
            <a:pPr eaLnBrk="1" hangingPunct="1">
              <a:lnSpc>
                <a:spcPct val="80000"/>
              </a:lnSpc>
            </a:pPr>
            <a:r>
              <a:rPr lang="en-US" dirty="0"/>
              <a:t>Complete a significant term project of your own design</a:t>
            </a:r>
          </a:p>
          <a:p>
            <a:pPr eaLnBrk="1" hangingPunct="1">
              <a:lnSpc>
                <a:spcPct val="80000"/>
              </a:lnSpc>
            </a:pPr>
            <a:r>
              <a:rPr lang="en-US" dirty="0"/>
              <a:t>Demonstrate that you have learned something challenging to you</a:t>
            </a:r>
          </a:p>
          <a:p>
            <a:pPr eaLnBrk="1" hangingPunct="1">
              <a:lnSpc>
                <a:spcPct val="80000"/>
              </a:lnSpc>
            </a:pPr>
            <a:r>
              <a:rPr lang="en-US" dirty="0"/>
              <a:t>Include advanced database technology or a challenging real problem</a:t>
            </a:r>
          </a:p>
          <a:p>
            <a:pPr>
              <a:lnSpc>
                <a:spcPct val="80000"/>
              </a:lnSpc>
            </a:pPr>
            <a:r>
              <a:rPr lang="en-US" dirty="0"/>
              <a:t>Hands on component</a:t>
            </a:r>
          </a:p>
          <a:p>
            <a:pPr eaLnBrk="1" hangingPunct="1">
              <a:lnSpc>
                <a:spcPct val="80000"/>
              </a:lnSpc>
            </a:pPr>
            <a:r>
              <a:rPr lang="en-US" dirty="0"/>
              <a:t>Present project live (slides and/or live demonstration)</a:t>
            </a:r>
          </a:p>
          <a:p>
            <a:pPr eaLnBrk="1" hangingPunct="1">
              <a:lnSpc>
                <a:spcPct val="80000"/>
              </a:lnSpc>
            </a:pPr>
            <a:r>
              <a:rPr lang="en-US" dirty="0"/>
              <a:t>Hand in report and source code as appropriate.</a:t>
            </a:r>
          </a:p>
          <a:p>
            <a:pPr marL="0" indent="0">
              <a:buNone/>
            </a:pPr>
            <a:endParaRPr lang="en-US"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0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157287"/>
          </a:xfrm>
        </p:spPr>
        <p:txBody>
          <a:bodyPr>
            <a:normAutofit fontScale="90000"/>
          </a:bodyPr>
          <a:lstStyle/>
          <a:p>
            <a:br>
              <a:rPr lang="en-US" sz="4000" dirty="0"/>
            </a:br>
            <a:r>
              <a:rPr lang="en-US" dirty="0"/>
              <a:t>Key term project success factors</a:t>
            </a:r>
            <a:endParaRPr lang="en-US" sz="4000" dirty="0"/>
          </a:p>
        </p:txBody>
      </p:sp>
      <p:sp>
        <p:nvSpPr>
          <p:cNvPr id="3" name="Content Placeholder 2"/>
          <p:cNvSpPr>
            <a:spLocks noGrp="1"/>
          </p:cNvSpPr>
          <p:nvPr>
            <p:ph idx="1"/>
          </p:nvPr>
        </p:nvSpPr>
        <p:spPr>
          <a:xfrm>
            <a:off x="914400" y="1524000"/>
            <a:ext cx="7620000" cy="4343400"/>
          </a:xfrm>
        </p:spPr>
        <p:txBody>
          <a:bodyPr/>
          <a:lstStyle/>
          <a:p>
            <a:r>
              <a:rPr lang="en-US" sz="2800" dirty="0"/>
              <a:t>Defining your term project as early as possible and getting started on your plan.</a:t>
            </a:r>
          </a:p>
          <a:p>
            <a:r>
              <a:rPr lang="en-US" sz="2800" dirty="0"/>
              <a:t>Submitting often and working closely with your facilitator and professor.</a:t>
            </a:r>
          </a:p>
          <a:p>
            <a:r>
              <a:rPr lang="en-US" sz="2800" dirty="0"/>
              <a:t>Planning incremental gradable milestone deliverables, particularly near the end of the term, so that if something goes wrong you can still deliver a gradable project on time.</a:t>
            </a:r>
          </a:p>
        </p:txBody>
      </p:sp>
      <p:pic>
        <p:nvPicPr>
          <p:cNvPr id="4" name="Picture 3">
            <a:extLst>
              <a:ext uri="{FF2B5EF4-FFF2-40B4-BE49-F238E27FC236}">
                <a16:creationId xmlns:a16="http://schemas.microsoft.com/office/drawing/2014/main" id="{BF6E963D-8711-44AC-B036-86F2A3FF5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57007"/>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3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Examples</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A data warehouse project with a data sets (at least two) which has been identified, dimensional schema design  and </a:t>
            </a:r>
            <a:r>
              <a:rPr lang="en-US" b="1" dirty="0"/>
              <a:t>extensive</a:t>
            </a:r>
            <a:r>
              <a:rPr lang="en-US" dirty="0"/>
              <a:t> ETL to load the data and queries to select the data.</a:t>
            </a:r>
          </a:p>
          <a:p>
            <a:r>
              <a:rPr lang="en-US" dirty="0"/>
              <a:t>Performance tuning exploration (query re-write, query plan analysis, indexing, re-design)</a:t>
            </a:r>
          </a:p>
          <a:p>
            <a:r>
              <a:rPr lang="en-US" dirty="0"/>
              <a:t>An exploration of integration using XML , JSON - various API implementations</a:t>
            </a:r>
          </a:p>
          <a:p>
            <a:r>
              <a:rPr lang="en-US" dirty="0"/>
              <a:t>Distributed or cloud-based database design and implementation proof of concept (replication)</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08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32"/>
            <a:ext cx="9144000" cy="1157287"/>
          </a:xfrm>
        </p:spPr>
        <p:txBody>
          <a:bodyPr>
            <a:normAutofit fontScale="90000"/>
          </a:bodyPr>
          <a:lstStyle/>
          <a:p>
            <a:br>
              <a:rPr lang="en-US" dirty="0"/>
            </a:br>
            <a:r>
              <a:rPr lang="en-US" dirty="0"/>
              <a:t>Example Big Data Database Topics</a:t>
            </a:r>
          </a:p>
        </p:txBody>
      </p:sp>
      <p:sp>
        <p:nvSpPr>
          <p:cNvPr id="3" name="Content Placeholder 2"/>
          <p:cNvSpPr>
            <a:spLocks noGrp="1"/>
          </p:cNvSpPr>
          <p:nvPr>
            <p:ph idx="1"/>
          </p:nvPr>
        </p:nvSpPr>
        <p:spPr>
          <a:xfrm>
            <a:off x="361156" y="1676400"/>
            <a:ext cx="8630444" cy="5169568"/>
          </a:xfrm>
        </p:spPr>
        <p:txBody>
          <a:bodyPr>
            <a:normAutofit fontScale="77500" lnSpcReduction="20000"/>
          </a:bodyPr>
          <a:lstStyle/>
          <a:p>
            <a:r>
              <a:rPr lang="en-US" dirty="0"/>
              <a:t>Deep dive into </a:t>
            </a:r>
            <a:r>
              <a:rPr lang="en-US" dirty="0" err="1"/>
              <a:t>noSQL</a:t>
            </a:r>
            <a:r>
              <a:rPr lang="en-US" dirty="0"/>
              <a:t> DB platform of choice (i.e. Spark, DynamoDB, MongoDB, Hadoop, Elasticsearch)</a:t>
            </a:r>
          </a:p>
          <a:p>
            <a:r>
              <a:rPr lang="en-US" dirty="0"/>
              <a:t>Data integration, and or analysis using SQL, python, Java – or whatever you would like to learn!</a:t>
            </a:r>
          </a:p>
          <a:p>
            <a:r>
              <a:rPr lang="en-US" dirty="0"/>
              <a:t>Integration through Kafka or another streaming framework.</a:t>
            </a:r>
          </a:p>
          <a:p>
            <a:r>
              <a:rPr lang="en-US" dirty="0"/>
              <a:t>Add Visualization tool on top of your stack (i.e. Tableau)</a:t>
            </a:r>
          </a:p>
          <a:p>
            <a:r>
              <a:rPr lang="en-US" dirty="0"/>
              <a:t>Scraping a web site and loading data into </a:t>
            </a:r>
            <a:r>
              <a:rPr lang="en-US" dirty="0" err="1"/>
              <a:t>noSQL</a:t>
            </a:r>
            <a:r>
              <a:rPr lang="en-US" dirty="0"/>
              <a:t> with analysis.</a:t>
            </a:r>
          </a:p>
          <a:p>
            <a:r>
              <a:rPr lang="en-US" dirty="0"/>
              <a:t>Query performance comparison between NoSQL and relational DBMS.</a:t>
            </a:r>
          </a:p>
          <a:p>
            <a:r>
              <a:rPr lang="en-US" dirty="0"/>
              <a:t>Replication between relational and NoSQL databases</a:t>
            </a:r>
          </a:p>
          <a:p>
            <a:r>
              <a:rPr lang="en-US" dirty="0"/>
              <a:t>Deep dive into graph databases i.e. Neo4J</a:t>
            </a:r>
          </a:p>
          <a:p>
            <a:r>
              <a:rPr lang="en-US" dirty="0"/>
              <a:t>Implementation of the integration of Hadoop or Spark with Oracle or another relational RDBMS and analysis of the tradeoffs.</a:t>
            </a:r>
          </a:p>
        </p:txBody>
      </p:sp>
      <p:pic>
        <p:nvPicPr>
          <p:cNvPr id="4" name="Picture 3">
            <a:extLst>
              <a:ext uri="{FF2B5EF4-FFF2-40B4-BE49-F238E27FC236}">
                <a16:creationId xmlns:a16="http://schemas.microsoft.com/office/drawing/2014/main" id="{77F20684-15C1-491A-9EDD-83EB1CD33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4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Deliverables</a:t>
            </a:r>
          </a:p>
        </p:txBody>
      </p:sp>
      <p:sp>
        <p:nvSpPr>
          <p:cNvPr id="3" name="Content Placeholder 2"/>
          <p:cNvSpPr>
            <a:spLocks noGrp="1"/>
          </p:cNvSpPr>
          <p:nvPr>
            <p:ph idx="1"/>
          </p:nvPr>
        </p:nvSpPr>
        <p:spPr>
          <a:xfrm>
            <a:off x="762000" y="1828800"/>
            <a:ext cx="7848600" cy="4608513"/>
          </a:xfrm>
        </p:spPr>
        <p:txBody>
          <a:bodyPr>
            <a:normAutofit lnSpcReduction="10000"/>
          </a:bodyPr>
          <a:lstStyle/>
          <a:p>
            <a:pPr>
              <a:lnSpc>
                <a:spcPct val="80000"/>
              </a:lnSpc>
            </a:pPr>
            <a:r>
              <a:rPr lang="en-US" sz="2800" dirty="0"/>
              <a:t>Project Updates:</a:t>
            </a:r>
          </a:p>
          <a:p>
            <a:pPr marL="914400" lvl="1" indent="-457200">
              <a:lnSpc>
                <a:spcPct val="80000"/>
              </a:lnSpc>
              <a:buFont typeface="+mj-lt"/>
              <a:buAutoNum type="arabicPeriod"/>
            </a:pPr>
            <a:r>
              <a:rPr lang="en-US" sz="2400" dirty="0"/>
              <a:t>is a proposal.</a:t>
            </a:r>
          </a:p>
          <a:p>
            <a:pPr marL="914400" lvl="1" indent="-457200">
              <a:lnSpc>
                <a:spcPct val="80000"/>
              </a:lnSpc>
              <a:buFont typeface="+mj-lt"/>
              <a:buAutoNum type="arabicPeriod"/>
            </a:pPr>
            <a:r>
              <a:rPr lang="en-US" sz="2400" dirty="0"/>
              <a:t>is your finalized proposal, term project plan and sample references.</a:t>
            </a:r>
          </a:p>
          <a:p>
            <a:pPr marL="914400" lvl="1" indent="-457200">
              <a:lnSpc>
                <a:spcPct val="80000"/>
              </a:lnSpc>
              <a:buFont typeface="+mj-lt"/>
              <a:buAutoNum type="arabicPeriod"/>
            </a:pPr>
            <a:r>
              <a:rPr lang="en-US" sz="2400" dirty="0"/>
              <a:t>is a progress update (Optional).</a:t>
            </a:r>
          </a:p>
          <a:p>
            <a:pPr lvl="1">
              <a:lnSpc>
                <a:spcPct val="80000"/>
              </a:lnSpc>
            </a:pPr>
            <a:r>
              <a:rPr lang="en-US" sz="2000" dirty="0"/>
              <a:t>Updates are graded as 1 – On Track or 0 – off Track.  If you receive a 0 it’s an indication that you are off track and you need to revise and resubmit your term project update.</a:t>
            </a:r>
          </a:p>
          <a:p>
            <a:pPr marL="457200" lvl="1" indent="0">
              <a:lnSpc>
                <a:spcPct val="80000"/>
              </a:lnSpc>
              <a:buNone/>
            </a:pPr>
            <a:endParaRPr lang="en-US" sz="2000" dirty="0"/>
          </a:p>
          <a:p>
            <a:pPr>
              <a:lnSpc>
                <a:spcPct val="80000"/>
              </a:lnSpc>
            </a:pPr>
            <a:r>
              <a:rPr lang="en-US" sz="2800" dirty="0"/>
              <a:t>Final Term Project Deliverables</a:t>
            </a:r>
          </a:p>
          <a:p>
            <a:pPr marL="914400" lvl="1" indent="-457200">
              <a:lnSpc>
                <a:spcPct val="80000"/>
              </a:lnSpc>
              <a:buFont typeface="+mj-lt"/>
              <a:buAutoNum type="arabicPeriod"/>
            </a:pPr>
            <a:r>
              <a:rPr lang="en-US" sz="2400" dirty="0"/>
              <a:t>In class term project presentation to your faculty and classmates (plan for about 40+ minutes).</a:t>
            </a:r>
          </a:p>
          <a:p>
            <a:pPr marL="914400" lvl="1" indent="-457200">
              <a:lnSpc>
                <a:spcPct val="80000"/>
              </a:lnSpc>
              <a:buFont typeface="+mj-lt"/>
              <a:buAutoNum type="arabicPeriod"/>
            </a:pPr>
            <a:r>
              <a:rPr lang="en-US" sz="2400" dirty="0"/>
              <a:t>Hand in you term project presentation slides</a:t>
            </a:r>
          </a:p>
          <a:p>
            <a:pPr marL="971550" lvl="1" indent="-514350">
              <a:lnSpc>
                <a:spcPct val="80000"/>
              </a:lnSpc>
              <a:buFont typeface="+mj-lt"/>
              <a:buAutoNum type="arabicPeriod"/>
            </a:pPr>
            <a:r>
              <a:rPr lang="en-US" sz="2400" dirty="0"/>
              <a:t>Term Project report</a:t>
            </a:r>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1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Update #1</a:t>
            </a:r>
          </a:p>
        </p:txBody>
      </p:sp>
      <p:sp>
        <p:nvSpPr>
          <p:cNvPr id="3" name="Content Placeholder 2"/>
          <p:cNvSpPr>
            <a:spLocks noGrp="1"/>
          </p:cNvSpPr>
          <p:nvPr>
            <p:ph idx="1"/>
          </p:nvPr>
        </p:nvSpPr>
        <p:spPr>
          <a:xfrm>
            <a:off x="762000" y="1295400"/>
            <a:ext cx="7848600" cy="5141913"/>
          </a:xfrm>
        </p:spPr>
        <p:txBody>
          <a:bodyPr>
            <a:normAutofit fontScale="62500" lnSpcReduction="20000"/>
          </a:bodyPr>
          <a:lstStyle/>
          <a:p>
            <a:pPr marL="0" indent="0">
              <a:buNone/>
            </a:pPr>
            <a:r>
              <a:rPr lang="en-US" dirty="0"/>
              <a:t>This deliverable is a short conceptual-level description of what you are thinking of doing for your term project. The purpose of this deliverable is to provide your facilitator and professor an opportunity to guide you as you define your term project. You are not committed to what you propose here, but it is best if you define your term project early in the course. </a:t>
            </a:r>
          </a:p>
          <a:p>
            <a:pPr marL="0" indent="0">
              <a:buNone/>
            </a:pPr>
            <a:r>
              <a:rPr lang="en-US" dirty="0"/>
              <a:t>Some questions to consider:</a:t>
            </a:r>
          </a:p>
          <a:p>
            <a:r>
              <a:rPr lang="en-US" dirty="0"/>
              <a:t>What is the advanced database area you are focusing on related to this course?</a:t>
            </a:r>
          </a:p>
          <a:p>
            <a:r>
              <a:rPr lang="en-US" dirty="0"/>
              <a:t>What is the proof-of-concept component in your term project?</a:t>
            </a:r>
          </a:p>
          <a:p>
            <a:r>
              <a:rPr lang="en-US" dirty="0"/>
              <a:t>What are some of the goals that you plan to learn in this project?</a:t>
            </a:r>
          </a:p>
          <a:p>
            <a:r>
              <a:rPr lang="en-US" dirty="0"/>
              <a:t>What skills are you bringing from other courses, and what is the new element that you are learning in this class that's related to advanced database management?  </a:t>
            </a:r>
          </a:p>
          <a:p>
            <a:r>
              <a:rPr lang="en-US" dirty="0"/>
              <a:t>What data are you looking to use specifically?</a:t>
            </a:r>
          </a:p>
          <a:p>
            <a:pPr marL="0" indent="0">
              <a:buNone/>
            </a:pPr>
            <a:endParaRPr lang="en-US" dirty="0"/>
          </a:p>
          <a:p>
            <a:pPr marL="0" indent="0">
              <a:buNone/>
            </a:pPr>
            <a:r>
              <a:rPr lang="en-US" dirty="0"/>
              <a:t>The Term Project Update is graded as 1 – On Track or 0 – off Track.  If you receive a 0 it’s an indication that you are off track and you need to revise and resubmit your term project update.</a:t>
            </a:r>
          </a:p>
          <a:p>
            <a:pPr>
              <a:lnSpc>
                <a:spcPct val="80000"/>
              </a:lnSpc>
            </a:pPr>
            <a:endParaRPr lang="en-US" sz="2400"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24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Update #2</a:t>
            </a:r>
          </a:p>
        </p:txBody>
      </p:sp>
      <p:sp>
        <p:nvSpPr>
          <p:cNvPr id="3" name="Content Placeholder 2"/>
          <p:cNvSpPr>
            <a:spLocks noGrp="1"/>
          </p:cNvSpPr>
          <p:nvPr>
            <p:ph idx="1"/>
          </p:nvPr>
        </p:nvSpPr>
        <p:spPr>
          <a:xfrm>
            <a:off x="762000" y="1295400"/>
            <a:ext cx="7848600" cy="5141913"/>
          </a:xfrm>
        </p:spPr>
        <p:txBody>
          <a:bodyPr>
            <a:normAutofit fontScale="62500" lnSpcReduction="20000"/>
          </a:bodyPr>
          <a:lstStyle/>
          <a:p>
            <a:r>
              <a:rPr lang="en-US" dirty="0"/>
              <a:t>This term project deliverable should finalize your proposal by updating what you have submitted in the first term project update.  Within the Update #2 include the following:</a:t>
            </a:r>
          </a:p>
          <a:p>
            <a:pPr lvl="1"/>
            <a:r>
              <a:rPr lang="en-US" dirty="0"/>
              <a:t>Your finalized project proposal answering questions outlined in term project update #1</a:t>
            </a:r>
          </a:p>
          <a:p>
            <a:pPr lvl="1"/>
            <a:r>
              <a:rPr lang="en-US" dirty="0"/>
              <a:t>Your project plan which should outline various parts of your term project and when you plan on working on them.</a:t>
            </a:r>
          </a:p>
          <a:p>
            <a:pPr lvl="1"/>
            <a:r>
              <a:rPr lang="en-US" dirty="0"/>
              <a:t>An outline and listing of at least three potential sources for the term project report.  For each source in no more then two sentences explain how this source is helpful to your project research.</a:t>
            </a:r>
          </a:p>
          <a:p>
            <a:pPr lvl="1"/>
            <a:endParaRPr lang="en-US" dirty="0"/>
          </a:p>
          <a:p>
            <a:r>
              <a:rPr lang="en-US" dirty="0"/>
              <a:t>The purpose of this deliverable is to provide your facilitator and professor with an opportunity to guide you midway in your term project.</a:t>
            </a:r>
          </a:p>
          <a:p>
            <a:r>
              <a:rPr lang="en-US" dirty="0"/>
              <a:t>The Term Project Update is graded as 1 – On Track or 0 – off Track.  If you receive a 0 it’s an indication that you are off track and you need to revise and resubmit your term project update.  At this stage you want to make sure you are on track before doing any more work on your term project.</a:t>
            </a:r>
          </a:p>
          <a:p>
            <a:pPr>
              <a:lnSpc>
                <a:spcPct val="80000"/>
              </a:lnSpc>
            </a:pPr>
            <a:endParaRPr lang="en-US" sz="2400"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607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Optional Term Project Update #3</a:t>
            </a:r>
          </a:p>
        </p:txBody>
      </p:sp>
      <p:sp>
        <p:nvSpPr>
          <p:cNvPr id="3" name="Content Placeholder 2"/>
          <p:cNvSpPr>
            <a:spLocks noGrp="1"/>
          </p:cNvSpPr>
          <p:nvPr>
            <p:ph idx="1"/>
          </p:nvPr>
        </p:nvSpPr>
        <p:spPr>
          <a:xfrm>
            <a:off x="762000" y="1295400"/>
            <a:ext cx="7848600" cy="5141913"/>
          </a:xfrm>
        </p:spPr>
        <p:txBody>
          <a:bodyPr>
            <a:normAutofit/>
          </a:bodyPr>
          <a:lstStyle/>
          <a:p>
            <a:r>
              <a:rPr lang="en-US" sz="2600" dirty="0"/>
              <a:t>This term project deliverable may include an update of your project plan or any other portions of your term project you would like feedback.  </a:t>
            </a:r>
          </a:p>
          <a:p>
            <a:r>
              <a:rPr lang="en-US" sz="2600" dirty="0"/>
              <a:t>The purpose of this deliverable is to provide your facilitator and professor with an opportunity to guide you as you begin to wrap up your term project research and implementation and begin to prepare your presentation and/or report.</a:t>
            </a:r>
          </a:p>
          <a:p>
            <a:r>
              <a:rPr lang="en-US" sz="2600" dirty="0"/>
              <a:t>The Term Project Update is graded as 1 – On Track or 0 – off Track.</a:t>
            </a:r>
          </a:p>
          <a:p>
            <a:pPr>
              <a:lnSpc>
                <a:spcPct val="80000"/>
              </a:lnSpc>
            </a:pPr>
            <a:endParaRPr lang="en-US" sz="2400"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2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know where to start…</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First place to look is to review the outline of the course, does any topic jump out to you?</a:t>
            </a:r>
          </a:p>
          <a:p>
            <a:r>
              <a:rPr lang="en-US" dirty="0"/>
              <a:t>Do you have something interesting at work that is related, or something that you yourself have been curious in the past and never had the time to do it?</a:t>
            </a:r>
          </a:p>
          <a:p>
            <a:r>
              <a:rPr lang="en-US" dirty="0"/>
              <a:t>Have you learned Analytics, Python, R, Java in previous classes and want to apply it here extending your previous project?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71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 for Term Project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57007"/>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3DB4DDF5-2C4C-4FC4-8DDD-FE2D191146B2}"/>
              </a:ext>
            </a:extLst>
          </p:cNvPr>
          <p:cNvGraphicFramePr>
            <a:graphicFrameLocks noGrp="1"/>
          </p:cNvGraphicFramePr>
          <p:nvPr>
            <p:extLst>
              <p:ext uri="{D42A27DB-BD31-4B8C-83A1-F6EECF244321}">
                <p14:modId xmlns:p14="http://schemas.microsoft.com/office/powerpoint/2010/main" val="4058563515"/>
              </p:ext>
            </p:extLst>
          </p:nvPr>
        </p:nvGraphicFramePr>
        <p:xfrm>
          <a:off x="464689" y="2057400"/>
          <a:ext cx="8229600" cy="4291349"/>
        </p:xfrm>
        <a:graphic>
          <a:graphicData uri="http://schemas.openxmlformats.org/drawingml/2006/table">
            <a:tbl>
              <a:tblPr firstRow="1" firstCol="1" bandRow="1">
                <a:tableStyleId>{5C22544A-7EE6-4342-B048-85BDC9FD1C3A}</a:tableStyleId>
              </a:tblPr>
              <a:tblGrid>
                <a:gridCol w="1515390">
                  <a:extLst>
                    <a:ext uri="{9D8B030D-6E8A-4147-A177-3AD203B41FA5}">
                      <a16:colId xmlns:a16="http://schemas.microsoft.com/office/drawing/2014/main" val="143688566"/>
                    </a:ext>
                  </a:extLst>
                </a:gridCol>
                <a:gridCol w="1268005">
                  <a:extLst>
                    <a:ext uri="{9D8B030D-6E8A-4147-A177-3AD203B41FA5}">
                      <a16:colId xmlns:a16="http://schemas.microsoft.com/office/drawing/2014/main" val="556410878"/>
                    </a:ext>
                  </a:extLst>
                </a:gridCol>
                <a:gridCol w="1367456">
                  <a:extLst>
                    <a:ext uri="{9D8B030D-6E8A-4147-A177-3AD203B41FA5}">
                      <a16:colId xmlns:a16="http://schemas.microsoft.com/office/drawing/2014/main" val="2893103166"/>
                    </a:ext>
                  </a:extLst>
                </a:gridCol>
                <a:gridCol w="1331406">
                  <a:extLst>
                    <a:ext uri="{9D8B030D-6E8A-4147-A177-3AD203B41FA5}">
                      <a16:colId xmlns:a16="http://schemas.microsoft.com/office/drawing/2014/main" val="2518561326"/>
                    </a:ext>
                  </a:extLst>
                </a:gridCol>
                <a:gridCol w="1553927">
                  <a:extLst>
                    <a:ext uri="{9D8B030D-6E8A-4147-A177-3AD203B41FA5}">
                      <a16:colId xmlns:a16="http://schemas.microsoft.com/office/drawing/2014/main" val="4121017635"/>
                    </a:ext>
                  </a:extLst>
                </a:gridCol>
                <a:gridCol w="596708">
                  <a:extLst>
                    <a:ext uri="{9D8B030D-6E8A-4147-A177-3AD203B41FA5}">
                      <a16:colId xmlns:a16="http://schemas.microsoft.com/office/drawing/2014/main" val="621603802"/>
                    </a:ext>
                  </a:extLst>
                </a:gridCol>
                <a:gridCol w="596708">
                  <a:extLst>
                    <a:ext uri="{9D8B030D-6E8A-4147-A177-3AD203B41FA5}">
                      <a16:colId xmlns:a16="http://schemas.microsoft.com/office/drawing/2014/main" val="2349372260"/>
                    </a:ext>
                  </a:extLst>
                </a:gridCol>
              </a:tblGrid>
              <a:tr h="514045">
                <a:tc>
                  <a:txBody>
                    <a:bodyPr/>
                    <a:lstStyle/>
                    <a:p>
                      <a:pPr marL="0" marR="0">
                        <a:lnSpc>
                          <a:spcPct val="115000"/>
                        </a:lnSpc>
                        <a:spcBef>
                          <a:spcPts val="0"/>
                        </a:spcBef>
                        <a:spcAft>
                          <a:spcPts val="0"/>
                        </a:spcAft>
                      </a:pPr>
                      <a:r>
                        <a:rPr lang="en-US" sz="1100">
                          <a:effectLst/>
                        </a:rPr>
                        <a:t>Criterion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D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C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B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A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Letter Grade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2995538409"/>
                  </a:ext>
                </a:extLst>
              </a:tr>
              <a:tr h="1310273">
                <a:tc>
                  <a:txBody>
                    <a:bodyPr/>
                    <a:lstStyle/>
                    <a:p>
                      <a:pPr marL="0" marR="0">
                        <a:lnSpc>
                          <a:spcPct val="115000"/>
                        </a:lnSpc>
                        <a:spcBef>
                          <a:spcPts val="0"/>
                        </a:spcBef>
                        <a:spcAft>
                          <a:spcPts val="0"/>
                        </a:spcAft>
                      </a:pPr>
                      <a:r>
                        <a:rPr lang="en-US" sz="1100">
                          <a:effectLst/>
                        </a:rPr>
                        <a:t>Technical quality, depth and relevance (35%)</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Insufficient coverage,</a:t>
                      </a:r>
                      <a:endParaRPr lang="en-US" sz="1600">
                        <a:effectLst/>
                      </a:endParaRPr>
                    </a:p>
                    <a:p>
                      <a:pPr marL="0" marR="0">
                        <a:lnSpc>
                          <a:spcPct val="115000"/>
                        </a:lnSpc>
                        <a:spcBef>
                          <a:spcPts val="0"/>
                        </a:spcBef>
                        <a:spcAft>
                          <a:spcPts val="0"/>
                        </a:spcAft>
                      </a:pPr>
                      <a:r>
                        <a:rPr lang="en-US" sz="1100">
                          <a:effectLst/>
                        </a:rPr>
                        <a:t>Insufficient complexity, Insufficient relevance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Some coverage, explanation, and or examples, showing low relevance to selected topics</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Good coverage, explanation, and or examples, showing relevance to selected topics</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Exceptional coverage, explanation, and or examples, showing exceptional relevance to selected topics</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4177916963"/>
                  </a:ext>
                </a:extLst>
              </a:tr>
              <a:tr h="779455">
                <a:tc>
                  <a:txBody>
                    <a:bodyPr/>
                    <a:lstStyle/>
                    <a:p>
                      <a:pPr marL="0" marR="0">
                        <a:lnSpc>
                          <a:spcPct val="115000"/>
                        </a:lnSpc>
                        <a:spcBef>
                          <a:spcPts val="0"/>
                        </a:spcBef>
                        <a:spcAft>
                          <a:spcPts val="0"/>
                        </a:spcAft>
                      </a:pPr>
                      <a:r>
                        <a:rPr lang="en-US" sz="1100">
                          <a:effectLst/>
                        </a:rPr>
                        <a:t>Clarity and quality in expression of your ideas (30%)</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Mostly disorganized, hard to understand</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Somewhat clear, somewhat organized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Clear and organized, non-repetitive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Exceptionally clear, organized, persuasive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1138047234"/>
                  </a:ext>
                </a:extLst>
              </a:tr>
              <a:tr h="1044864">
                <a:tc>
                  <a:txBody>
                    <a:bodyPr/>
                    <a:lstStyle/>
                    <a:p>
                      <a:pPr marL="0" marR="0">
                        <a:lnSpc>
                          <a:spcPct val="115000"/>
                        </a:lnSpc>
                        <a:spcBef>
                          <a:spcPts val="0"/>
                        </a:spcBef>
                        <a:spcAft>
                          <a:spcPts val="0"/>
                        </a:spcAft>
                      </a:pPr>
                      <a:r>
                        <a:rPr lang="en-US" sz="1100">
                          <a:effectLst/>
                        </a:rPr>
                        <a:t>Understanding and innovative quality (35%)</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Minor understanding of topic evidenced</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Satisfactory understanding of topic evidenced, somewhat trivial approach</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Good understanding of topic throughout with innovative parts throughout</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Exceptional understanding of the topic and inter-relationships; demonstrating highly innovative approach</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2408405772"/>
                  </a:ext>
                </a:extLst>
              </a:tr>
              <a:tr h="313763">
                <a:tc>
                  <a:txBody>
                    <a:bodyPr/>
                    <a:lstStyle/>
                    <a:p>
                      <a:pPr marL="0" marR="0">
                        <a:lnSpc>
                          <a:spcPct val="115000"/>
                        </a:lnSpc>
                        <a:spcBef>
                          <a:spcPts val="0"/>
                        </a:spcBef>
                        <a:spcAft>
                          <a:spcPts val="0"/>
                        </a:spcAft>
                      </a:pPr>
                      <a:r>
                        <a:rPr lang="en-US" sz="1100" dirty="0">
                          <a:effectLst/>
                        </a:rPr>
                        <a:t> </a:t>
                      </a: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b"/>
                </a:tc>
                <a:tc>
                  <a:txBody>
                    <a:bodyPr/>
                    <a:lstStyle/>
                    <a:p>
                      <a:pPr marL="0" marR="0">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b"/>
                </a:tc>
                <a:tc>
                  <a:txBody>
                    <a:bodyPr/>
                    <a:lstStyle/>
                    <a:p>
                      <a:pPr marL="0" marR="0">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b"/>
                </a:tc>
                <a:tc>
                  <a:txBody>
                    <a:bodyPr/>
                    <a:lstStyle/>
                    <a:p>
                      <a:pPr marL="0" marR="0" algn="r">
                        <a:lnSpc>
                          <a:spcPct val="115000"/>
                        </a:lnSpc>
                        <a:spcBef>
                          <a:spcPts val="0"/>
                        </a:spcBef>
                        <a:spcAft>
                          <a:spcPts val="0"/>
                        </a:spcAft>
                      </a:pPr>
                      <a:r>
                        <a:rPr lang="en-US" sz="1600">
                          <a:effectLst/>
                        </a:rPr>
                        <a:t>Overall Project Grade: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247230784"/>
                  </a:ext>
                </a:extLst>
              </a:tr>
            </a:tbl>
          </a:graphicData>
        </a:graphic>
      </p:graphicFrame>
    </p:spTree>
    <p:extLst>
      <p:ext uri="{BB962C8B-B14F-4D97-AF65-F5344CB8AC3E}">
        <p14:creationId xmlns:p14="http://schemas.microsoft.com/office/powerpoint/2010/main" val="1506954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1146</Words>
  <Application>Microsoft Office PowerPoint</Application>
  <PresentationFormat>On-screen Show (4:3)</PresentationFormat>
  <Paragraphs>96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Term Project Requirements</vt:lpstr>
      <vt:lpstr>Project Examples</vt:lpstr>
      <vt:lpstr> Example Big Data Database Topics</vt:lpstr>
      <vt:lpstr>Term Project Deliverables</vt:lpstr>
      <vt:lpstr>Term Project Update #1</vt:lpstr>
      <vt:lpstr>Term Project Update #2</vt:lpstr>
      <vt:lpstr>Optional Term Project Update #3</vt:lpstr>
      <vt:lpstr>I don’t know where to start…</vt:lpstr>
      <vt:lpstr>Evaluation Criteria for Term Project</vt:lpstr>
      <vt:lpstr> Key term project success factors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CS779 Term Project</dc:title>
  <dc:creator>Jack Polnar</dc:creator>
  <cp:lastModifiedBy>jwu16</cp:lastModifiedBy>
  <cp:revision>41</cp:revision>
  <dcterms:created xsi:type="dcterms:W3CDTF">2011-09-07T23:38:58Z</dcterms:created>
  <dcterms:modified xsi:type="dcterms:W3CDTF">2022-02-03T18:22:40Z</dcterms:modified>
</cp:coreProperties>
</file>