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57" r:id="rId5"/>
    <p:sldId id="258" r:id="rId6"/>
    <p:sldId id="274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113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7AA-AA94-4C0B-AC35-2D9FE5D26F58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5D806-65CC-41D6-ADCB-E7FF4FA9B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717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7AA-AA94-4C0B-AC35-2D9FE5D26F58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5D806-65CC-41D6-ADCB-E7FF4FA9B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668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7AA-AA94-4C0B-AC35-2D9FE5D26F58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5D806-65CC-41D6-ADCB-E7FF4FA9B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88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7AA-AA94-4C0B-AC35-2D9FE5D26F58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5D806-65CC-41D6-ADCB-E7FF4FA9B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3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7AA-AA94-4C0B-AC35-2D9FE5D26F58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5D806-65CC-41D6-ADCB-E7FF4FA9B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697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7AA-AA94-4C0B-AC35-2D9FE5D26F58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5D806-65CC-41D6-ADCB-E7FF4FA9B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639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7AA-AA94-4C0B-AC35-2D9FE5D26F58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5D806-65CC-41D6-ADCB-E7FF4FA9B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826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7AA-AA94-4C0B-AC35-2D9FE5D26F58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5D806-65CC-41D6-ADCB-E7FF4FA9B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65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7AA-AA94-4C0B-AC35-2D9FE5D26F58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5D806-65CC-41D6-ADCB-E7FF4FA9B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81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7AA-AA94-4C0B-AC35-2D9FE5D26F58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5D806-65CC-41D6-ADCB-E7FF4FA9B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37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7AA-AA94-4C0B-AC35-2D9FE5D26F58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5D806-65CC-41D6-ADCB-E7FF4FA9B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386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FF7AA-AA94-4C0B-AC35-2D9FE5D26F58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5D806-65CC-41D6-ADCB-E7FF4FA9B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437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 to coursework 1.1</a:t>
            </a:r>
            <a:br>
              <a:rPr lang="en-GB" dirty="0"/>
            </a:br>
            <a:r>
              <a:rPr lang="en-GB" dirty="0"/>
              <a:t>and Use Case Analysis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4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ATM Use Case Diagram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10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724024"/>
            <a:ext cx="6048672" cy="463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9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Advanced Use Case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can draw a box (with a label) around a set of use cases to denote the system boundary, as on the previous slide (“ATM system”).</a:t>
            </a:r>
          </a:p>
          <a:p>
            <a:r>
              <a:rPr lang="en-GB" b="1" dirty="0">
                <a:solidFill>
                  <a:schemeClr val="accent3"/>
                </a:solidFill>
              </a:rPr>
              <a:t>Inheritance</a:t>
            </a:r>
            <a:r>
              <a:rPr lang="en-GB" dirty="0"/>
              <a:t> can be used between actors to show that all use cases of one actor are available to the other: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C9D3-3A4B-42A1-A51C-1F97B528EF21}" type="slidenum">
              <a:rPr lang="en-GB" smtClean="0"/>
              <a:pPr/>
              <a:t>11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grpSp>
        <p:nvGrpSpPr>
          <p:cNvPr id="6" name="Group 23"/>
          <p:cNvGrpSpPr/>
          <p:nvPr/>
        </p:nvGrpSpPr>
        <p:grpSpPr>
          <a:xfrm>
            <a:off x="4906256" y="4665826"/>
            <a:ext cx="314633" cy="851406"/>
            <a:chOff x="3215148" y="4143380"/>
            <a:chExt cx="521110" cy="1254529"/>
          </a:xfrm>
        </p:grpSpPr>
        <p:sp>
          <p:nvSpPr>
            <p:cNvPr id="25" name="Oval 24"/>
            <p:cNvSpPr/>
            <p:nvPr/>
          </p:nvSpPr>
          <p:spPr>
            <a:xfrm>
              <a:off x="3286116" y="4143380"/>
              <a:ext cx="357190" cy="35719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Straight Connector 25"/>
            <p:cNvCxnSpPr>
              <a:stCxn id="25" idx="4"/>
            </p:cNvCxnSpPr>
            <p:nvPr/>
          </p:nvCxnSpPr>
          <p:spPr>
            <a:xfrm rot="16200000" flipH="1">
              <a:off x="3176396" y="4788885"/>
              <a:ext cx="582707" cy="607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3200400" y="5098026"/>
              <a:ext cx="294968" cy="26547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3441290" y="5102941"/>
              <a:ext cx="314633" cy="2753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234813" y="4729316"/>
              <a:ext cx="47194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35"/>
          <p:cNvGrpSpPr/>
          <p:nvPr/>
        </p:nvGrpSpPr>
        <p:grpSpPr>
          <a:xfrm>
            <a:off x="2984049" y="4665826"/>
            <a:ext cx="314633" cy="851406"/>
            <a:chOff x="3215148" y="4143380"/>
            <a:chExt cx="521110" cy="1254529"/>
          </a:xfrm>
        </p:grpSpPr>
        <p:sp>
          <p:nvSpPr>
            <p:cNvPr id="37" name="Oval 36"/>
            <p:cNvSpPr/>
            <p:nvPr/>
          </p:nvSpPr>
          <p:spPr>
            <a:xfrm>
              <a:off x="3286116" y="4143380"/>
              <a:ext cx="357190" cy="35719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8" name="Straight Connector 37"/>
            <p:cNvCxnSpPr>
              <a:stCxn id="37" idx="4"/>
            </p:cNvCxnSpPr>
            <p:nvPr/>
          </p:nvCxnSpPr>
          <p:spPr>
            <a:xfrm rot="16200000" flipH="1">
              <a:off x="3176396" y="4788885"/>
              <a:ext cx="582707" cy="607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3200400" y="5098026"/>
              <a:ext cx="294968" cy="26547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3441290" y="5102941"/>
              <a:ext cx="314633" cy="2753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234813" y="4729316"/>
              <a:ext cx="47194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2536682" y="5651956"/>
            <a:ext cx="1248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Service Engineer</a:t>
            </a:r>
            <a:endParaRPr lang="en-GB" sz="1800" dirty="0"/>
          </a:p>
        </p:txBody>
      </p:sp>
      <p:sp>
        <p:nvSpPr>
          <p:cNvPr id="43" name="TextBox 42"/>
          <p:cNvSpPr txBox="1"/>
          <p:nvPr/>
        </p:nvSpPr>
        <p:spPr>
          <a:xfrm>
            <a:off x="4499992" y="5651956"/>
            <a:ext cx="1907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Bank Staff</a:t>
            </a:r>
            <a:endParaRPr lang="en-GB" sz="1800" dirty="0"/>
          </a:p>
        </p:txBody>
      </p:sp>
      <p:grpSp>
        <p:nvGrpSpPr>
          <p:cNvPr id="8" name="Group 48"/>
          <p:cNvGrpSpPr/>
          <p:nvPr/>
        </p:nvGrpSpPr>
        <p:grpSpPr>
          <a:xfrm>
            <a:off x="3539571" y="4941168"/>
            <a:ext cx="1140542" cy="226140"/>
            <a:chOff x="1936955" y="4984958"/>
            <a:chExt cx="1140542" cy="226140"/>
          </a:xfrm>
        </p:grpSpPr>
        <p:sp>
          <p:nvSpPr>
            <p:cNvPr id="46" name="Isosceles Triangle 45"/>
            <p:cNvSpPr/>
            <p:nvPr/>
          </p:nvSpPr>
          <p:spPr>
            <a:xfrm rot="5400000">
              <a:off x="2861189" y="4994789"/>
              <a:ext cx="226140" cy="206477"/>
            </a:xfrm>
            <a:prstGeom prst="triangl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8" name="Straight Connector 47"/>
            <p:cNvCxnSpPr>
              <a:stCxn id="46" idx="3"/>
            </p:cNvCxnSpPr>
            <p:nvPr/>
          </p:nvCxnSpPr>
          <p:spPr>
            <a:xfrm rot="10800000" flipV="1">
              <a:off x="1936955" y="5098028"/>
              <a:ext cx="934066" cy="491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740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Include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8000"/>
            <a:ext cx="8229600" cy="4389120"/>
          </a:xfrm>
        </p:spPr>
        <p:txBody>
          <a:bodyPr/>
          <a:lstStyle/>
          <a:p>
            <a:r>
              <a:rPr lang="en-GB" dirty="0"/>
              <a:t>If several use cases include, as part of their functionality, another use case, we have a special way to show this in a use-case diagram with an </a:t>
            </a:r>
            <a:r>
              <a:rPr lang="en-GB" b="1" dirty="0">
                <a:solidFill>
                  <a:schemeClr val="accent3"/>
                </a:solidFill>
              </a:rPr>
              <a:t>&lt;&lt;include&gt;&gt; </a:t>
            </a:r>
            <a:r>
              <a:rPr lang="en-GB" dirty="0"/>
              <a:t>relation.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284983"/>
            <a:ext cx="7920880" cy="263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62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796086"/>
          </a:xfrm>
        </p:spPr>
        <p:txBody>
          <a:bodyPr/>
          <a:lstStyle/>
          <a:p>
            <a:r>
              <a:rPr lang="en-GB" dirty="0"/>
              <a:t>Extend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389120"/>
          </a:xfrm>
        </p:spPr>
        <p:txBody>
          <a:bodyPr/>
          <a:lstStyle/>
          <a:p>
            <a:r>
              <a:rPr lang="en-GB" dirty="0"/>
              <a:t>If a use-case has two or more significantly different  outcomes, we can show this by </a:t>
            </a:r>
            <a:r>
              <a:rPr lang="en-GB" b="1" dirty="0">
                <a:solidFill>
                  <a:schemeClr val="accent3"/>
                </a:solidFill>
              </a:rPr>
              <a:t>extending</a:t>
            </a:r>
            <a:r>
              <a:rPr lang="en-GB" dirty="0"/>
              <a:t> the use case to a </a:t>
            </a:r>
            <a:r>
              <a:rPr lang="en-GB" dirty="0">
                <a:solidFill>
                  <a:schemeClr val="accent3"/>
                </a:solidFill>
              </a:rPr>
              <a:t>main use case </a:t>
            </a:r>
            <a:r>
              <a:rPr lang="en-GB" dirty="0"/>
              <a:t>and one or more </a:t>
            </a:r>
            <a:r>
              <a:rPr lang="en-GB" dirty="0">
                <a:solidFill>
                  <a:schemeClr val="accent3"/>
                </a:solidFill>
              </a:rPr>
              <a:t>subsidiary cases</a:t>
            </a:r>
            <a:r>
              <a:rPr lang="en-GB" dirty="0"/>
              <a:t>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996952"/>
            <a:ext cx="8753668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91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Include</a:t>
            </a:r>
          </a:p>
          <a:p>
            <a:pPr lvl="1"/>
            <a:r>
              <a:rPr lang="en-GB" dirty="0"/>
              <a:t>When the other use case is always part of the main use case</a:t>
            </a:r>
          </a:p>
          <a:p>
            <a:r>
              <a:rPr lang="en-GB" dirty="0"/>
              <a:t>Extend</a:t>
            </a:r>
          </a:p>
          <a:p>
            <a:pPr lvl="1"/>
            <a:r>
              <a:rPr lang="en-GB" dirty="0"/>
              <a:t>When the other use case, sometime is needed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5468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Word on Extend/Include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Note the directions of the arrows in the previous two slides, they are different for each (according to whether a use case “includes” another, or “extends” it).</a:t>
            </a:r>
          </a:p>
          <a:p>
            <a:r>
              <a:rPr lang="en-GB" dirty="0"/>
              <a:t>One of the benefits of UML diagrams is their simplicity and that they can be shown to and worked through with, customers.</a:t>
            </a:r>
          </a:p>
          <a:p>
            <a:r>
              <a:rPr lang="en-GB" dirty="0"/>
              <a:t>This is to some extent lost by using more advanced features like “include” and “extend” relations; they should thus be used with care.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C9D3-3A4B-42A1-A51C-1F97B528EF21}" type="slidenum">
              <a:rPr lang="en-GB" smtClean="0"/>
              <a:pPr/>
              <a:t>15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6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6650"/>
            <a:ext cx="8229600" cy="796086"/>
          </a:xfrm>
        </p:spPr>
        <p:txBody>
          <a:bodyPr/>
          <a:lstStyle/>
          <a:p>
            <a:r>
              <a:rPr lang="en-GB" dirty="0"/>
              <a:t>Full use case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4096"/>
            <a:ext cx="8229600" cy="4389120"/>
          </a:xfrm>
        </p:spPr>
        <p:txBody>
          <a:bodyPr>
            <a:noAutofit/>
          </a:bodyPr>
          <a:lstStyle/>
          <a:p>
            <a:r>
              <a:rPr lang="en-GB" sz="1800" dirty="0"/>
              <a:t>ID</a:t>
            </a:r>
          </a:p>
          <a:p>
            <a:pPr lvl="1"/>
            <a:r>
              <a:rPr lang="en-GB" sz="1600" dirty="0"/>
              <a:t>Short ID  (useful for diagrams and reference)</a:t>
            </a:r>
          </a:p>
          <a:p>
            <a:r>
              <a:rPr lang="en-GB" sz="1800" dirty="0"/>
              <a:t>Name</a:t>
            </a:r>
          </a:p>
          <a:p>
            <a:pPr lvl="1"/>
            <a:r>
              <a:rPr lang="en-GB" sz="1600" dirty="0"/>
              <a:t>Full name</a:t>
            </a:r>
          </a:p>
          <a:p>
            <a:r>
              <a:rPr lang="en-GB" sz="1800" dirty="0"/>
              <a:t>Description</a:t>
            </a:r>
          </a:p>
          <a:p>
            <a:pPr lvl="1"/>
            <a:r>
              <a:rPr lang="en-GB" sz="1600" dirty="0"/>
              <a:t>Full description</a:t>
            </a:r>
          </a:p>
          <a:p>
            <a:r>
              <a:rPr lang="en-GB" sz="1800" dirty="0"/>
              <a:t>Pre-condition</a:t>
            </a:r>
          </a:p>
          <a:p>
            <a:pPr lvl="1"/>
            <a:r>
              <a:rPr lang="en-GB" sz="1600" dirty="0"/>
              <a:t>What must be true before the use case can proceed</a:t>
            </a:r>
          </a:p>
          <a:p>
            <a:r>
              <a:rPr lang="en-GB" sz="1800" dirty="0"/>
              <a:t>Event flow</a:t>
            </a:r>
          </a:p>
          <a:p>
            <a:pPr lvl="1"/>
            <a:r>
              <a:rPr lang="en-GB" sz="1600" dirty="0"/>
              <a:t>Flow of behaviour that makes up this use case</a:t>
            </a:r>
          </a:p>
          <a:p>
            <a:r>
              <a:rPr lang="en-GB" sz="1800" dirty="0"/>
              <a:t>Post-condition</a:t>
            </a:r>
          </a:p>
          <a:p>
            <a:pPr lvl="1"/>
            <a:r>
              <a:rPr lang="en-GB" sz="1600" dirty="0"/>
              <a:t>What should be true if the use case successfully completes</a:t>
            </a:r>
          </a:p>
          <a:p>
            <a:r>
              <a:rPr lang="en-GB" sz="1800" dirty="0"/>
              <a:t>Includes</a:t>
            </a:r>
          </a:p>
          <a:p>
            <a:pPr lvl="1"/>
            <a:r>
              <a:rPr lang="en-GB" sz="1600" dirty="0"/>
              <a:t>What other use cases are used</a:t>
            </a:r>
          </a:p>
          <a:p>
            <a:r>
              <a:rPr lang="en-GB" sz="1800" dirty="0"/>
              <a:t>Extensions</a:t>
            </a:r>
          </a:p>
          <a:p>
            <a:pPr lvl="1"/>
            <a:r>
              <a:rPr lang="en-GB" sz="1600" dirty="0"/>
              <a:t>Optional behaviour</a:t>
            </a:r>
          </a:p>
          <a:p>
            <a:r>
              <a:rPr lang="en-GB" sz="1800" dirty="0"/>
              <a:t>Triggers</a:t>
            </a:r>
          </a:p>
          <a:p>
            <a:pPr lvl="1"/>
            <a:r>
              <a:rPr lang="en-GB" sz="1600" dirty="0"/>
              <a:t>What makes this use case happen</a:t>
            </a:r>
          </a:p>
          <a:p>
            <a:pPr lvl="1"/>
            <a:endParaRPr lang="en-GB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7310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Notes about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They do NOT describe internal behaviour</a:t>
            </a:r>
          </a:p>
          <a:p>
            <a:r>
              <a:rPr lang="en-GB" dirty="0"/>
              <a:t>Must describe behaviour with external Actors</a:t>
            </a:r>
          </a:p>
          <a:p>
            <a:r>
              <a:rPr lang="en-GB" dirty="0"/>
              <a:t>But external Actor can be</a:t>
            </a:r>
          </a:p>
          <a:p>
            <a:pPr lvl="1"/>
            <a:r>
              <a:rPr lang="en-GB" dirty="0"/>
              <a:t>External system (e.g.  </a:t>
            </a:r>
            <a:r>
              <a:rPr lang="en-GB" dirty="0" err="1"/>
              <a:t>Paypal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External hardware (e.g. smoke detector fire alarm)</a:t>
            </a:r>
          </a:p>
          <a:p>
            <a:pPr lvl="1"/>
            <a:r>
              <a:rPr lang="en-GB" dirty="0"/>
              <a:t>External agency (e.g. Police, fire brigade)</a:t>
            </a:r>
          </a:p>
          <a:p>
            <a:r>
              <a:rPr lang="en-GB" dirty="0"/>
              <a:t>So Use cases are always system EXTERNAL behaviour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0551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96086"/>
          </a:xfrm>
        </p:spPr>
        <p:txBody>
          <a:bodyPr/>
          <a:lstStyle/>
          <a:p>
            <a:r>
              <a:rPr lang="en-GB" dirty="0"/>
              <a:t>ATM use case descriptions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18</a:t>
            </a:fld>
            <a:endParaRPr kumimoji="0"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727200" y="28495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727200" y="28495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8540411"/>
              </p:ext>
            </p:extLst>
          </p:nvPr>
        </p:nvGraphicFramePr>
        <p:xfrm>
          <a:off x="755576" y="1484784"/>
          <a:ext cx="7632848" cy="43204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35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7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605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ID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UC1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605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Name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Withdraw cash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7211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Description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Bank customer withdraws cash from machine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605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Pre-condition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ATM in service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605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Pre-condition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ATM has sufficient cash stock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1634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Event flow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1. Include Use case 2 “Authenticate customer”</a:t>
                      </a:r>
                    </a:p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 2. Choose quick cash or enter exact amount</a:t>
                      </a:r>
                    </a:p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 3. Choose receipt option</a:t>
                      </a:r>
                    </a:p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 4. Take cash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605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Extension points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Use case 4 “Balance too low”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8605">
                <a:tc>
                  <a:txBody>
                    <a:bodyPr/>
                    <a:lstStyle/>
                    <a:p>
                      <a:pPr marL="180340" algn="l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Triggers</a:t>
                      </a:r>
                      <a:endParaRPr lang="en-GB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 algn="l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 Withdraw cash request entered</a:t>
                      </a:r>
                      <a:endParaRPr lang="en-GB" sz="1600" u="sng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55576" y="5805264"/>
            <a:ext cx="3816424" cy="284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800" dirty="0"/>
              <a:t>Post condition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0" y="5805264"/>
            <a:ext cx="3816424" cy="2840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800" b="1" dirty="0">
                <a:solidFill>
                  <a:schemeClr val="tx1"/>
                </a:solidFill>
              </a:rPr>
              <a:t>Balanced updated</a:t>
            </a:r>
          </a:p>
        </p:txBody>
      </p:sp>
    </p:spTree>
    <p:extLst>
      <p:ext uri="{BB962C8B-B14F-4D97-AF65-F5344CB8AC3E}">
        <p14:creationId xmlns:p14="http://schemas.microsoft.com/office/powerpoint/2010/main" val="121255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ATM use cases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5803725"/>
              </p:ext>
            </p:extLst>
          </p:nvPr>
        </p:nvGraphicFramePr>
        <p:xfrm>
          <a:off x="683568" y="1772814"/>
          <a:ext cx="7848872" cy="43204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43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606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ID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UC2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606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Name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Authenticate customer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7212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Description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Bank customer proves their identity to the ATM.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606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Pre-condition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ATM in service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4423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Event flow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1. If user already authenticated exit from user case.</a:t>
                      </a:r>
                    </a:p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2. User enters card and PIN number</a:t>
                      </a:r>
                    </a:p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3. User re-enters PIN if PIN incorrect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7212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Extension points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Use case 5 “Card stolen”</a:t>
                      </a:r>
                    </a:p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Use case 6 “PIN entry failure”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7212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Triggers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Authenticated service requested and user not authenticated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8606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Post-condition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User is authenticated if credentials correct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19</a:t>
            </a:fld>
            <a:endParaRPr kumimoji="0"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727200" y="28495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16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5637F-0101-4D83-9332-521DC7A27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35E0A-50B5-4585-9949-22FEB4BEB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5285"/>
            <a:ext cx="8229600" cy="4525963"/>
          </a:xfrm>
        </p:spPr>
        <p:txBody>
          <a:bodyPr/>
          <a:lstStyle/>
          <a:p>
            <a:r>
              <a:rPr lang="en-GB" dirty="0"/>
              <a:t>Can be functional</a:t>
            </a:r>
          </a:p>
          <a:p>
            <a:pPr lvl="1"/>
            <a:r>
              <a:rPr lang="en-GB" dirty="0"/>
              <a:t>What the system should do</a:t>
            </a:r>
          </a:p>
          <a:p>
            <a:pPr lvl="1"/>
            <a:r>
              <a:rPr lang="en-GB" dirty="0"/>
              <a:t>e.g. provide a login facility that uses a username and password</a:t>
            </a:r>
          </a:p>
          <a:p>
            <a:r>
              <a:rPr lang="en-GB" dirty="0"/>
              <a:t>Can be non-functional</a:t>
            </a:r>
          </a:p>
          <a:p>
            <a:pPr lvl="1"/>
            <a:r>
              <a:rPr lang="en-GB" dirty="0"/>
              <a:t>Constrains on how the functions are provided</a:t>
            </a:r>
          </a:p>
          <a:p>
            <a:pPr lvl="1"/>
            <a:r>
              <a:rPr lang="en-GB" dirty="0"/>
              <a:t>Username must be longer than six characters</a:t>
            </a:r>
          </a:p>
          <a:p>
            <a:pPr lvl="1"/>
            <a:r>
              <a:rPr lang="en-GB" dirty="0"/>
              <a:t>Software must be written in Java</a:t>
            </a:r>
          </a:p>
        </p:txBody>
      </p:sp>
    </p:spTree>
    <p:extLst>
      <p:ext uri="{BB962C8B-B14F-4D97-AF65-F5344CB8AC3E}">
        <p14:creationId xmlns:p14="http://schemas.microsoft.com/office/powerpoint/2010/main" val="62532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5013"/>
            <a:ext cx="8229600" cy="1143000"/>
          </a:xfrm>
        </p:spPr>
        <p:txBody>
          <a:bodyPr/>
          <a:lstStyle/>
          <a:p>
            <a:r>
              <a:rPr lang="en-GB" dirty="0"/>
              <a:t>ATM use cases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0093754"/>
              </p:ext>
            </p:extLst>
          </p:nvPr>
        </p:nvGraphicFramePr>
        <p:xfrm>
          <a:off x="755576" y="1628798"/>
          <a:ext cx="7920880" cy="44644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79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0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3423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ID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UC3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423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Name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Check balance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846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Description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Bank customer retrieves a balance for their account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423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Pre-condition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ATM in service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0269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Event flow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1. Include Use case 2 “Authenticate customer”</a:t>
                      </a:r>
                    </a:p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2. Choose onscreen or paper balance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6846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Extension points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6846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Triggers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Check balanced requested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3423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Post-condition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20</a:t>
            </a:fld>
            <a:endParaRPr kumimoji="0"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727200" y="29416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97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ATM use cases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654990"/>
              </p:ext>
            </p:extLst>
          </p:nvPr>
        </p:nvGraphicFramePr>
        <p:xfrm>
          <a:off x="611560" y="1916832"/>
          <a:ext cx="8064896" cy="41044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52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2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132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ID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UC4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132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Name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Balance too low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6265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Description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Bank customer cannot make cash withdrawal due to low balance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132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Pre-condition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6265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Event flow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endParaRPr lang="en-GB" sz="1200" b="1" dirty="0">
                        <a:effectLst/>
                      </a:endParaRPr>
                    </a:p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 b="0" dirty="0">
                          <a:effectLst/>
                        </a:rPr>
                        <a:t>1. Customer chooses smaller amount or cancels transaction</a:t>
                      </a:r>
                      <a:endParaRPr lang="en-GB" sz="1200" b="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132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Extension points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6265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Triggers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endParaRPr lang="en-GB" sz="1600" b="1" dirty="0">
                        <a:effectLst/>
                      </a:endParaRPr>
                    </a:p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400" b="0" dirty="0">
                          <a:effectLst/>
                        </a:rPr>
                        <a:t>Cash chosen greater than available balance</a:t>
                      </a:r>
                      <a:endParaRPr lang="en-GB" sz="1400" b="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132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Post-condition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21</a:t>
            </a:fld>
            <a:endParaRPr kumimoji="0"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727200" y="3124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60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C6F36-DC22-4B34-A90A-922464DBA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</a:t>
            </a:r>
            <a:r>
              <a:rPr lang="en-GB" dirty="0"/>
              <a:t>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ACE55-9544-4BCA-9510-1310007F9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 </a:t>
            </a:r>
            <a:r>
              <a:rPr lang="en-GB" dirty="0" smtClean="0">
                <a:sym typeface="Wingdings" panose="05000000000000000000" pitchFamily="2" charset="2"/>
              </a:rPr>
              <a:t> How you use the system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Case  An example</a:t>
            </a:r>
            <a:endParaRPr lang="en-GB" dirty="0" smtClean="0"/>
          </a:p>
          <a:p>
            <a:r>
              <a:rPr lang="en-GB" dirty="0" smtClean="0"/>
              <a:t>Functional </a:t>
            </a:r>
            <a:r>
              <a:rPr lang="en-GB" dirty="0"/>
              <a:t>modelling of requirements</a:t>
            </a:r>
          </a:p>
          <a:p>
            <a:r>
              <a:rPr lang="en-GB" dirty="0"/>
              <a:t>Show the external view of the system</a:t>
            </a:r>
          </a:p>
          <a:p>
            <a:pPr lvl="1"/>
            <a:r>
              <a:rPr lang="en-GB" dirty="0"/>
              <a:t>(Do not model internal processes)</a:t>
            </a:r>
          </a:p>
          <a:p>
            <a:r>
              <a:rPr lang="en-GB" dirty="0"/>
              <a:t>Show the system relative to different users of the system</a:t>
            </a:r>
          </a:p>
        </p:txBody>
      </p:sp>
    </p:spTree>
    <p:extLst>
      <p:ext uri="{BB962C8B-B14F-4D97-AF65-F5344CB8AC3E}">
        <p14:creationId xmlns:p14="http://schemas.microsoft.com/office/powerpoint/2010/main" val="421611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4488"/>
            <a:ext cx="8229600" cy="4610112"/>
          </a:xfrm>
        </p:spPr>
        <p:txBody>
          <a:bodyPr>
            <a:normAutofit fontScale="92500" lnSpcReduction="10000"/>
          </a:bodyPr>
          <a:lstStyle/>
          <a:p>
            <a:r>
              <a:rPr lang="en-GB" sz="2800" dirty="0">
                <a:solidFill>
                  <a:schemeClr val="accent3"/>
                </a:solidFill>
              </a:rPr>
              <a:t>Use-Cases</a:t>
            </a:r>
            <a:r>
              <a:rPr lang="en-GB" dirty="0"/>
              <a:t> are a scenario based technique in the Unified </a:t>
            </a:r>
            <a:r>
              <a:rPr lang="en-GB" dirty="0" err="1"/>
              <a:t>Modeling</a:t>
            </a:r>
            <a:r>
              <a:rPr lang="en-GB" dirty="0"/>
              <a:t> Language (UML) which identify the </a:t>
            </a:r>
            <a:r>
              <a:rPr lang="en-GB" b="1" dirty="0"/>
              <a:t>actors</a:t>
            </a:r>
            <a:r>
              <a:rPr lang="en-GB" dirty="0"/>
              <a:t> in an interaction and which describe the interaction itself.</a:t>
            </a:r>
          </a:p>
          <a:p>
            <a:r>
              <a:rPr lang="en-GB" dirty="0"/>
              <a:t>A set of use-cases should describe all possible interactions with the system.</a:t>
            </a:r>
          </a:p>
          <a:p>
            <a:r>
              <a:rPr lang="en-GB" dirty="0">
                <a:solidFill>
                  <a:schemeClr val="accent3"/>
                </a:solidFill>
              </a:rPr>
              <a:t>Sequence diagrams </a:t>
            </a:r>
            <a:r>
              <a:rPr lang="en-GB" dirty="0"/>
              <a:t>may be used to add detail to use-cases by showing the sequence of event processing in the system (we shall study sequence diagrams later).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22338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1935480"/>
            <a:ext cx="8572560" cy="4493916"/>
          </a:xfrm>
        </p:spPr>
        <p:txBody>
          <a:bodyPr>
            <a:normAutofit/>
          </a:bodyPr>
          <a:lstStyle/>
          <a:p>
            <a:r>
              <a:rPr lang="en-GB" dirty="0"/>
              <a:t>In a </a:t>
            </a:r>
            <a:r>
              <a:rPr lang="en-GB" dirty="0">
                <a:solidFill>
                  <a:schemeClr val="accent3"/>
                </a:solidFill>
              </a:rPr>
              <a:t>use-case diagram</a:t>
            </a:r>
            <a:r>
              <a:rPr lang="en-GB" dirty="0"/>
              <a:t>, an </a:t>
            </a:r>
            <a:r>
              <a:rPr lang="en-GB" b="1" dirty="0">
                <a:solidFill>
                  <a:schemeClr val="accent2"/>
                </a:solidFill>
              </a:rPr>
              <a:t>actor</a:t>
            </a:r>
            <a:r>
              <a:rPr lang="en-GB" dirty="0"/>
              <a:t> is a user of the system (i.e. Something external to the system; can be human or non-human) acting in a particular role.</a:t>
            </a:r>
          </a:p>
          <a:p>
            <a:r>
              <a:rPr lang="en-GB" dirty="0"/>
              <a:t>A </a:t>
            </a:r>
            <a:r>
              <a:rPr lang="en-GB" b="1" dirty="0">
                <a:solidFill>
                  <a:schemeClr val="accent2"/>
                </a:solidFill>
              </a:rPr>
              <a:t>use-case</a:t>
            </a:r>
            <a:r>
              <a:rPr lang="en-GB" dirty="0"/>
              <a:t> is a task which the </a:t>
            </a:r>
            <a:r>
              <a:rPr lang="en-GB" b="1" dirty="0">
                <a:solidFill>
                  <a:schemeClr val="accent2"/>
                </a:solidFill>
              </a:rPr>
              <a:t>actor</a:t>
            </a:r>
            <a:r>
              <a:rPr lang="en-GB" dirty="0"/>
              <a:t> needs to perform with the help of the system, e.g., find details of a book or print a copy of a receipt in a bookshop.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148992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GB" dirty="0" smtClean="0"/>
              <a:t>Actors (players)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085394"/>
            <a:ext cx="8229600" cy="4525963"/>
          </a:xfrm>
        </p:spPr>
        <p:txBody>
          <a:bodyPr>
            <a:noAutofit/>
          </a:bodyPr>
          <a:lstStyle/>
          <a:p>
            <a:r>
              <a:rPr lang="en-GB" sz="2800" dirty="0"/>
              <a:t>Anything external to the system which the system interacts with</a:t>
            </a:r>
          </a:p>
          <a:p>
            <a:r>
              <a:rPr lang="en-GB" sz="2800" dirty="0"/>
              <a:t>Can be human</a:t>
            </a:r>
          </a:p>
          <a:p>
            <a:pPr lvl="1"/>
            <a:r>
              <a:rPr lang="en-GB" sz="2400" dirty="0"/>
              <a:t>Customer</a:t>
            </a:r>
          </a:p>
          <a:p>
            <a:pPr lvl="1"/>
            <a:r>
              <a:rPr lang="en-GB" sz="2400" dirty="0"/>
              <a:t>Player (game)</a:t>
            </a:r>
          </a:p>
          <a:p>
            <a:pPr lvl="1"/>
            <a:r>
              <a:rPr lang="en-GB" sz="2400" dirty="0"/>
              <a:t>Driver</a:t>
            </a:r>
          </a:p>
          <a:p>
            <a:r>
              <a:rPr lang="en-GB" sz="2800" dirty="0"/>
              <a:t>Can be non human</a:t>
            </a:r>
          </a:p>
          <a:p>
            <a:pPr lvl="1"/>
            <a:r>
              <a:rPr lang="en-GB" sz="2400" dirty="0"/>
              <a:t>Sensor (smoke detector)</a:t>
            </a:r>
          </a:p>
          <a:p>
            <a:pPr lvl="1"/>
            <a:r>
              <a:rPr lang="en-GB" sz="2400" dirty="0"/>
              <a:t>Payment service (credit cards)</a:t>
            </a:r>
          </a:p>
          <a:p>
            <a:pPr lvl="1"/>
            <a:r>
              <a:rPr lang="en-GB" sz="2400" dirty="0"/>
              <a:t>Geo location</a:t>
            </a:r>
          </a:p>
          <a:p>
            <a:pPr lvl="1"/>
            <a:r>
              <a:rPr lang="en-GB" sz="2400" dirty="0"/>
              <a:t>Robotic arm</a:t>
            </a:r>
          </a:p>
          <a:p>
            <a:pPr lvl="1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2018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389120"/>
          </a:xfrm>
        </p:spPr>
        <p:txBody>
          <a:bodyPr>
            <a:normAutofit lnSpcReduction="10000"/>
          </a:bodyPr>
          <a:lstStyle/>
          <a:p>
            <a:r>
              <a:rPr lang="en-GB" b="1" dirty="0"/>
              <a:t>The details of each use case should also be documented by a use case description: </a:t>
            </a:r>
            <a:r>
              <a:rPr lang="en-GB" dirty="0"/>
              <a:t>E.g.,</a:t>
            </a:r>
          </a:p>
          <a:p>
            <a:pPr lvl="1"/>
            <a:r>
              <a:rPr lang="en-GB" b="1" dirty="0">
                <a:solidFill>
                  <a:schemeClr val="accent3"/>
                </a:solidFill>
              </a:rPr>
              <a:t>Print receipt</a:t>
            </a:r>
            <a:r>
              <a:rPr lang="en-GB" dirty="0">
                <a:solidFill>
                  <a:schemeClr val="accent3"/>
                </a:solidFill>
              </a:rPr>
              <a:t> </a:t>
            </a:r>
            <a:r>
              <a:rPr lang="en-GB" dirty="0"/>
              <a:t>– A customer has paid for an item via a valid payment method. The till should print a receipt indicating the current date and time, the price, the payment type and the member of staff who dealt with the sale.</a:t>
            </a:r>
          </a:p>
          <a:p>
            <a:pPr lvl="2"/>
            <a:r>
              <a:rPr lang="en-GB" sz="2400" b="1" dirty="0"/>
              <a:t>[Alternate Case] </a:t>
            </a:r>
            <a:r>
              <a:rPr lang="en-GB" sz="2400" dirty="0"/>
              <a:t>– No print paper available – Print out “Please enter new till paper” to the cashier’s terminal. Try to print again after 10 seconds.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7</a:t>
            </a:fld>
            <a:endParaRPr kumimoji="0" lang="en-US"/>
          </a:p>
        </p:txBody>
      </p:sp>
      <p:sp>
        <p:nvSpPr>
          <p:cNvPr id="6" name="TextBox 5"/>
          <p:cNvSpPr txBox="1"/>
          <p:nvPr/>
        </p:nvSpPr>
        <p:spPr>
          <a:xfrm>
            <a:off x="2071670" y="5643578"/>
            <a:ext cx="6357982" cy="646331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/>
              <a:t>An alternate case here is something that could potentially go wrong and denotes a different course of action.</a:t>
            </a:r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rot="16200000" flipV="1">
            <a:off x="4089794" y="4482710"/>
            <a:ext cx="357190" cy="1964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79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Article Printing Use-Case</a:t>
            </a:r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685800" y="2286000"/>
            <a:ext cx="7696200" cy="3352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sx="101000" sy="101000" algn="tl" rotWithShape="0">
              <a:prstClr val="black">
                <a:alpha val="67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pic>
        <p:nvPicPr>
          <p:cNvPr id="8499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3000372"/>
            <a:ext cx="6019800" cy="208915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8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14480" y="1643050"/>
            <a:ext cx="885179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/>
              <a:t>Actor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15008" y="1714488"/>
            <a:ext cx="1269899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/>
              <a:t>Use case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1702261" y="2545562"/>
            <a:ext cx="895657" cy="139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</p:cNvCxnSpPr>
          <p:nvPr/>
        </p:nvCxnSpPr>
        <p:spPr>
          <a:xfrm rot="16200000" flipH="1">
            <a:off x="5798968" y="2727143"/>
            <a:ext cx="1109973" cy="7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60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ATM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Actors</a:t>
            </a:r>
          </a:p>
          <a:p>
            <a:pPr lvl="1"/>
            <a:r>
              <a:rPr lang="en-GB" dirty="0"/>
              <a:t>Customers</a:t>
            </a:r>
          </a:p>
          <a:p>
            <a:pPr lvl="1"/>
            <a:r>
              <a:rPr lang="en-GB" dirty="0"/>
              <a:t>Bank staff</a:t>
            </a:r>
          </a:p>
          <a:p>
            <a:pPr lvl="1"/>
            <a:r>
              <a:rPr lang="en-GB" dirty="0"/>
              <a:t>ATM service engineer</a:t>
            </a:r>
          </a:p>
          <a:p>
            <a:r>
              <a:rPr lang="en-GB" dirty="0"/>
              <a:t>Use cases</a:t>
            </a:r>
          </a:p>
          <a:p>
            <a:pPr lvl="1"/>
            <a:r>
              <a:rPr lang="en-GB" dirty="0"/>
              <a:t>Withdraw cash</a:t>
            </a:r>
          </a:p>
          <a:p>
            <a:pPr lvl="1"/>
            <a:r>
              <a:rPr lang="en-GB" dirty="0"/>
              <a:t>Check balance</a:t>
            </a:r>
          </a:p>
          <a:p>
            <a:pPr lvl="1"/>
            <a:r>
              <a:rPr lang="en-GB" dirty="0"/>
              <a:t>Add cash to machine</a:t>
            </a:r>
          </a:p>
          <a:p>
            <a:pPr lvl="1"/>
            <a:r>
              <a:rPr lang="en-GB" dirty="0"/>
              <a:t>Check security video recording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3470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1124</Words>
  <Application>Microsoft Office PowerPoint</Application>
  <PresentationFormat>On-screen Show (4:3)</PresentationFormat>
  <Paragraphs>207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Impact</vt:lpstr>
      <vt:lpstr>Times New Roman</vt:lpstr>
      <vt:lpstr>Wingdings</vt:lpstr>
      <vt:lpstr>Office Theme</vt:lpstr>
      <vt:lpstr>Introduction to coursework 1.1 and Use Case Analysis</vt:lpstr>
      <vt:lpstr>Requirements</vt:lpstr>
      <vt:lpstr>Use cases</vt:lpstr>
      <vt:lpstr>Use Cases</vt:lpstr>
      <vt:lpstr>Use Cases</vt:lpstr>
      <vt:lpstr>Actors (players)</vt:lpstr>
      <vt:lpstr>Use Cases</vt:lpstr>
      <vt:lpstr>Example - Article Printing Use-Case</vt:lpstr>
      <vt:lpstr>ATM machine</vt:lpstr>
      <vt:lpstr>Example - ATM Use Case Diagram</vt:lpstr>
      <vt:lpstr>Advanced Use Case Diagrams</vt:lpstr>
      <vt:lpstr>Include Relations</vt:lpstr>
      <vt:lpstr>Extend Relations</vt:lpstr>
      <vt:lpstr>In summary</vt:lpstr>
      <vt:lpstr>A Word on Extend/Include</vt:lpstr>
      <vt:lpstr>Full use case template</vt:lpstr>
      <vt:lpstr>Notes about use cases</vt:lpstr>
      <vt:lpstr>ATM use case descriptions</vt:lpstr>
      <vt:lpstr>ATM use cases</vt:lpstr>
      <vt:lpstr>ATM use cases</vt:lpstr>
      <vt:lpstr>ATM use cases</vt:lpstr>
    </vt:vector>
  </TitlesOfParts>
  <Company>The University of Liverpool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coursework 1 and Use Case Analysis</dc:title>
  <dc:creator>CSC</dc:creator>
  <cp:lastModifiedBy>Coope, Sebastian</cp:lastModifiedBy>
  <cp:revision>12</cp:revision>
  <dcterms:created xsi:type="dcterms:W3CDTF">2017-09-29T07:14:23Z</dcterms:created>
  <dcterms:modified xsi:type="dcterms:W3CDTF">2021-10-04T11:03:45Z</dcterms:modified>
</cp:coreProperties>
</file>