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30" r:id="rId2"/>
    <p:sldId id="256" r:id="rId3"/>
    <p:sldId id="295" r:id="rId4"/>
    <p:sldId id="259" r:id="rId5"/>
    <p:sldId id="260" r:id="rId6"/>
    <p:sldId id="261" r:id="rId7"/>
    <p:sldId id="333" r:id="rId8"/>
    <p:sldId id="334" r:id="rId9"/>
    <p:sldId id="262" r:id="rId10"/>
    <p:sldId id="297" r:id="rId11"/>
    <p:sldId id="263" r:id="rId12"/>
    <p:sldId id="264" r:id="rId13"/>
    <p:sldId id="265" r:id="rId14"/>
    <p:sldId id="268" r:id="rId15"/>
    <p:sldId id="269" r:id="rId16"/>
    <p:sldId id="270" r:id="rId17"/>
    <p:sldId id="273" r:id="rId18"/>
    <p:sldId id="274" r:id="rId19"/>
    <p:sldId id="275" r:id="rId20"/>
    <p:sldId id="33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781800" cy="9918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A05"/>
    <a:srgbClr val="FF9900"/>
    <a:srgbClr val="99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90" d="100"/>
          <a:sy n="90" d="100"/>
        </p:scale>
        <p:origin x="67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262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9150" y="4713288"/>
            <a:ext cx="5143500" cy="418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33" tIns="45308" rIns="92233" bIns="45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notes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858838"/>
            <a:ext cx="4649788" cy="3487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240834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1006" y="9421176"/>
            <a:ext cx="2939204" cy="495935"/>
          </a:xfrm>
          <a:prstGeom prst="rect">
            <a:avLst/>
          </a:prstGeom>
          <a:noFill/>
        </p:spPr>
        <p:txBody>
          <a:bodyPr lIns="91577" tIns="45789" rIns="91577" bIns="45789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96086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2869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7/22/2009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nfomotions.com/pointers/media/client-server-illustration.gi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2654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Lecturer: </a:t>
            </a:r>
            <a:r>
              <a:rPr lang="en-GB" b="1" dirty="0"/>
              <a:t>Sebastian </a:t>
            </a:r>
            <a:r>
              <a:rPr lang="en-GB" b="1" dirty="0" err="1"/>
              <a:t>Coope</a:t>
            </a:r>
            <a:endParaRPr lang="en-GB" b="1" dirty="0"/>
          </a:p>
          <a:p>
            <a:r>
              <a:rPr lang="en-GB" i="1" dirty="0"/>
              <a:t>Ashton Building, Room G.18</a:t>
            </a:r>
          </a:p>
          <a:p>
            <a:r>
              <a:rPr lang="en-GB" i="1" dirty="0"/>
              <a:t>E-mail: </a:t>
            </a:r>
            <a:r>
              <a:rPr lang="en-GB" b="1" i="1" dirty="0"/>
              <a:t>coopes@liverpool.ac.uk </a:t>
            </a:r>
            <a:endParaRPr lang="en-GB" sz="2400" b="1" i="1" dirty="0"/>
          </a:p>
          <a:p>
            <a:endParaRPr lang="en-GB" sz="2000" b="1" i="1" dirty="0"/>
          </a:p>
          <a:p>
            <a:r>
              <a:rPr lang="en-GB" b="1" dirty="0"/>
              <a:t>COMP 201 web-page:</a:t>
            </a:r>
          </a:p>
          <a:p>
            <a:r>
              <a:rPr lang="en-GB" sz="2200" b="1" dirty="0"/>
              <a:t>http://www.csc.liv.ac.uk/~coopes/comp201</a:t>
            </a:r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u="sng" dirty="0"/>
              <a:t>Lecture 15 – Distributed System Architectures</a:t>
            </a:r>
          </a:p>
          <a:p>
            <a:pPr eaLnBrk="1" hangingPunct="1"/>
            <a:endParaRPr lang="en-GB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Architectural Models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785926"/>
            <a:ext cx="8215370" cy="41148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Static structural models</a:t>
            </a:r>
            <a:r>
              <a:rPr lang="en-GB" dirty="0"/>
              <a:t> show the major system components</a:t>
            </a:r>
          </a:p>
          <a:p>
            <a:r>
              <a:rPr lang="en-GB" b="1" dirty="0">
                <a:solidFill>
                  <a:schemeClr val="accent2"/>
                </a:solidFill>
              </a:rPr>
              <a:t>Dynamic process models</a:t>
            </a:r>
            <a:r>
              <a:rPr lang="en-GB" dirty="0"/>
              <a:t> show the process structure of the system</a:t>
            </a:r>
          </a:p>
          <a:p>
            <a:r>
              <a:rPr lang="en-GB" b="1" dirty="0">
                <a:solidFill>
                  <a:schemeClr val="accent2"/>
                </a:solidFill>
              </a:rPr>
              <a:t>Interface models</a:t>
            </a:r>
            <a:r>
              <a:rPr lang="en-GB" dirty="0"/>
              <a:t> define sub-system interfaces</a:t>
            </a:r>
          </a:p>
          <a:p>
            <a:r>
              <a:rPr lang="en-GB" b="1" dirty="0">
                <a:solidFill>
                  <a:schemeClr val="accent2"/>
                </a:solidFill>
              </a:rPr>
              <a:t>Relationships models</a:t>
            </a:r>
            <a:r>
              <a:rPr lang="en-GB" dirty="0"/>
              <a:t> such as a data-flow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GB" dirty="0"/>
              <a:t>System Structuring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algn="ctr">
              <a:buFont typeface="Zapf Dingbats" charset="2"/>
              <a:buNone/>
            </a:pPr>
            <a:r>
              <a:rPr lang="en-GB" b="1" dirty="0">
                <a:solidFill>
                  <a:schemeClr val="accent2"/>
                </a:solidFill>
              </a:rPr>
              <a:t>Concerned with decomposing the system into interacting sub-systems</a:t>
            </a:r>
          </a:p>
          <a:p>
            <a:r>
              <a:rPr lang="en-GB" dirty="0"/>
              <a:t>The </a:t>
            </a:r>
            <a:r>
              <a:rPr lang="en-GB" dirty="0">
                <a:solidFill>
                  <a:schemeClr val="accent1"/>
                </a:solidFill>
              </a:rPr>
              <a:t>architectural design</a:t>
            </a:r>
            <a:r>
              <a:rPr lang="en-GB" dirty="0"/>
              <a:t> is normally expressed as a </a:t>
            </a:r>
            <a:r>
              <a:rPr lang="en-GB" u="sng" dirty="0">
                <a:solidFill>
                  <a:schemeClr val="accent3"/>
                </a:solidFill>
              </a:rPr>
              <a:t>block diagram</a:t>
            </a:r>
            <a:r>
              <a:rPr lang="en-GB" dirty="0"/>
              <a:t> presenting an overview of the system structure</a:t>
            </a:r>
          </a:p>
          <a:p>
            <a:pPr lvl="1"/>
            <a:r>
              <a:rPr lang="en-GB" dirty="0"/>
              <a:t>(More specific models showing how sub-systems share data, are distributed and interface with each other may also be developed)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Packing Robot Control System</a:t>
            </a:r>
          </a:p>
        </p:txBody>
      </p:sp>
      <p:pic>
        <p:nvPicPr>
          <p:cNvPr id="1229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85900"/>
            <a:ext cx="7620000" cy="514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The Repository Model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495800"/>
          </a:xfrm>
          <a:noFill/>
          <a:ln/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Sub-systems must exchange data</a:t>
            </a:r>
            <a:r>
              <a:rPr lang="en-GB" dirty="0"/>
              <a:t>. This may be done in two ways: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Shared data</a:t>
            </a:r>
            <a:r>
              <a:rPr lang="en-GB" dirty="0"/>
              <a:t> is held in a central database or </a:t>
            </a:r>
            <a:r>
              <a:rPr lang="en-GB" dirty="0">
                <a:solidFill>
                  <a:schemeClr val="accent1"/>
                </a:solidFill>
              </a:rPr>
              <a:t>repository</a:t>
            </a:r>
            <a:r>
              <a:rPr lang="en-GB" dirty="0"/>
              <a:t> and may be accessed by all sub-systems</a:t>
            </a:r>
          </a:p>
          <a:p>
            <a:pPr lvl="1"/>
            <a:r>
              <a:rPr lang="en-GB" dirty="0"/>
              <a:t>Each sub-system maintains its </a:t>
            </a:r>
            <a:r>
              <a:rPr lang="en-GB" dirty="0">
                <a:solidFill>
                  <a:schemeClr val="accent1"/>
                </a:solidFill>
              </a:rPr>
              <a:t>own database</a:t>
            </a:r>
            <a:r>
              <a:rPr lang="en-GB" dirty="0"/>
              <a:t> and passes data explicitly to other sub-systems</a:t>
            </a:r>
          </a:p>
          <a:p>
            <a:endParaRPr lang="en-GB" dirty="0"/>
          </a:p>
          <a:p>
            <a:r>
              <a:rPr lang="en-GB" dirty="0"/>
              <a:t>When large amounts of data are to be shared, the repository model of sharing is most commonly used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 flipV="1">
            <a:off x="71406" y="2500306"/>
            <a:ext cx="457200" cy="2209800"/>
          </a:xfrm>
          <a:prstGeom prst="curvedRightArrow">
            <a:avLst>
              <a:gd name="adj1" fmla="val 41441"/>
              <a:gd name="adj2" fmla="val 138108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Client-Server Architecture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05800" cy="4343400"/>
          </a:xfrm>
          <a:noFill/>
          <a:ln/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Distributed system model </a:t>
            </a:r>
            <a:r>
              <a:rPr lang="en-GB" dirty="0"/>
              <a:t>which shows how data and processing is distributed across a range of components:</a:t>
            </a:r>
          </a:p>
          <a:p>
            <a:pPr lvl="1"/>
            <a:r>
              <a:rPr lang="en-GB" sz="2600" b="1" dirty="0">
                <a:solidFill>
                  <a:schemeClr val="accent1"/>
                </a:solidFill>
              </a:rPr>
              <a:t>Set of stand-alone servers</a:t>
            </a:r>
            <a:r>
              <a:rPr lang="en-GB" sz="2600" dirty="0"/>
              <a:t> which provide specific services such as printing, data management, etc.</a:t>
            </a:r>
          </a:p>
          <a:p>
            <a:pPr lvl="1"/>
            <a:r>
              <a:rPr lang="en-GB" sz="2600" b="1" dirty="0">
                <a:solidFill>
                  <a:schemeClr val="accent1"/>
                </a:solidFill>
              </a:rPr>
              <a:t>Set of clients</a:t>
            </a:r>
            <a:r>
              <a:rPr lang="en-GB" sz="2600" dirty="0"/>
              <a:t> which call on these services</a:t>
            </a:r>
          </a:p>
          <a:p>
            <a:pPr lvl="1"/>
            <a:r>
              <a:rPr lang="en-GB" sz="2600" b="1" dirty="0">
                <a:solidFill>
                  <a:schemeClr val="accent1"/>
                </a:solidFill>
              </a:rPr>
              <a:t>Network</a:t>
            </a:r>
            <a:r>
              <a:rPr lang="en-GB" sz="2600" dirty="0"/>
              <a:t> which allows clients to access servers</a:t>
            </a:r>
          </a:p>
        </p:txBody>
      </p:sp>
      <p:pic>
        <p:nvPicPr>
          <p:cNvPr id="16389" name="Picture 5" descr="http://www.infomotions.com/pointers/media/client-server-illustration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4357694"/>
            <a:ext cx="3200435" cy="206691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Film and Picture Library</a:t>
            </a:r>
          </a:p>
        </p:txBody>
      </p:sp>
      <p:pic>
        <p:nvPicPr>
          <p:cNvPr id="1741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8304213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Client-Server Characteristics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26"/>
            <a:ext cx="8229600" cy="438912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</a:rPr>
              <a:t>Advantages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Distribution of data is straightforward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Makes effective use of networked systems. May require cheaper hardware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Easy to add new servers or upgrade existing servers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</a:rPr>
              <a:t>Disadvantages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No shared data model so sub-systems use different data organisation. data interchange may be inefficient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Redundant management in each server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No central register of names and services - it may be hard to find out what servers and services are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Control Models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71476" y="1676400"/>
            <a:ext cx="8486804" cy="4538682"/>
          </a:xfrm>
          <a:noFill/>
          <a:ln/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chemeClr val="accent3"/>
                </a:solidFill>
              </a:rPr>
              <a:t>  Control Models </a:t>
            </a:r>
            <a:r>
              <a:rPr lang="en-GB" dirty="0"/>
              <a:t>are concerned with the control flow between sub systems:</a:t>
            </a:r>
          </a:p>
          <a:p>
            <a:r>
              <a:rPr lang="en-GB" b="1" dirty="0">
                <a:solidFill>
                  <a:schemeClr val="accent1"/>
                </a:solidFill>
              </a:rPr>
              <a:t>Centralised control</a:t>
            </a:r>
          </a:p>
          <a:p>
            <a:pPr lvl="1"/>
            <a:r>
              <a:rPr lang="en-GB" dirty="0"/>
              <a:t>One sub-system has overall responsibility for control and starts and stops other sub-systems</a:t>
            </a:r>
          </a:p>
          <a:p>
            <a:r>
              <a:rPr lang="en-GB" b="1" dirty="0">
                <a:solidFill>
                  <a:schemeClr val="accent1"/>
                </a:solidFill>
              </a:rPr>
              <a:t>Event-based control</a:t>
            </a:r>
          </a:p>
          <a:p>
            <a:pPr lvl="1"/>
            <a:r>
              <a:rPr lang="en-GB" dirty="0"/>
              <a:t>Each sub-system can respond to externally generated events from other sub-systems or the system’s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Centralised Control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38912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A control sub-system takes responsibility for managing the execution of other sub-systems. There are two main types of centralised control models (sequential or parallel):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olidFill>
                  <a:schemeClr val="accent1"/>
                </a:solidFill>
              </a:rPr>
              <a:t>Firstly, there is the </a:t>
            </a:r>
            <a:r>
              <a:rPr lang="en-GB" sz="2800" b="1" dirty="0">
                <a:solidFill>
                  <a:schemeClr val="accent1"/>
                </a:solidFill>
              </a:rPr>
              <a:t>call-return model</a:t>
            </a:r>
          </a:p>
          <a:p>
            <a:pPr lvl="2">
              <a:lnSpc>
                <a:spcPct val="90000"/>
              </a:lnSpc>
            </a:pPr>
            <a:r>
              <a:rPr lang="en-GB" sz="2400" dirty="0">
                <a:solidFill>
                  <a:schemeClr val="accent3"/>
                </a:solidFill>
              </a:rPr>
              <a:t>Top-down subroutine model</a:t>
            </a:r>
            <a:r>
              <a:rPr lang="en-GB" sz="2400" dirty="0"/>
              <a:t> where control starts at the top of a subroutine hierarchy and moves downwards. Applicable to </a:t>
            </a:r>
            <a:r>
              <a:rPr lang="en-GB" sz="2400" b="1" dirty="0"/>
              <a:t>sequential systems</a:t>
            </a:r>
          </a:p>
          <a:p>
            <a:pPr lvl="2">
              <a:lnSpc>
                <a:spcPct val="90000"/>
              </a:lnSpc>
            </a:pPr>
            <a:r>
              <a:rPr lang="en-GB" sz="2400" dirty="0"/>
              <a:t>Such a model is embedded into familiar programming languages such as C, Java, Pascal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Call-Return Model</a:t>
            </a:r>
          </a:p>
        </p:txBody>
      </p:sp>
      <p:pic>
        <p:nvPicPr>
          <p:cNvPr id="23555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1765300"/>
            <a:ext cx="8437563" cy="364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0042"/>
            <a:ext cx="8229600" cy="1285884"/>
          </a:xfrm>
          <a:noFill/>
          <a:ln/>
        </p:spPr>
        <p:txBody>
          <a:bodyPr>
            <a:normAutofit/>
          </a:bodyPr>
          <a:lstStyle/>
          <a:p>
            <a:r>
              <a:rPr lang="en-GB" sz="3600" dirty="0"/>
              <a:t>Architectural Design - Establishing the Overall Structure of a Software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382000" cy="4114800"/>
          </a:xfrm>
          <a:noFill/>
          <a:ln/>
        </p:spPr>
        <p:txBody>
          <a:bodyPr/>
          <a:lstStyle/>
          <a:p>
            <a:pPr>
              <a:buFont typeface="Zapf Dingbats" charset="2"/>
              <a:buNone/>
            </a:pPr>
            <a:r>
              <a:rPr lang="en-GB" b="1" dirty="0"/>
              <a:t>Topics covered:</a:t>
            </a:r>
          </a:p>
          <a:p>
            <a:r>
              <a:rPr lang="en-GB" dirty="0">
                <a:solidFill>
                  <a:schemeClr val="accent3"/>
                </a:solidFill>
              </a:rPr>
              <a:t>System structuring</a:t>
            </a:r>
          </a:p>
          <a:p>
            <a:r>
              <a:rPr lang="en-GB" dirty="0">
                <a:solidFill>
                  <a:schemeClr val="accent3"/>
                </a:solidFill>
              </a:rPr>
              <a:t>Control models</a:t>
            </a:r>
          </a:p>
          <a:p>
            <a:r>
              <a:rPr lang="en-GB" dirty="0">
                <a:solidFill>
                  <a:schemeClr val="accent3"/>
                </a:solidFill>
              </a:rPr>
              <a:t>Modular decomposition</a:t>
            </a:r>
          </a:p>
          <a:p>
            <a:endParaRPr lang="en-GB" dirty="0"/>
          </a:p>
          <a:p>
            <a:r>
              <a:rPr lang="en-GB" dirty="0">
                <a:solidFill>
                  <a:schemeClr val="accent2"/>
                </a:solidFill>
              </a:rPr>
              <a:t>Multiprocessor architectures  </a:t>
            </a:r>
          </a:p>
          <a:p>
            <a:r>
              <a:rPr lang="en-GB" dirty="0">
                <a:solidFill>
                  <a:schemeClr val="accent2"/>
                </a:solidFill>
              </a:rPr>
              <a:t>Client-server architectures</a:t>
            </a:r>
          </a:p>
          <a:p>
            <a:r>
              <a:rPr lang="en-GB" dirty="0">
                <a:solidFill>
                  <a:schemeClr val="accent2"/>
                </a:solidFill>
              </a:rPr>
              <a:t>Distributed object architectures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181600" y="2362200"/>
            <a:ext cx="29718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3200" b="1" dirty="0"/>
              <a:t>Architectural Design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6248400" y="4084638"/>
            <a:ext cx="2819400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3200" b="1" dirty="0"/>
              <a:t>Distributed Systems Architectures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533400" y="4343400"/>
            <a:ext cx="495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V="1">
            <a:off x="5486400" y="3048000"/>
            <a:ext cx="2895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Centralised Control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If the controlled subsystems run </a:t>
            </a:r>
            <a:r>
              <a:rPr lang="en-GB" b="1" dirty="0"/>
              <a:t>in parallel</a:t>
            </a:r>
            <a:r>
              <a:rPr lang="en-GB" dirty="0"/>
              <a:t>, then we may use the manager model of centralised control: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en-GB" sz="2800" b="1" dirty="0">
                <a:solidFill>
                  <a:schemeClr val="accent1"/>
                </a:solidFill>
              </a:rPr>
              <a:t>Manager model</a:t>
            </a:r>
          </a:p>
          <a:p>
            <a:pPr lvl="2">
              <a:lnSpc>
                <a:spcPct val="90000"/>
              </a:lnSpc>
            </a:pPr>
            <a:r>
              <a:rPr lang="en-GB" sz="2400" dirty="0">
                <a:solidFill>
                  <a:schemeClr val="accent3"/>
                </a:solidFill>
              </a:rPr>
              <a:t>Applicable to concurrent systems. </a:t>
            </a:r>
            <a:r>
              <a:rPr lang="en-GB" sz="2400" dirty="0"/>
              <a:t>One system component controls the stopping, starting and coordination of other system processes. </a:t>
            </a:r>
            <a:r>
              <a:rPr lang="en-GB" sz="2400" dirty="0">
                <a:solidFill>
                  <a:schemeClr val="accent1"/>
                </a:solidFill>
              </a:rPr>
              <a:t>Can also be implemented in sequential systems as a case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Real-Time System Control</a:t>
            </a:r>
          </a:p>
        </p:txBody>
      </p:sp>
      <p:pic>
        <p:nvPicPr>
          <p:cNvPr id="24579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1689100"/>
            <a:ext cx="6896100" cy="4616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Event-Driven Systems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419600"/>
          </a:xfrm>
          <a:noFill/>
          <a:ln/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Driven by externally generated events</a:t>
            </a:r>
            <a:r>
              <a:rPr lang="en-GB" dirty="0"/>
              <a:t> where the timing of the event is out of the control of the sub-systems which process the event</a:t>
            </a:r>
          </a:p>
          <a:p>
            <a:r>
              <a:rPr lang="en-GB" dirty="0"/>
              <a:t>There are two principal event-driven models: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Broadcast models</a:t>
            </a:r>
            <a:r>
              <a:rPr lang="en-GB" dirty="0">
                <a:solidFill>
                  <a:schemeClr val="accent1"/>
                </a:solidFill>
              </a:rPr>
              <a:t>.</a:t>
            </a:r>
            <a:r>
              <a:rPr lang="en-GB" dirty="0"/>
              <a:t> An event is broadcast to all sub-systems. Any sub-system which can  handle the event may do so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Interrupt-driven models</a:t>
            </a:r>
            <a:r>
              <a:rPr lang="en-GB" dirty="0">
                <a:solidFill>
                  <a:schemeClr val="accent1"/>
                </a:solidFill>
              </a:rPr>
              <a:t>.</a:t>
            </a:r>
            <a:r>
              <a:rPr lang="en-GB" dirty="0"/>
              <a:t> Used in real-time systems where interrupts are detected by an interrupt handler and passed to some other component for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Broadcast Model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3050"/>
            <a:ext cx="8229600" cy="4389120"/>
          </a:xfrm>
          <a:noFill/>
          <a:ln/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Effective in integrating sub-systems</a:t>
            </a:r>
            <a:r>
              <a:rPr lang="en-GB" sz="2800" dirty="0"/>
              <a:t> on different computers in a network</a:t>
            </a:r>
          </a:p>
          <a:p>
            <a:r>
              <a:rPr lang="en-GB" sz="2800" dirty="0"/>
              <a:t>Sub-systems register an interest in specific events. When these occur, control is transferred to the sub-system which can handle the event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Control policy is not embedded in the event</a:t>
            </a:r>
            <a:r>
              <a:rPr lang="en-GB" sz="2800" dirty="0"/>
              <a:t> and message handler. Sub-systems decide on events of interest to them</a:t>
            </a:r>
          </a:p>
          <a:p>
            <a:r>
              <a:rPr lang="en-GB" sz="2800" b="1" dirty="0">
                <a:solidFill>
                  <a:schemeClr val="accent1"/>
                </a:solidFill>
              </a:rPr>
              <a:t>However</a:t>
            </a:r>
            <a:r>
              <a:rPr lang="en-GB" sz="2800" dirty="0">
                <a:solidFill>
                  <a:schemeClr val="accent1"/>
                </a:solidFill>
              </a:rPr>
              <a:t>, sub-systems don’t know if or when an event will be handled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Selective Broadcasting</a:t>
            </a:r>
          </a:p>
        </p:txBody>
      </p:sp>
      <p:pic>
        <p:nvPicPr>
          <p:cNvPr id="2765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413000"/>
            <a:ext cx="8707438" cy="223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Interrupt-Driven Systems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b="1" dirty="0">
                <a:solidFill>
                  <a:schemeClr val="accent2"/>
                </a:solidFill>
              </a:rPr>
              <a:t>Used in real-time systems</a:t>
            </a:r>
            <a:r>
              <a:rPr lang="en-GB" sz="2800" dirty="0"/>
              <a:t> where fast response to an event is essential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There are known interrupt types with a handler defined for each type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Each type is associated with a memory location and a hardware switch causes transfer to its handler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1"/>
                </a:solidFill>
              </a:rPr>
              <a:t>Allows fast response but complex to program and difficult to validate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Interrupt-Driven Control</a:t>
            </a:r>
          </a:p>
        </p:txBody>
      </p:sp>
      <p:pic>
        <p:nvPicPr>
          <p:cNvPr id="29699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6" y="1600200"/>
            <a:ext cx="6756400" cy="4687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Modular Decomposition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389120"/>
          </a:xfrm>
          <a:noFill/>
          <a:ln/>
        </p:spPr>
        <p:txBody>
          <a:bodyPr/>
          <a:lstStyle/>
          <a:p>
            <a:r>
              <a:rPr lang="en-GB" dirty="0"/>
              <a:t>Another structural level where sub-systems are decomposed into modules</a:t>
            </a:r>
          </a:p>
          <a:p>
            <a:r>
              <a:rPr lang="en-GB" dirty="0"/>
              <a:t>Two modular decomposition models covered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An object model </a:t>
            </a:r>
            <a:r>
              <a:rPr lang="en-GB" dirty="0"/>
              <a:t>where the system is decomposed into interacting objects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A data-flow model </a:t>
            </a:r>
            <a:r>
              <a:rPr lang="en-GB" dirty="0"/>
              <a:t>where the system is decomposed into functional modules which transform inputs to outputs. Also known as the pipeline model</a:t>
            </a:r>
          </a:p>
          <a:p>
            <a:r>
              <a:rPr lang="en-GB" dirty="0"/>
              <a:t>If possible, decisions about concurrency should be delayed until modules are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Object Models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3050"/>
            <a:ext cx="8229600" cy="438912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Structure the system into a set of loosely coupled objects with well-defined interfaces</a:t>
            </a:r>
          </a:p>
          <a:p>
            <a:pPr>
              <a:lnSpc>
                <a:spcPct val="90000"/>
              </a:lnSpc>
            </a:pPr>
            <a:r>
              <a:rPr lang="en-GB" sz="2800" b="1" dirty="0">
                <a:solidFill>
                  <a:schemeClr val="accent2"/>
                </a:solidFill>
              </a:rPr>
              <a:t>Object-oriented decomposition</a:t>
            </a:r>
            <a:r>
              <a:rPr lang="en-GB" sz="2800" dirty="0"/>
              <a:t> is concerned with identifying 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object classes</a:t>
            </a:r>
            <a:r>
              <a:rPr lang="en-GB" sz="2800" dirty="0">
                <a:solidFill>
                  <a:schemeClr val="accent1"/>
                </a:solidFill>
              </a:rPr>
              <a:t>, 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their attributes </a:t>
            </a:r>
            <a:r>
              <a:rPr lang="en-GB" sz="2800" dirty="0">
                <a:solidFill>
                  <a:schemeClr val="accent1"/>
                </a:solidFill>
              </a:rPr>
              <a:t>and 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operations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When implemented, objects are created from these classes and some control model used to coordinate object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Invoice Processing System</a:t>
            </a:r>
          </a:p>
        </p:txBody>
      </p:sp>
      <p:pic>
        <p:nvPicPr>
          <p:cNvPr id="32772" name="Picture 4" descr="10.9 object-model.eps                                          00002E9E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828800"/>
            <a:ext cx="7924800" cy="43434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design process for identifying the sub-systems making up a system and the framework for sub-system control and communication is </a:t>
            </a:r>
            <a:r>
              <a:rPr lang="en-GB" i="1">
                <a:solidFill>
                  <a:schemeClr val="accent2"/>
                </a:solidFill>
              </a:rPr>
              <a:t>architectural design</a:t>
            </a:r>
          </a:p>
          <a:p>
            <a:r>
              <a:rPr lang="en-GB"/>
              <a:t>The output of this design process is a description of the</a:t>
            </a:r>
            <a:r>
              <a:rPr lang="en-GB" i="1"/>
              <a:t> </a:t>
            </a:r>
            <a:r>
              <a:rPr lang="en-GB" i="1">
                <a:solidFill>
                  <a:schemeClr val="accent2"/>
                </a:solidFill>
              </a:rPr>
              <a:t>software architecture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Data-Flow Models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3050"/>
            <a:ext cx="8229600" cy="4681550"/>
          </a:xfrm>
          <a:noFill/>
          <a:ln/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Functional transformations </a:t>
            </a:r>
            <a:r>
              <a:rPr lang="en-GB" dirty="0"/>
              <a:t>process their inputs to produce outputs</a:t>
            </a:r>
          </a:p>
          <a:p>
            <a:r>
              <a:rPr lang="en-GB" dirty="0"/>
              <a:t>May be referred to as a pipe and filter model (as in UNIX shell)</a:t>
            </a:r>
          </a:p>
          <a:p>
            <a:r>
              <a:rPr lang="en-GB" dirty="0"/>
              <a:t>Variants of this approach are very common. When transformations are sequential, this is a </a:t>
            </a:r>
            <a:r>
              <a:rPr lang="en-GB" dirty="0">
                <a:solidFill>
                  <a:schemeClr val="accent2"/>
                </a:solidFill>
              </a:rPr>
              <a:t>batch sequential model</a:t>
            </a:r>
            <a:r>
              <a:rPr lang="en-GB" dirty="0"/>
              <a:t> which is extensively used in data processing systems</a:t>
            </a:r>
          </a:p>
          <a:p>
            <a:r>
              <a:rPr lang="en-GB" dirty="0"/>
              <a:t>Not really suitable for interactive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Invoice Processing System</a:t>
            </a:r>
          </a:p>
        </p:txBody>
      </p:sp>
      <p:pic>
        <p:nvPicPr>
          <p:cNvPr id="34819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" y="2349500"/>
            <a:ext cx="8907463" cy="260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Architectural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Architectural design </a:t>
            </a:r>
            <a:r>
              <a:rPr lang="en-GB" dirty="0"/>
              <a:t>should be an early stage of the system design process</a:t>
            </a:r>
          </a:p>
          <a:p>
            <a:r>
              <a:rPr lang="en-GB" dirty="0">
                <a:solidFill>
                  <a:schemeClr val="accent1"/>
                </a:solidFill>
              </a:rPr>
              <a:t>Represents the link</a:t>
            </a:r>
            <a:r>
              <a:rPr lang="en-GB" dirty="0"/>
              <a:t> between </a:t>
            </a:r>
            <a:r>
              <a:rPr lang="en-GB" u="sng" dirty="0"/>
              <a:t>specification</a:t>
            </a:r>
            <a:r>
              <a:rPr lang="en-GB" dirty="0"/>
              <a:t> and </a:t>
            </a:r>
            <a:r>
              <a:rPr lang="en-GB" u="sng" dirty="0"/>
              <a:t>design processes</a:t>
            </a:r>
          </a:p>
          <a:p>
            <a:r>
              <a:rPr lang="en-GB" dirty="0"/>
              <a:t>Often carried out in parallel with some specification activities</a:t>
            </a:r>
          </a:p>
          <a:p>
            <a:r>
              <a:rPr lang="en-GB" dirty="0">
                <a:solidFill>
                  <a:schemeClr val="accent1"/>
                </a:solidFill>
              </a:rPr>
              <a:t>It involves identifying </a:t>
            </a:r>
            <a:r>
              <a:rPr lang="en-GB" b="1" dirty="0">
                <a:solidFill>
                  <a:schemeClr val="accent1"/>
                </a:solidFill>
              </a:rPr>
              <a:t>major system components </a:t>
            </a:r>
            <a:r>
              <a:rPr lang="en-GB" dirty="0">
                <a:solidFill>
                  <a:schemeClr val="accent1"/>
                </a:solidFill>
              </a:rPr>
              <a:t>and their </a:t>
            </a:r>
            <a:r>
              <a:rPr lang="en-GB" b="1" dirty="0">
                <a:solidFill>
                  <a:schemeClr val="accent1"/>
                </a:solidFill>
              </a:rPr>
              <a:t>communications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Architectural Design Process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610112"/>
          </a:xfrm>
          <a:noFill/>
          <a:ln/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System structuring</a:t>
            </a:r>
          </a:p>
          <a:p>
            <a:pPr lvl="1"/>
            <a:r>
              <a:rPr lang="en-GB" dirty="0"/>
              <a:t>The system is decomposed into several principal sub-systems and communications between these sub-systems are identified</a:t>
            </a:r>
          </a:p>
          <a:p>
            <a:r>
              <a:rPr lang="en-GB" b="1" dirty="0">
                <a:solidFill>
                  <a:schemeClr val="accent1"/>
                </a:solidFill>
              </a:rPr>
              <a:t>Control modelling</a:t>
            </a:r>
          </a:p>
          <a:p>
            <a:pPr lvl="1"/>
            <a:r>
              <a:rPr lang="en-GB" dirty="0"/>
              <a:t>A model of the control relationships between the different parts of the system is established</a:t>
            </a:r>
          </a:p>
          <a:p>
            <a:r>
              <a:rPr lang="en-GB" b="1" dirty="0">
                <a:solidFill>
                  <a:schemeClr val="accent1"/>
                </a:solidFill>
              </a:rPr>
              <a:t>Modular decomposition</a:t>
            </a:r>
          </a:p>
          <a:p>
            <a:pPr lvl="1"/>
            <a:r>
              <a:rPr lang="en-GB" dirty="0"/>
              <a:t>The identified sub-systems are decomposed into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Sub-systems and Modules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3962400"/>
          </a:xfrm>
          <a:noFill/>
          <a:ln w="38100">
            <a:solidFill>
              <a:schemeClr val="accent2"/>
            </a:solidFill>
          </a:ln>
        </p:spPr>
        <p:txBody>
          <a:bodyPr/>
          <a:lstStyle/>
          <a:p>
            <a:pPr>
              <a:buFont typeface="Zapf Dingbats" charset="2"/>
              <a:buNone/>
            </a:pPr>
            <a:r>
              <a:rPr lang="en-GB"/>
              <a:t>	A </a:t>
            </a:r>
            <a:r>
              <a:rPr lang="en-GB" b="1">
                <a:solidFill>
                  <a:schemeClr val="accent2"/>
                </a:solidFill>
              </a:rPr>
              <a:t>sub-system</a:t>
            </a:r>
            <a:r>
              <a:rPr lang="en-GB"/>
              <a:t> is a system in its own right whose operation is independent of the services provided by other sub-systems.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209800" y="3505200"/>
            <a:ext cx="6248400" cy="183832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Zapf Dingbats" charset="2"/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chemeClr val="accent1"/>
                </a:solidFill>
              </a:rPr>
              <a:t>module</a:t>
            </a:r>
            <a:r>
              <a:rPr lang="en-GB" dirty="0"/>
              <a:t> is a system component that provides services to other components but would not normally be considered as a separate system</a:t>
            </a:r>
            <a:endParaRPr lang="en-GB" sz="2400" dirty="0">
              <a:latin typeface="Times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world Sub-system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Typically organized as Java packages/C++ libraries/C# assemblies</a:t>
            </a:r>
          </a:p>
          <a:p>
            <a:r>
              <a:rPr lang="en-GB" dirty="0"/>
              <a:t>Database access layer</a:t>
            </a:r>
          </a:p>
          <a:p>
            <a:pPr lvl="1"/>
            <a:r>
              <a:rPr lang="en-GB" dirty="0"/>
              <a:t>MySQL access, JDBC layer</a:t>
            </a:r>
          </a:p>
          <a:p>
            <a:r>
              <a:rPr lang="en-GB" dirty="0"/>
              <a:t>Security services</a:t>
            </a:r>
          </a:p>
          <a:p>
            <a:pPr lvl="1"/>
            <a:r>
              <a:rPr lang="en-GB" dirty="0"/>
              <a:t>Encryption classes, signature classes  (modules)</a:t>
            </a:r>
          </a:p>
          <a:p>
            <a:r>
              <a:rPr lang="en-GB" dirty="0"/>
              <a:t>External Payment sub-system</a:t>
            </a:r>
          </a:p>
          <a:p>
            <a:r>
              <a:rPr lang="en-GB" dirty="0"/>
              <a:t>Email service sub-system</a:t>
            </a:r>
          </a:p>
          <a:p>
            <a:r>
              <a:rPr lang="en-GB" dirty="0"/>
              <a:t>Logging sub-system</a:t>
            </a:r>
          </a:p>
          <a:p>
            <a:r>
              <a:rPr lang="en-GB" dirty="0"/>
              <a:t>Financial transaction sub-system</a:t>
            </a:r>
          </a:p>
          <a:p>
            <a:r>
              <a:rPr lang="en-GB" dirty="0"/>
              <a:t>Marketing sub-system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193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sub-system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now use sub-systems to build new system: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14" name="Rectangle 13"/>
          <p:cNvSpPr/>
          <p:nvPr/>
        </p:nvSpPr>
        <p:spPr>
          <a:xfrm>
            <a:off x="3923928" y="2420888"/>
            <a:ext cx="28803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683568" y="2715216"/>
            <a:ext cx="3202349" cy="648072"/>
            <a:chOff x="683568" y="2715216"/>
            <a:chExt cx="3202349" cy="648072"/>
          </a:xfrm>
        </p:grpSpPr>
        <p:sp>
          <p:nvSpPr>
            <p:cNvPr id="6" name="Rectangle 5"/>
            <p:cNvSpPr/>
            <p:nvPr/>
          </p:nvSpPr>
          <p:spPr>
            <a:xfrm>
              <a:off x="683568" y="2715216"/>
              <a:ext cx="2581944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GB" dirty="0">
                  <a:solidFill>
                    <a:schemeClr val="tx1"/>
                  </a:solidFill>
                </a:rPr>
                <a:t>Database ORM</a:t>
              </a:r>
            </a:p>
          </p:txBody>
        </p:sp>
        <p:sp>
          <p:nvSpPr>
            <p:cNvPr id="15" name="Arrow: Left-Right 14"/>
            <p:cNvSpPr/>
            <p:nvPr/>
          </p:nvSpPr>
          <p:spPr>
            <a:xfrm>
              <a:off x="3265512" y="2996952"/>
              <a:ext cx="620405" cy="144016"/>
            </a:xfrm>
            <a:prstGeom prst="left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3568" y="3879161"/>
            <a:ext cx="3203059" cy="648072"/>
            <a:chOff x="683568" y="3879161"/>
            <a:chExt cx="3203059" cy="648072"/>
          </a:xfrm>
        </p:grpSpPr>
        <p:sp>
          <p:nvSpPr>
            <p:cNvPr id="12" name="Rectangle 11"/>
            <p:cNvSpPr/>
            <p:nvPr/>
          </p:nvSpPr>
          <p:spPr>
            <a:xfrm>
              <a:off x="683568" y="3879161"/>
              <a:ext cx="2581944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GB" dirty="0">
                  <a:solidFill>
                    <a:schemeClr val="tx1"/>
                  </a:solidFill>
                </a:rPr>
                <a:t>Email system</a:t>
              </a:r>
            </a:p>
          </p:txBody>
        </p:sp>
        <p:sp>
          <p:nvSpPr>
            <p:cNvPr id="16" name="Arrow: Left-Right 15"/>
            <p:cNvSpPr/>
            <p:nvPr/>
          </p:nvSpPr>
          <p:spPr>
            <a:xfrm>
              <a:off x="3266222" y="4071016"/>
              <a:ext cx="620405" cy="144016"/>
            </a:xfrm>
            <a:prstGeom prst="left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29247" y="2687771"/>
            <a:ext cx="3337440" cy="648072"/>
            <a:chOff x="4229247" y="2687771"/>
            <a:chExt cx="3337440" cy="648072"/>
          </a:xfrm>
        </p:grpSpPr>
        <p:sp>
          <p:nvSpPr>
            <p:cNvPr id="11" name="Rectangle 10"/>
            <p:cNvSpPr/>
            <p:nvPr/>
          </p:nvSpPr>
          <p:spPr>
            <a:xfrm>
              <a:off x="4984743" y="2687771"/>
              <a:ext cx="2581944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GB" dirty="0">
                  <a:solidFill>
                    <a:schemeClr val="tx1"/>
                  </a:solidFill>
                </a:rPr>
                <a:t>Payment system</a:t>
              </a:r>
            </a:p>
          </p:txBody>
        </p:sp>
        <p:sp>
          <p:nvSpPr>
            <p:cNvPr id="17" name="Arrow: Left-Right 16"/>
            <p:cNvSpPr/>
            <p:nvPr/>
          </p:nvSpPr>
          <p:spPr>
            <a:xfrm>
              <a:off x="4229247" y="2996952"/>
              <a:ext cx="755496" cy="158871"/>
            </a:xfrm>
            <a:prstGeom prst="left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36583" y="4088134"/>
            <a:ext cx="3351391" cy="1410023"/>
            <a:chOff x="4236583" y="4088134"/>
            <a:chExt cx="3351391" cy="1410023"/>
          </a:xfrm>
        </p:grpSpPr>
        <p:sp>
          <p:nvSpPr>
            <p:cNvPr id="13" name="Rectangle 12"/>
            <p:cNvSpPr/>
            <p:nvPr/>
          </p:nvSpPr>
          <p:spPr>
            <a:xfrm>
              <a:off x="5006030" y="4088134"/>
              <a:ext cx="2581944" cy="1410023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GB" dirty="0">
                  <a:solidFill>
                    <a:schemeClr val="tx1"/>
                  </a:solidFill>
                </a:rPr>
                <a:t>New web</a:t>
              </a:r>
            </a:p>
            <a:p>
              <a:pPr algn="ctr">
                <a:buNone/>
              </a:pPr>
              <a:r>
                <a:rPr lang="en-GB" dirty="0">
                  <a:solidFill>
                    <a:schemeClr val="tx1"/>
                  </a:solidFill>
                </a:rPr>
                <a:t>pages</a:t>
              </a:r>
            </a:p>
          </p:txBody>
        </p:sp>
        <p:sp>
          <p:nvSpPr>
            <p:cNvPr id="18" name="Arrow: Left-Right 17"/>
            <p:cNvSpPr/>
            <p:nvPr/>
          </p:nvSpPr>
          <p:spPr>
            <a:xfrm>
              <a:off x="4236583" y="4713709"/>
              <a:ext cx="755496" cy="158871"/>
            </a:xfrm>
            <a:prstGeom prst="left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0870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Architectural Models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610112"/>
          </a:xfrm>
          <a:noFill/>
          <a:ln/>
        </p:spPr>
        <p:txBody>
          <a:bodyPr/>
          <a:lstStyle/>
          <a:p>
            <a:r>
              <a:rPr lang="en-GB" dirty="0"/>
              <a:t>Different architectural models may be produced during the design process</a:t>
            </a:r>
          </a:p>
          <a:p>
            <a:r>
              <a:rPr lang="en-GB" dirty="0">
                <a:solidFill>
                  <a:schemeClr val="accent2"/>
                </a:solidFill>
              </a:rPr>
              <a:t>Each model presents different perspectives</a:t>
            </a:r>
            <a:r>
              <a:rPr lang="en-GB" dirty="0"/>
              <a:t> on the architecture:</a:t>
            </a:r>
          </a:p>
          <a:p>
            <a:pPr lvl="1"/>
            <a:r>
              <a:rPr lang="en-GB" dirty="0"/>
              <a:t>Static structural model </a:t>
            </a:r>
          </a:p>
          <a:p>
            <a:pPr lvl="1"/>
            <a:r>
              <a:rPr lang="en-GB" dirty="0"/>
              <a:t>Dynamic process model</a:t>
            </a:r>
          </a:p>
          <a:p>
            <a:pPr lvl="1"/>
            <a:r>
              <a:rPr lang="en-GB" dirty="0"/>
              <a:t>Interface model</a:t>
            </a:r>
          </a:p>
          <a:p>
            <a:pPr lvl="1"/>
            <a:r>
              <a:rPr lang="en-GB" dirty="0"/>
              <a:t>Relationships model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918</TotalTime>
  <Pages>39</Pages>
  <Words>1292</Words>
  <Application>Microsoft Office PowerPoint</Application>
  <PresentationFormat>On-screen Show (4:3)</PresentationFormat>
  <Paragraphs>210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Times</vt:lpstr>
      <vt:lpstr>Wingdings 2</vt:lpstr>
      <vt:lpstr>Zapf Dingbats</vt:lpstr>
      <vt:lpstr>Flow</vt:lpstr>
      <vt:lpstr>Software Engineering COMP 201</vt:lpstr>
      <vt:lpstr>Architectural Design - Establishing the Overall Structure of a Software System</vt:lpstr>
      <vt:lpstr>Software Architecture</vt:lpstr>
      <vt:lpstr>Architectural Design</vt:lpstr>
      <vt:lpstr>Architectural Design Process</vt:lpstr>
      <vt:lpstr>Sub-systems and Modules</vt:lpstr>
      <vt:lpstr>Real world Sub-system examples</vt:lpstr>
      <vt:lpstr>Benefits of sub-system modelling</vt:lpstr>
      <vt:lpstr>Architectural Models</vt:lpstr>
      <vt:lpstr>Architectural Models</vt:lpstr>
      <vt:lpstr>System Structuring</vt:lpstr>
      <vt:lpstr>Packing Robot Control System</vt:lpstr>
      <vt:lpstr>The Repository Model</vt:lpstr>
      <vt:lpstr>Client-Server Architecture</vt:lpstr>
      <vt:lpstr>Film and Picture Library</vt:lpstr>
      <vt:lpstr>Client-Server Characteristics</vt:lpstr>
      <vt:lpstr>Control Models</vt:lpstr>
      <vt:lpstr>Centralised Control</vt:lpstr>
      <vt:lpstr>Call-Return Model</vt:lpstr>
      <vt:lpstr>Centralised Control</vt:lpstr>
      <vt:lpstr>Real-Time System Control</vt:lpstr>
      <vt:lpstr>Event-Driven Systems</vt:lpstr>
      <vt:lpstr>Broadcast Model</vt:lpstr>
      <vt:lpstr>Selective Broadcasting</vt:lpstr>
      <vt:lpstr>Interrupt-Driven Systems</vt:lpstr>
      <vt:lpstr>Interrupt-Driven Control</vt:lpstr>
      <vt:lpstr>Modular Decomposition</vt:lpstr>
      <vt:lpstr>Object Models</vt:lpstr>
      <vt:lpstr>Invoice Processing System</vt:lpstr>
      <vt:lpstr>Data-Flow Models</vt:lpstr>
      <vt:lpstr>Invoice Processing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Design</dc:title>
  <dc:creator>Paul Bell</dc:creator>
  <cp:lastModifiedBy>Coope, Sebastian</cp:lastModifiedBy>
  <cp:revision>86</cp:revision>
  <cp:lastPrinted>2001-08-10T22:45:15Z</cp:lastPrinted>
  <dcterms:created xsi:type="dcterms:W3CDTF">1995-12-29T20:33:40Z</dcterms:created>
  <dcterms:modified xsi:type="dcterms:W3CDTF">2020-11-11T12:22:59Z</dcterms:modified>
</cp:coreProperties>
</file>