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57" r:id="rId5"/>
    <p:sldId id="258" r:id="rId6"/>
    <p:sldId id="274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1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6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69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63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82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65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8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F7AA-AA94-4C0B-AC35-2D9FE5D26F58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3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coursework 1.1</a:t>
            </a:r>
            <a:br>
              <a:rPr lang="en-GB" dirty="0"/>
            </a:br>
            <a:r>
              <a:rPr lang="en-GB" dirty="0"/>
              <a:t>and Use Case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Requirements </a:t>
            </a:r>
            <a:r>
              <a:rPr lang="en-GB" b="1" dirty="0" smtClean="0"/>
              <a:t>analysis</a:t>
            </a:r>
          </a:p>
          <a:p>
            <a:r>
              <a:rPr lang="en-GB" b="1" dirty="0"/>
              <a:t>All the world's a stage, And all the men and women merely </a:t>
            </a:r>
            <a:r>
              <a:rPr lang="en-GB" b="1" dirty="0" smtClean="0"/>
              <a:t>players</a:t>
            </a:r>
          </a:p>
          <a:p>
            <a:endParaRPr lang="en-GB" b="1" dirty="0" smtClean="0"/>
          </a:p>
          <a:p>
            <a:r>
              <a:rPr lang="en-GB" b="1" dirty="0" smtClean="0"/>
              <a:t>This lecture is dedicated to NB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23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ATM Use Case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24024"/>
            <a:ext cx="6048672" cy="46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draw a box (with a label) around a set of use cases to denote the system boundary, as on the previous slide (“ATM system”).</a:t>
            </a:r>
          </a:p>
          <a:p>
            <a:r>
              <a:rPr lang="en-GB" b="1" dirty="0">
                <a:solidFill>
                  <a:schemeClr val="accent3"/>
                </a:solidFill>
              </a:rPr>
              <a:t>Inheritance</a:t>
            </a:r>
            <a:r>
              <a:rPr lang="en-GB" dirty="0"/>
              <a:t> can be used between actors to show that all use cases of one actor are available to the other: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11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grpSp>
        <p:nvGrpSpPr>
          <p:cNvPr id="6" name="Group 23"/>
          <p:cNvGrpSpPr/>
          <p:nvPr/>
        </p:nvGrpSpPr>
        <p:grpSpPr>
          <a:xfrm>
            <a:off x="4906256" y="4665826"/>
            <a:ext cx="314633" cy="851406"/>
            <a:chOff x="3215148" y="4143380"/>
            <a:chExt cx="521110" cy="1254529"/>
          </a:xfrm>
        </p:grpSpPr>
        <p:sp>
          <p:nvSpPr>
            <p:cNvPr id="25" name="Oval 24"/>
            <p:cNvSpPr/>
            <p:nvPr/>
          </p:nvSpPr>
          <p:spPr>
            <a:xfrm>
              <a:off x="3286116" y="4143380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rot="16200000" flipH="1">
              <a:off x="3176396" y="4788885"/>
              <a:ext cx="582707" cy="6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3200400" y="5098026"/>
              <a:ext cx="294968" cy="2654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3441290" y="5102941"/>
              <a:ext cx="314633" cy="2753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34813" y="4729316"/>
              <a:ext cx="4719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5"/>
          <p:cNvGrpSpPr/>
          <p:nvPr/>
        </p:nvGrpSpPr>
        <p:grpSpPr>
          <a:xfrm>
            <a:off x="2984049" y="4665826"/>
            <a:ext cx="314633" cy="851406"/>
            <a:chOff x="3215148" y="4143380"/>
            <a:chExt cx="521110" cy="1254529"/>
          </a:xfrm>
        </p:grpSpPr>
        <p:sp>
          <p:nvSpPr>
            <p:cNvPr id="37" name="Oval 36"/>
            <p:cNvSpPr/>
            <p:nvPr/>
          </p:nvSpPr>
          <p:spPr>
            <a:xfrm>
              <a:off x="3286116" y="4143380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>
            <a:xfrm rot="16200000" flipH="1">
              <a:off x="3176396" y="4788885"/>
              <a:ext cx="582707" cy="6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200400" y="5098026"/>
              <a:ext cx="294968" cy="2654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3441290" y="5102941"/>
              <a:ext cx="314633" cy="2753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234813" y="4729316"/>
              <a:ext cx="4719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536682" y="5651956"/>
            <a:ext cx="124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Service Engineer</a:t>
            </a:r>
            <a:endParaRPr lang="en-GB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9992" y="5651956"/>
            <a:ext cx="190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Bank Staff</a:t>
            </a:r>
            <a:endParaRPr lang="en-GB" sz="1800" dirty="0"/>
          </a:p>
        </p:txBody>
      </p:sp>
      <p:grpSp>
        <p:nvGrpSpPr>
          <p:cNvPr id="8" name="Group 48"/>
          <p:cNvGrpSpPr/>
          <p:nvPr/>
        </p:nvGrpSpPr>
        <p:grpSpPr>
          <a:xfrm>
            <a:off x="3539571" y="4941168"/>
            <a:ext cx="1140542" cy="226140"/>
            <a:chOff x="1936955" y="4984958"/>
            <a:chExt cx="1140542" cy="226140"/>
          </a:xfrm>
        </p:grpSpPr>
        <p:sp>
          <p:nvSpPr>
            <p:cNvPr id="46" name="Isosceles Triangle 45"/>
            <p:cNvSpPr/>
            <p:nvPr/>
          </p:nvSpPr>
          <p:spPr>
            <a:xfrm rot="5400000">
              <a:off x="2861189" y="4994789"/>
              <a:ext cx="226140" cy="206477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/>
            <p:cNvCxnSpPr>
              <a:stCxn id="46" idx="3"/>
            </p:cNvCxnSpPr>
            <p:nvPr/>
          </p:nvCxnSpPr>
          <p:spPr>
            <a:xfrm rot="10800000" flipV="1">
              <a:off x="1936955" y="5098028"/>
              <a:ext cx="934066" cy="4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4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Include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8000"/>
            <a:ext cx="8229600" cy="4389120"/>
          </a:xfrm>
        </p:spPr>
        <p:txBody>
          <a:bodyPr/>
          <a:lstStyle/>
          <a:p>
            <a:r>
              <a:rPr lang="en-GB" dirty="0"/>
              <a:t>If several use cases include, as part of their functionality, another use case, we have a special way to show this in a use-case diagram with an </a:t>
            </a:r>
            <a:r>
              <a:rPr lang="en-GB" b="1" dirty="0">
                <a:solidFill>
                  <a:schemeClr val="accent3"/>
                </a:solidFill>
              </a:rPr>
              <a:t>&lt;&lt;include&gt;&gt; </a:t>
            </a:r>
            <a:r>
              <a:rPr lang="en-GB" dirty="0"/>
              <a:t>relation.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3"/>
            <a:ext cx="7920880" cy="26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6086"/>
          </a:xfrm>
        </p:spPr>
        <p:txBody>
          <a:bodyPr/>
          <a:lstStyle/>
          <a:p>
            <a:r>
              <a:rPr lang="en-GB" dirty="0"/>
              <a:t>Extend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/>
          <a:lstStyle/>
          <a:p>
            <a:r>
              <a:rPr lang="en-GB" dirty="0"/>
              <a:t>If a use-case has two or more significantly different  outcomes, we can show this by </a:t>
            </a:r>
            <a:r>
              <a:rPr lang="en-GB" b="1" dirty="0">
                <a:solidFill>
                  <a:schemeClr val="accent3"/>
                </a:solidFill>
              </a:rPr>
              <a:t>extending</a:t>
            </a:r>
            <a:r>
              <a:rPr lang="en-GB" dirty="0"/>
              <a:t> the use case to a </a:t>
            </a:r>
            <a:r>
              <a:rPr lang="en-GB" dirty="0">
                <a:solidFill>
                  <a:schemeClr val="accent3"/>
                </a:solidFill>
              </a:rPr>
              <a:t>main use case </a:t>
            </a:r>
            <a:r>
              <a:rPr lang="en-GB" dirty="0"/>
              <a:t>and one or more </a:t>
            </a:r>
            <a:r>
              <a:rPr lang="en-GB" dirty="0">
                <a:solidFill>
                  <a:schemeClr val="accent3"/>
                </a:solidFill>
              </a:rPr>
              <a:t>subsidiary cases</a:t>
            </a:r>
            <a:r>
              <a:rPr lang="en-GB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96952"/>
            <a:ext cx="875366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</a:t>
            </a:r>
          </a:p>
          <a:p>
            <a:pPr lvl="1"/>
            <a:r>
              <a:rPr lang="en-GB" dirty="0"/>
              <a:t>When the other use case is always part of the main use case</a:t>
            </a:r>
          </a:p>
          <a:p>
            <a:r>
              <a:rPr lang="en-GB" dirty="0"/>
              <a:t>Extend</a:t>
            </a:r>
          </a:p>
          <a:p>
            <a:pPr lvl="1"/>
            <a:r>
              <a:rPr lang="en-GB" dirty="0"/>
              <a:t>When the other use case, sometime is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546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Word on Extend/Include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Note the directions of the arrows in the previous two slides, they are different for each (according to whether a use case “includes” another, or “extends” it).</a:t>
            </a:r>
          </a:p>
          <a:p>
            <a:r>
              <a:rPr lang="en-GB" dirty="0"/>
              <a:t>One of the benefits of UML diagrams is their simplicity and that they can be shown to and worked through with, customers.</a:t>
            </a:r>
          </a:p>
          <a:p>
            <a:r>
              <a:rPr lang="en-GB" dirty="0"/>
              <a:t>This is to some extent lost by using more advanced features like “include” and “extend” relations; they should thus be used with care.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15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650"/>
            <a:ext cx="8229600" cy="796086"/>
          </a:xfrm>
        </p:spPr>
        <p:txBody>
          <a:bodyPr/>
          <a:lstStyle/>
          <a:p>
            <a:r>
              <a:rPr lang="en-GB" dirty="0"/>
              <a:t>Full use case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096"/>
            <a:ext cx="8229600" cy="4389120"/>
          </a:xfrm>
        </p:spPr>
        <p:txBody>
          <a:bodyPr>
            <a:noAutofit/>
          </a:bodyPr>
          <a:lstStyle/>
          <a:p>
            <a:r>
              <a:rPr lang="en-GB" sz="1800" dirty="0"/>
              <a:t>ID</a:t>
            </a:r>
          </a:p>
          <a:p>
            <a:pPr lvl="1"/>
            <a:r>
              <a:rPr lang="en-GB" sz="1600" dirty="0"/>
              <a:t>Short ID  (useful for diagrams and reference)</a:t>
            </a:r>
          </a:p>
          <a:p>
            <a:r>
              <a:rPr lang="en-GB" sz="1800" dirty="0"/>
              <a:t>Name</a:t>
            </a:r>
          </a:p>
          <a:p>
            <a:pPr lvl="1"/>
            <a:r>
              <a:rPr lang="en-GB" sz="1600" dirty="0"/>
              <a:t>Full name</a:t>
            </a:r>
          </a:p>
          <a:p>
            <a:r>
              <a:rPr lang="en-GB" sz="1800" dirty="0"/>
              <a:t>Description</a:t>
            </a:r>
          </a:p>
          <a:p>
            <a:pPr lvl="1"/>
            <a:r>
              <a:rPr lang="en-GB" sz="1600" dirty="0"/>
              <a:t>Full description</a:t>
            </a:r>
          </a:p>
          <a:p>
            <a:r>
              <a:rPr lang="en-GB" sz="1800" dirty="0"/>
              <a:t>Pre-condition</a:t>
            </a:r>
          </a:p>
          <a:p>
            <a:pPr lvl="1"/>
            <a:r>
              <a:rPr lang="en-GB" sz="1600" dirty="0"/>
              <a:t>What must be true before the use case can proceed</a:t>
            </a:r>
          </a:p>
          <a:p>
            <a:r>
              <a:rPr lang="en-GB" sz="1800" dirty="0"/>
              <a:t>Event flow</a:t>
            </a:r>
          </a:p>
          <a:p>
            <a:pPr lvl="1"/>
            <a:r>
              <a:rPr lang="en-GB" sz="1600" dirty="0"/>
              <a:t>Flow of behaviour that makes up this use case</a:t>
            </a:r>
          </a:p>
          <a:p>
            <a:r>
              <a:rPr lang="en-GB" sz="1800" dirty="0"/>
              <a:t>Post-condition</a:t>
            </a:r>
          </a:p>
          <a:p>
            <a:pPr lvl="1"/>
            <a:r>
              <a:rPr lang="en-GB" sz="1600" dirty="0"/>
              <a:t>What should be true if the use case successfully completes</a:t>
            </a:r>
          </a:p>
          <a:p>
            <a:r>
              <a:rPr lang="en-GB" sz="1800" dirty="0"/>
              <a:t>Includes</a:t>
            </a:r>
          </a:p>
          <a:p>
            <a:pPr lvl="1"/>
            <a:r>
              <a:rPr lang="en-GB" sz="1600" dirty="0"/>
              <a:t>What other use cases are used</a:t>
            </a:r>
          </a:p>
          <a:p>
            <a:r>
              <a:rPr lang="en-GB" sz="1800" dirty="0"/>
              <a:t>Extensions</a:t>
            </a:r>
          </a:p>
          <a:p>
            <a:pPr lvl="1"/>
            <a:r>
              <a:rPr lang="en-GB" sz="1600" dirty="0"/>
              <a:t>Optional behaviour</a:t>
            </a:r>
          </a:p>
          <a:p>
            <a:r>
              <a:rPr lang="en-GB" sz="1800" dirty="0"/>
              <a:t>Triggers</a:t>
            </a:r>
          </a:p>
          <a:p>
            <a:pPr lvl="1"/>
            <a:r>
              <a:rPr lang="en-GB" sz="1600" dirty="0"/>
              <a:t>What makes this use case happen</a:t>
            </a:r>
          </a:p>
          <a:p>
            <a:pPr lvl="1"/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731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 about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do NOT describe internal behaviour</a:t>
            </a:r>
          </a:p>
          <a:p>
            <a:r>
              <a:rPr lang="en-GB" dirty="0"/>
              <a:t>Must describe behaviour with external Actors</a:t>
            </a:r>
          </a:p>
          <a:p>
            <a:r>
              <a:rPr lang="en-GB" dirty="0"/>
              <a:t>But external Actor can be</a:t>
            </a:r>
          </a:p>
          <a:p>
            <a:pPr lvl="1"/>
            <a:r>
              <a:rPr lang="en-GB" dirty="0"/>
              <a:t>External system (e.g.  </a:t>
            </a:r>
            <a:r>
              <a:rPr lang="en-GB" dirty="0" err="1"/>
              <a:t>Paypal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External hardware (e.g. smoke detector fire alarm)</a:t>
            </a:r>
          </a:p>
          <a:p>
            <a:pPr lvl="1"/>
            <a:r>
              <a:rPr lang="en-GB" dirty="0"/>
              <a:t>External agency (e.g. Police, fire brigade)</a:t>
            </a:r>
          </a:p>
          <a:p>
            <a:r>
              <a:rPr lang="en-GB" dirty="0"/>
              <a:t>So Use cases are always system EXTERNAL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55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6086"/>
          </a:xfrm>
        </p:spPr>
        <p:txBody>
          <a:bodyPr/>
          <a:lstStyle/>
          <a:p>
            <a:r>
              <a:rPr lang="en-GB" dirty="0"/>
              <a:t>ATM use case descriptions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27200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540411"/>
              </p:ext>
            </p:extLst>
          </p:nvPr>
        </p:nvGraphicFramePr>
        <p:xfrm>
          <a:off x="755576" y="1484784"/>
          <a:ext cx="7632848" cy="4320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5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UC1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Withdraw cash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11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Bank customer withdraws cash from machine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has sufficient cash stock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1634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1. Include Use case 2 “Authenticate customer”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2. Choose quick cash or enter exact amount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3. Choose receipt option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4. Take cash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4 “Balance too low”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Triggers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Withdraw cash request entered</a:t>
                      </a:r>
                      <a:endParaRPr lang="en-GB" sz="1600" u="sng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55576" y="5805264"/>
            <a:ext cx="3816424" cy="28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dirty="0"/>
              <a:t>Post condition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5805264"/>
            <a:ext cx="3816424" cy="2840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b="1" dirty="0">
                <a:solidFill>
                  <a:schemeClr val="tx1"/>
                </a:solidFill>
              </a:rPr>
              <a:t>Balanced updated</a:t>
            </a:r>
          </a:p>
        </p:txBody>
      </p:sp>
    </p:spTree>
    <p:extLst>
      <p:ext uri="{BB962C8B-B14F-4D97-AF65-F5344CB8AC3E}">
        <p14:creationId xmlns:p14="http://schemas.microsoft.com/office/powerpoint/2010/main" val="12125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803725"/>
              </p:ext>
            </p:extLst>
          </p:nvPr>
        </p:nvGraphicFramePr>
        <p:xfrm>
          <a:off x="683568" y="1772814"/>
          <a:ext cx="7848872" cy="4320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UC2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Authenticate customer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Bank customer proves their identity to the ATM.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4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 If user already authenticated exit from user case.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 User enters card and PIN number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3. User re-enters PIN if PIN incorrect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5 “Card stolen”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 case 6 “PIN entry failure”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Authenticated service requested and user not authenticated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User is authenticated if credentials correct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637F-0101-4D83-9332-521DC7A2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5E0A-50B5-4585-9949-22FEB4BE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GB" dirty="0"/>
              <a:t>Can be functional</a:t>
            </a:r>
          </a:p>
          <a:p>
            <a:pPr lvl="1"/>
            <a:r>
              <a:rPr lang="en-GB" dirty="0"/>
              <a:t>What the system should do</a:t>
            </a:r>
          </a:p>
          <a:p>
            <a:pPr lvl="1"/>
            <a:r>
              <a:rPr lang="en-GB" dirty="0"/>
              <a:t>e.g. provide a login facility that uses a username and password</a:t>
            </a:r>
          </a:p>
          <a:p>
            <a:r>
              <a:rPr lang="en-GB" dirty="0"/>
              <a:t>Can be non-functional</a:t>
            </a:r>
          </a:p>
          <a:p>
            <a:pPr lvl="1"/>
            <a:r>
              <a:rPr lang="en-GB" dirty="0"/>
              <a:t>Constrains on how the functions are provided</a:t>
            </a:r>
          </a:p>
          <a:p>
            <a:pPr lvl="1"/>
            <a:r>
              <a:rPr lang="en-GB" dirty="0"/>
              <a:t>Username must be longer than six characters</a:t>
            </a:r>
          </a:p>
          <a:p>
            <a:pPr lvl="1"/>
            <a:r>
              <a:rPr lang="en-GB" dirty="0"/>
              <a:t>Software must be written in Java</a:t>
            </a:r>
          </a:p>
        </p:txBody>
      </p:sp>
    </p:spTree>
    <p:extLst>
      <p:ext uri="{BB962C8B-B14F-4D97-AF65-F5344CB8AC3E}">
        <p14:creationId xmlns:p14="http://schemas.microsoft.com/office/powerpoint/2010/main" val="6253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013"/>
            <a:ext cx="8229600" cy="1143000"/>
          </a:xfrm>
        </p:spPr>
        <p:txBody>
          <a:bodyPr/>
          <a:lstStyle/>
          <a:p>
            <a:r>
              <a:rPr lang="en-GB" dirty="0"/>
              <a:t>ATM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093754"/>
              </p:ext>
            </p:extLst>
          </p:nvPr>
        </p:nvGraphicFramePr>
        <p:xfrm>
          <a:off x="755576" y="1628798"/>
          <a:ext cx="7920880" cy="4464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9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UC3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Check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Bank customer retrieves a balance for their account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269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 Include Use case 2 “Authenticate customer”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 Choose onscreen or paper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Check balanced requested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941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54990"/>
              </p:ext>
            </p:extLst>
          </p:nvPr>
        </p:nvGraphicFramePr>
        <p:xfrm>
          <a:off x="611560" y="1916832"/>
          <a:ext cx="8064896" cy="4104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UC4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Balance too low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Bank customer cannot make cash withdrawal due to low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200" b="1" dirty="0">
                        <a:effectLst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1. Customer chooses smaller amount or cancels transaction</a:t>
                      </a:r>
                      <a:endParaRPr lang="en-GB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600" b="1" dirty="0">
                        <a:effectLst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Cash chosen greater than available balance</a:t>
                      </a:r>
                      <a:endParaRPr lang="en-GB" sz="14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3124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6F36-DC22-4B34-A90A-922464DB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CE55-9544-4BCA-9510-1310007F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 smtClean="0">
                <a:sym typeface="Wingdings" panose="05000000000000000000" pitchFamily="2" charset="2"/>
              </a:rPr>
              <a:t> How you use the system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Case  An example</a:t>
            </a:r>
            <a:endParaRPr lang="en-GB" dirty="0" smtClean="0"/>
          </a:p>
          <a:p>
            <a:r>
              <a:rPr lang="en-GB" dirty="0" smtClean="0"/>
              <a:t>Functional </a:t>
            </a:r>
            <a:r>
              <a:rPr lang="en-GB" dirty="0"/>
              <a:t>modelling of requirements</a:t>
            </a:r>
          </a:p>
          <a:p>
            <a:r>
              <a:rPr lang="en-GB" dirty="0"/>
              <a:t>Show the external view of the system</a:t>
            </a:r>
          </a:p>
          <a:p>
            <a:pPr lvl="1"/>
            <a:r>
              <a:rPr lang="en-GB" dirty="0"/>
              <a:t>(Do not model internal processes)</a:t>
            </a:r>
          </a:p>
          <a:p>
            <a:r>
              <a:rPr lang="en-GB" dirty="0"/>
              <a:t>Show the system relative to different users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2161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>
                <a:solidFill>
                  <a:schemeClr val="accent3"/>
                </a:solidFill>
              </a:rPr>
              <a:t>Use-Cases</a:t>
            </a:r>
            <a:r>
              <a:rPr lang="en-GB" dirty="0"/>
              <a:t> are a scenario based technique in the Unified </a:t>
            </a:r>
            <a:r>
              <a:rPr lang="en-GB" dirty="0" err="1"/>
              <a:t>Modeling</a:t>
            </a:r>
            <a:r>
              <a:rPr lang="en-GB" dirty="0"/>
              <a:t> Language (UML) which identify the </a:t>
            </a:r>
            <a:r>
              <a:rPr lang="en-GB" b="1" dirty="0"/>
              <a:t>actors</a:t>
            </a:r>
            <a:r>
              <a:rPr lang="en-GB" dirty="0"/>
              <a:t> in an interaction and which describe the interaction itself.</a:t>
            </a:r>
          </a:p>
          <a:p>
            <a:r>
              <a:rPr lang="en-GB" dirty="0"/>
              <a:t>A set of use-cases should describe all possible interactions with the system.</a:t>
            </a:r>
          </a:p>
          <a:p>
            <a:r>
              <a:rPr lang="en-GB" dirty="0">
                <a:solidFill>
                  <a:schemeClr val="accent3"/>
                </a:solidFill>
              </a:rPr>
              <a:t>Sequence diagrams </a:t>
            </a:r>
            <a:r>
              <a:rPr lang="en-GB" dirty="0"/>
              <a:t>may be used to add detail to use-cases by showing the sequence of event processing in the system (we shall study sequence diagrams later).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233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935480"/>
            <a:ext cx="8572560" cy="4493916"/>
          </a:xfrm>
        </p:spPr>
        <p:txBody>
          <a:bodyPr>
            <a:normAutofit/>
          </a:bodyPr>
          <a:lstStyle/>
          <a:p>
            <a:r>
              <a:rPr lang="en-GB" dirty="0"/>
              <a:t>In a </a:t>
            </a:r>
            <a:r>
              <a:rPr lang="en-GB" dirty="0">
                <a:solidFill>
                  <a:schemeClr val="accent3"/>
                </a:solidFill>
              </a:rPr>
              <a:t>use-case diagram</a:t>
            </a:r>
            <a:r>
              <a:rPr lang="en-GB" dirty="0"/>
              <a:t>, an </a:t>
            </a:r>
            <a:r>
              <a:rPr lang="en-GB" b="1" dirty="0">
                <a:solidFill>
                  <a:schemeClr val="accent2"/>
                </a:solidFill>
              </a:rPr>
              <a:t>actor</a:t>
            </a:r>
            <a:r>
              <a:rPr lang="en-GB" dirty="0"/>
              <a:t> is a user of the system (i.e. Something external to the system; can be human or non-human) acting in a particular role.</a:t>
            </a:r>
          </a:p>
          <a:p>
            <a:r>
              <a:rPr lang="en-GB" dirty="0"/>
              <a:t>A </a:t>
            </a:r>
            <a:r>
              <a:rPr lang="en-GB" b="1" dirty="0">
                <a:solidFill>
                  <a:schemeClr val="accent2"/>
                </a:solidFill>
              </a:rPr>
              <a:t>use-case</a:t>
            </a:r>
            <a:r>
              <a:rPr lang="en-GB" dirty="0"/>
              <a:t> is a task which the </a:t>
            </a:r>
            <a:r>
              <a:rPr lang="en-GB" b="1" dirty="0">
                <a:solidFill>
                  <a:schemeClr val="accent2"/>
                </a:solidFill>
              </a:rPr>
              <a:t>actor</a:t>
            </a:r>
            <a:r>
              <a:rPr lang="en-GB" dirty="0"/>
              <a:t> needs to perform with the help of the system, e.g., find details of a book or print a copy of a receipt in a bookshop.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4899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 smtClean="0"/>
              <a:t>Actors (players)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85394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/>
              <a:t>Anything external to the system which the system interacts with</a:t>
            </a:r>
          </a:p>
          <a:p>
            <a:r>
              <a:rPr lang="en-GB" sz="2800" dirty="0"/>
              <a:t>Can be human</a:t>
            </a:r>
          </a:p>
          <a:p>
            <a:pPr lvl="1"/>
            <a:r>
              <a:rPr lang="en-GB" sz="2400" dirty="0"/>
              <a:t>Customer</a:t>
            </a:r>
          </a:p>
          <a:p>
            <a:pPr lvl="1"/>
            <a:r>
              <a:rPr lang="en-GB" sz="2400" dirty="0"/>
              <a:t>Player (game)</a:t>
            </a:r>
          </a:p>
          <a:p>
            <a:pPr lvl="1"/>
            <a:r>
              <a:rPr lang="en-GB" sz="2400" dirty="0"/>
              <a:t>Driver</a:t>
            </a:r>
          </a:p>
          <a:p>
            <a:r>
              <a:rPr lang="en-GB" sz="2800" dirty="0"/>
              <a:t>Can be non human</a:t>
            </a:r>
          </a:p>
          <a:p>
            <a:pPr lvl="1"/>
            <a:r>
              <a:rPr lang="en-GB" sz="2400" dirty="0"/>
              <a:t>Sensor (smoke detector)</a:t>
            </a:r>
          </a:p>
          <a:p>
            <a:pPr lvl="1"/>
            <a:r>
              <a:rPr lang="en-GB" sz="2400" dirty="0"/>
              <a:t>Payment service (credit cards)</a:t>
            </a:r>
          </a:p>
          <a:p>
            <a:pPr lvl="1"/>
            <a:r>
              <a:rPr lang="en-GB" sz="2400" dirty="0"/>
              <a:t>Geo location</a:t>
            </a:r>
          </a:p>
          <a:p>
            <a:pPr lvl="1"/>
            <a:r>
              <a:rPr lang="en-GB" sz="2400" dirty="0"/>
              <a:t>Robotic arm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201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The details of each use case should also be documented by a use case description: </a:t>
            </a:r>
            <a:r>
              <a:rPr lang="en-GB" dirty="0"/>
              <a:t>E.g.,</a:t>
            </a:r>
          </a:p>
          <a:p>
            <a:pPr lvl="1"/>
            <a:r>
              <a:rPr lang="en-GB" b="1" dirty="0">
                <a:solidFill>
                  <a:schemeClr val="accent3"/>
                </a:solidFill>
              </a:rPr>
              <a:t>Print receipt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– A customer has paid for an item via a valid payment method. The till should print a receipt indicating the current date and time, the price, the payment type and the member of staff who dealt with the sale.</a:t>
            </a:r>
          </a:p>
          <a:p>
            <a:pPr lvl="2"/>
            <a:r>
              <a:rPr lang="en-GB" sz="2400" b="1" dirty="0"/>
              <a:t>[Alternate Case] </a:t>
            </a:r>
            <a:r>
              <a:rPr lang="en-GB" sz="2400" dirty="0"/>
              <a:t>– No print paper available – Print out “Please enter new till paper” to the cashier’s terminal. Try to print again after 10 seconds.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2071670" y="5643578"/>
            <a:ext cx="6357982" cy="64633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An alternate case here is something that could potentially go wrong and denotes a different course of action.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16200000" flipV="1">
            <a:off x="4089794" y="4482710"/>
            <a:ext cx="357190" cy="196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Article Printing Use-Case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685800" y="2286000"/>
            <a:ext cx="7696200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67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000372"/>
            <a:ext cx="6019800" cy="20891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4480" y="1643050"/>
            <a:ext cx="88517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8" y="1714488"/>
            <a:ext cx="126989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Use case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702261" y="2545562"/>
            <a:ext cx="895657" cy="13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16200000" flipH="1">
            <a:off x="5798968" y="2727143"/>
            <a:ext cx="1109973" cy="7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6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Actors</a:t>
            </a:r>
          </a:p>
          <a:p>
            <a:pPr lvl="1"/>
            <a:r>
              <a:rPr lang="en-GB" dirty="0"/>
              <a:t>Customers</a:t>
            </a:r>
          </a:p>
          <a:p>
            <a:pPr lvl="1"/>
            <a:r>
              <a:rPr lang="en-GB" dirty="0"/>
              <a:t>Bank staff</a:t>
            </a:r>
          </a:p>
          <a:p>
            <a:pPr lvl="1"/>
            <a:r>
              <a:rPr lang="en-GB" dirty="0"/>
              <a:t>ATM service engineer</a:t>
            </a:r>
          </a:p>
          <a:p>
            <a:r>
              <a:rPr lang="en-GB" dirty="0"/>
              <a:t>Use cases</a:t>
            </a:r>
          </a:p>
          <a:p>
            <a:pPr lvl="1"/>
            <a:r>
              <a:rPr lang="en-GB" dirty="0"/>
              <a:t>Withdraw cash</a:t>
            </a:r>
          </a:p>
          <a:p>
            <a:pPr lvl="1"/>
            <a:r>
              <a:rPr lang="en-GB" dirty="0"/>
              <a:t>Check balance</a:t>
            </a:r>
          </a:p>
          <a:p>
            <a:pPr lvl="1"/>
            <a:r>
              <a:rPr lang="en-GB" dirty="0"/>
              <a:t>Add cash to machine</a:t>
            </a:r>
          </a:p>
          <a:p>
            <a:pPr lvl="1"/>
            <a:r>
              <a:rPr lang="en-GB" dirty="0"/>
              <a:t>Check security video recording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47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1146</Words>
  <Application>Microsoft Office PowerPoint</Application>
  <PresentationFormat>On-screen Show (4:3)</PresentationFormat>
  <Paragraphs>211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Impact</vt:lpstr>
      <vt:lpstr>Times New Roman</vt:lpstr>
      <vt:lpstr>Wingdings</vt:lpstr>
      <vt:lpstr>Office Theme</vt:lpstr>
      <vt:lpstr>Introduction to coursework 1.1 and Use Case Analysis</vt:lpstr>
      <vt:lpstr>Requirements</vt:lpstr>
      <vt:lpstr>Use cases</vt:lpstr>
      <vt:lpstr>Use Cases</vt:lpstr>
      <vt:lpstr>Use Cases</vt:lpstr>
      <vt:lpstr>Actors (players)</vt:lpstr>
      <vt:lpstr>Use Cases</vt:lpstr>
      <vt:lpstr>Example - Article Printing Use-Case</vt:lpstr>
      <vt:lpstr>ATM machine</vt:lpstr>
      <vt:lpstr>Example - ATM Use Case Diagram</vt:lpstr>
      <vt:lpstr>Advanced Use Case Diagrams</vt:lpstr>
      <vt:lpstr>Include Relations</vt:lpstr>
      <vt:lpstr>Extend Relations</vt:lpstr>
      <vt:lpstr>In summary</vt:lpstr>
      <vt:lpstr>A Word on Extend/Include</vt:lpstr>
      <vt:lpstr>Full use case template</vt:lpstr>
      <vt:lpstr>Notes about use cases</vt:lpstr>
      <vt:lpstr>ATM use case descriptions</vt:lpstr>
      <vt:lpstr>ATM use cases</vt:lpstr>
      <vt:lpstr>ATM use cases</vt:lpstr>
      <vt:lpstr>ATM use cases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coursework 1 and Use Case Analysis</dc:title>
  <dc:creator>CSC</dc:creator>
  <cp:lastModifiedBy>Coope, Sebastian</cp:lastModifiedBy>
  <cp:revision>11</cp:revision>
  <dcterms:created xsi:type="dcterms:W3CDTF">2017-09-29T07:14:23Z</dcterms:created>
  <dcterms:modified xsi:type="dcterms:W3CDTF">2021-09-07T14:52:48Z</dcterms:modified>
</cp:coreProperties>
</file>