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2" r:id="rId5"/>
    <p:sldId id="265" r:id="rId6"/>
    <p:sldId id="266" r:id="rId7"/>
    <p:sldId id="267" r:id="rId8"/>
    <p:sldId id="269" r:id="rId9"/>
    <p:sldId id="263"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mus Ibsen-Jensen" initials="RI" lastIdx="1" clrIdx="0">
    <p:extLst>
      <p:ext uri="{19B8F6BF-5375-455C-9EA6-DF929625EA0E}">
        <p15:presenceInfo xmlns:p15="http://schemas.microsoft.com/office/powerpoint/2012/main" userId="1bb68ff5a83da6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88FD99-6092-4081-B240-784EEF55D5F8}" type="datetimeFigureOut">
              <a:rPr lang="en-GB" smtClean="0"/>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927CF-5AA3-40FF-8B0B-31688E3D265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46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8FD99-6092-4081-B240-784EEF55D5F8}" type="datetimeFigureOut">
              <a:rPr lang="en-GB" smtClean="0"/>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927CF-5AA3-40FF-8B0B-31688E3D2650}" type="slidenum">
              <a:rPr lang="en-GB" smtClean="0"/>
              <a:t>‹#›</a:t>
            </a:fld>
            <a:endParaRPr lang="en-GB"/>
          </a:p>
        </p:txBody>
      </p:sp>
    </p:spTree>
    <p:extLst>
      <p:ext uri="{BB962C8B-B14F-4D97-AF65-F5344CB8AC3E}">
        <p14:creationId xmlns:p14="http://schemas.microsoft.com/office/powerpoint/2010/main" val="235275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8FD99-6092-4081-B240-784EEF55D5F8}" type="datetimeFigureOut">
              <a:rPr lang="en-GB" smtClean="0"/>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927CF-5AA3-40FF-8B0B-31688E3D2650}" type="slidenum">
              <a:rPr lang="en-GB" smtClean="0"/>
              <a:t>‹#›</a:t>
            </a:fld>
            <a:endParaRPr lang="en-GB"/>
          </a:p>
        </p:txBody>
      </p:sp>
    </p:spTree>
    <p:extLst>
      <p:ext uri="{BB962C8B-B14F-4D97-AF65-F5344CB8AC3E}">
        <p14:creationId xmlns:p14="http://schemas.microsoft.com/office/powerpoint/2010/main" val="258769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8FD99-6092-4081-B240-784EEF55D5F8}" type="datetimeFigureOut">
              <a:rPr lang="en-GB" smtClean="0"/>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927CF-5AA3-40FF-8B0B-31688E3D2650}" type="slidenum">
              <a:rPr lang="en-GB" smtClean="0"/>
              <a:t>‹#›</a:t>
            </a:fld>
            <a:endParaRPr lang="en-GB"/>
          </a:p>
        </p:txBody>
      </p:sp>
    </p:spTree>
    <p:extLst>
      <p:ext uri="{BB962C8B-B14F-4D97-AF65-F5344CB8AC3E}">
        <p14:creationId xmlns:p14="http://schemas.microsoft.com/office/powerpoint/2010/main" val="58517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8FD99-6092-4081-B240-784EEF55D5F8}" type="datetimeFigureOut">
              <a:rPr lang="en-GB" smtClean="0"/>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927CF-5AA3-40FF-8B0B-31688E3D265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8FD99-6092-4081-B240-784EEF55D5F8}" type="datetimeFigureOut">
              <a:rPr lang="en-GB" smtClean="0"/>
              <a:t>15/10/2021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F927CF-5AA3-40FF-8B0B-31688E3D2650}" type="slidenum">
              <a:rPr lang="en-GB" smtClean="0"/>
              <a:t>‹#›</a:t>
            </a:fld>
            <a:endParaRPr lang="en-GB"/>
          </a:p>
        </p:txBody>
      </p:sp>
    </p:spTree>
    <p:extLst>
      <p:ext uri="{BB962C8B-B14F-4D97-AF65-F5344CB8AC3E}">
        <p14:creationId xmlns:p14="http://schemas.microsoft.com/office/powerpoint/2010/main" val="299330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8FD99-6092-4081-B240-784EEF55D5F8}" type="datetimeFigureOut">
              <a:rPr lang="en-GB" smtClean="0"/>
              <a:t>15/10/2021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F927CF-5AA3-40FF-8B0B-31688E3D2650}" type="slidenum">
              <a:rPr lang="en-GB" smtClean="0"/>
              <a:t>‹#›</a:t>
            </a:fld>
            <a:endParaRPr lang="en-GB"/>
          </a:p>
        </p:txBody>
      </p:sp>
    </p:spTree>
    <p:extLst>
      <p:ext uri="{BB962C8B-B14F-4D97-AF65-F5344CB8AC3E}">
        <p14:creationId xmlns:p14="http://schemas.microsoft.com/office/powerpoint/2010/main" val="130102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8FD99-6092-4081-B240-784EEF55D5F8}" type="datetimeFigureOut">
              <a:rPr lang="en-GB" smtClean="0"/>
              <a:t>15/10/2021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927CF-5AA3-40FF-8B0B-31688E3D2650}" type="slidenum">
              <a:rPr lang="en-GB" smtClean="0"/>
              <a:t>‹#›</a:t>
            </a:fld>
            <a:endParaRPr lang="en-GB"/>
          </a:p>
        </p:txBody>
      </p:sp>
    </p:spTree>
    <p:extLst>
      <p:ext uri="{BB962C8B-B14F-4D97-AF65-F5344CB8AC3E}">
        <p14:creationId xmlns:p14="http://schemas.microsoft.com/office/powerpoint/2010/main" val="230488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88FD99-6092-4081-B240-784EEF55D5F8}" type="datetimeFigureOut">
              <a:rPr lang="en-GB" smtClean="0"/>
              <a:t>15/10/2021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DF927CF-5AA3-40FF-8B0B-31688E3D2650}" type="slidenum">
              <a:rPr lang="en-GB" smtClean="0"/>
              <a:t>‹#›</a:t>
            </a:fld>
            <a:endParaRPr lang="en-GB"/>
          </a:p>
        </p:txBody>
      </p:sp>
    </p:spTree>
    <p:extLst>
      <p:ext uri="{BB962C8B-B14F-4D97-AF65-F5344CB8AC3E}">
        <p14:creationId xmlns:p14="http://schemas.microsoft.com/office/powerpoint/2010/main" val="234253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88FD99-6092-4081-B240-784EEF55D5F8}" type="datetimeFigureOut">
              <a:rPr lang="en-GB" smtClean="0"/>
              <a:t>15/10/2021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F927CF-5AA3-40FF-8B0B-31688E3D2650}" type="slidenum">
              <a:rPr lang="en-GB" smtClean="0"/>
              <a:t>‹#›</a:t>
            </a:fld>
            <a:endParaRPr lang="en-GB"/>
          </a:p>
        </p:txBody>
      </p:sp>
    </p:spTree>
    <p:extLst>
      <p:ext uri="{BB962C8B-B14F-4D97-AF65-F5344CB8AC3E}">
        <p14:creationId xmlns:p14="http://schemas.microsoft.com/office/powerpoint/2010/main" val="134693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8FD99-6092-4081-B240-784EEF55D5F8}" type="datetimeFigureOut">
              <a:rPr lang="en-GB" smtClean="0"/>
              <a:t>15/10/2021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F927CF-5AA3-40FF-8B0B-31688E3D2650}" type="slidenum">
              <a:rPr lang="en-GB" smtClean="0"/>
              <a:t>‹#›</a:t>
            </a:fld>
            <a:endParaRPr lang="en-GB"/>
          </a:p>
        </p:txBody>
      </p:sp>
    </p:spTree>
    <p:extLst>
      <p:ext uri="{BB962C8B-B14F-4D97-AF65-F5344CB8AC3E}">
        <p14:creationId xmlns:p14="http://schemas.microsoft.com/office/powerpoint/2010/main" val="420424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88FD99-6092-4081-B240-784EEF55D5F8}" type="datetimeFigureOut">
              <a:rPr lang="en-GB" smtClean="0"/>
              <a:t>15/10/2021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F927CF-5AA3-40FF-8B0B-31688E3D265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451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A860-D9E8-4EA7-8EE8-C196E9734043}"/>
              </a:ext>
            </a:extLst>
          </p:cNvPr>
          <p:cNvSpPr>
            <a:spLocks noGrp="1"/>
          </p:cNvSpPr>
          <p:nvPr>
            <p:ph type="ctrTitle"/>
          </p:nvPr>
        </p:nvSpPr>
        <p:spPr/>
        <p:txBody>
          <a:bodyPr/>
          <a:lstStyle/>
          <a:p>
            <a:r>
              <a:rPr lang="en-US" dirty="0"/>
              <a:t>Tutorial 2</a:t>
            </a:r>
            <a:endParaRPr lang="en-GB" dirty="0"/>
          </a:p>
        </p:txBody>
      </p:sp>
      <p:sp>
        <p:nvSpPr>
          <p:cNvPr id="3" name="Subtitle 2">
            <a:extLst>
              <a:ext uri="{FF2B5EF4-FFF2-40B4-BE49-F238E27FC236}">
                <a16:creationId xmlns:a16="http://schemas.microsoft.com/office/drawing/2014/main" id="{968E4ACA-36A9-4A6C-9D56-C6787692AC2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1136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57A5-F47D-49F2-859B-A9EC449BE778}"/>
              </a:ext>
            </a:extLst>
          </p:cNvPr>
          <p:cNvSpPr>
            <a:spLocks noGrp="1"/>
          </p:cNvSpPr>
          <p:nvPr>
            <p:ph type="title"/>
          </p:nvPr>
        </p:nvSpPr>
        <p:spPr/>
        <p:txBody>
          <a:bodyPr/>
          <a:lstStyle/>
          <a:p>
            <a:r>
              <a:rPr lang="en-US" dirty="0"/>
              <a:t>Solution 2 part 1 of 4</a:t>
            </a:r>
            <a:endParaRPr lang="en-GB" dirty="0"/>
          </a:p>
        </p:txBody>
      </p:sp>
      <p:sp>
        <p:nvSpPr>
          <p:cNvPr id="3" name="Content Placeholder 2">
            <a:extLst>
              <a:ext uri="{FF2B5EF4-FFF2-40B4-BE49-F238E27FC236}">
                <a16:creationId xmlns:a16="http://schemas.microsoft.com/office/drawing/2014/main" id="{DEA918B9-56B2-47F2-9B32-60933E375673}"/>
              </a:ext>
            </a:extLst>
          </p:cNvPr>
          <p:cNvSpPr>
            <a:spLocks noGrp="1"/>
          </p:cNvSpPr>
          <p:nvPr>
            <p:ph sz="half" idx="1"/>
          </p:nvPr>
        </p:nvSpPr>
        <p:spPr/>
        <p:txBody>
          <a:bodyPr>
            <a:normAutofit fontScale="92500" lnSpcReduction="10000"/>
          </a:bodyPr>
          <a:lstStyle/>
          <a:p>
            <a:r>
              <a:rPr lang="en-US" dirty="0"/>
              <a:t>Find the students you have shared a course with</a:t>
            </a:r>
          </a:p>
          <a:p>
            <a:r>
              <a:rPr lang="en-US" dirty="0"/>
              <a:t>SELECT DISTINCT </a:t>
            </a:r>
            <a:r>
              <a:rPr lang="en-US" dirty="0" err="1"/>
              <a:t>first_name</a:t>
            </a:r>
            <a:r>
              <a:rPr lang="en-US" dirty="0"/>
              <a:t>, </a:t>
            </a:r>
            <a:r>
              <a:rPr lang="en-US" dirty="0" err="1"/>
              <a:t>last_name</a:t>
            </a:r>
            <a:br>
              <a:rPr lang="en-US" dirty="0"/>
            </a:br>
            <a:r>
              <a:rPr lang="en-US" dirty="0"/>
              <a:t>FROM Students </a:t>
            </a:r>
            <a:r>
              <a:rPr lang="en-US" dirty="0" err="1"/>
              <a:t>s,Enrolments</a:t>
            </a:r>
            <a:r>
              <a:rPr lang="en-US" dirty="0"/>
              <a:t> e1, Enrolments e2</a:t>
            </a:r>
            <a:br>
              <a:rPr lang="en-US" dirty="0"/>
            </a:br>
            <a:r>
              <a:rPr lang="en-US" dirty="0"/>
              <a:t>WHERE </a:t>
            </a:r>
            <a:r>
              <a:rPr lang="en-US" dirty="0" err="1"/>
              <a:t>s.s_id</a:t>
            </a:r>
            <a:r>
              <a:rPr lang="en-US" dirty="0"/>
              <a:t>=e1.s_id AND e2.s_id=1 AND e1.code=e2.code AND e1.year=e2.year;</a:t>
            </a:r>
          </a:p>
          <a:p>
            <a:pPr lvl="1"/>
            <a:r>
              <a:rPr lang="en-US" dirty="0"/>
              <a:t>This one does find yourself</a:t>
            </a:r>
          </a:p>
          <a:p>
            <a:r>
              <a:rPr lang="en-GB" dirty="0"/>
              <a:t>Find the lecturers who has </a:t>
            </a:r>
            <a:r>
              <a:rPr lang="en-GB" i="1" dirty="0"/>
              <a:t>not</a:t>
            </a:r>
            <a:r>
              <a:rPr lang="en-GB" dirty="0"/>
              <a:t> taught you</a:t>
            </a:r>
          </a:p>
          <a:p>
            <a:r>
              <a:rPr lang="en-GB" dirty="0"/>
              <a:t>SELECT *</a:t>
            </a:r>
            <a:br>
              <a:rPr lang="en-GB" dirty="0"/>
            </a:br>
            <a:r>
              <a:rPr lang="en-GB" dirty="0"/>
              <a:t>FROM Lecturers</a:t>
            </a:r>
            <a:br>
              <a:rPr lang="en-GB" dirty="0"/>
            </a:br>
            <a:r>
              <a:rPr lang="en-GB" dirty="0"/>
              <a:t>WHERE </a:t>
            </a:r>
            <a:r>
              <a:rPr lang="en-GB" dirty="0" err="1"/>
              <a:t>l_id</a:t>
            </a:r>
            <a:r>
              <a:rPr lang="en-GB" dirty="0"/>
              <a:t> not in (</a:t>
            </a:r>
            <a:r>
              <a:rPr lang="en-US" dirty="0"/>
              <a:t>SELECT </a:t>
            </a:r>
            <a:r>
              <a:rPr lang="en-US" dirty="0" err="1"/>
              <a:t>l_id</a:t>
            </a:r>
            <a:br>
              <a:rPr lang="en-US" dirty="0"/>
            </a:br>
            <a:r>
              <a:rPr lang="en-US" dirty="0"/>
              <a:t>	     FROM Enrolments e, </a:t>
            </a:r>
            <a:r>
              <a:rPr lang="en-US" dirty="0" err="1"/>
              <a:t>CourseInYear</a:t>
            </a:r>
            <a:r>
              <a:rPr lang="en-US" dirty="0"/>
              <a:t> c</a:t>
            </a:r>
            <a:br>
              <a:rPr lang="en-GB" dirty="0"/>
            </a:br>
            <a:r>
              <a:rPr lang="en-GB" dirty="0"/>
              <a:t>	     WHERE </a:t>
            </a:r>
            <a:r>
              <a:rPr lang="en-GB" dirty="0" err="1"/>
              <a:t>s_id</a:t>
            </a:r>
            <a:r>
              <a:rPr lang="en-GB" dirty="0"/>
              <a:t>=1 AND </a:t>
            </a:r>
            <a:r>
              <a:rPr lang="en-GB" dirty="0" err="1"/>
              <a:t>e.code</a:t>
            </a:r>
            <a:r>
              <a:rPr lang="en-GB" dirty="0"/>
              <a:t>=</a:t>
            </a:r>
            <a:r>
              <a:rPr lang="en-GB" dirty="0" err="1"/>
              <a:t>c.code</a:t>
            </a:r>
            <a:r>
              <a:rPr lang="en-GB" dirty="0"/>
              <a:t>  	     AND </a:t>
            </a:r>
            <a:r>
              <a:rPr lang="en-GB" dirty="0" err="1"/>
              <a:t>c.year</a:t>
            </a:r>
            <a:r>
              <a:rPr lang="en-GB" dirty="0"/>
              <a:t>=</a:t>
            </a:r>
            <a:r>
              <a:rPr lang="en-GB" dirty="0" err="1"/>
              <a:t>e.year</a:t>
            </a:r>
            <a:r>
              <a:rPr lang="en-GB" dirty="0"/>
              <a:t>);</a:t>
            </a:r>
          </a:p>
        </p:txBody>
      </p:sp>
      <p:sp>
        <p:nvSpPr>
          <p:cNvPr id="4" name="Content Placeholder 3">
            <a:extLst>
              <a:ext uri="{FF2B5EF4-FFF2-40B4-BE49-F238E27FC236}">
                <a16:creationId xmlns:a16="http://schemas.microsoft.com/office/drawing/2014/main" id="{751874F4-108B-4C90-AF1E-5818B6F0B128}"/>
              </a:ext>
            </a:extLst>
          </p:cNvPr>
          <p:cNvSpPr>
            <a:spLocks noGrp="1"/>
          </p:cNvSpPr>
          <p:nvPr>
            <p:ph sz="half" idx="2"/>
          </p:nvPr>
        </p:nvSpPr>
        <p:spPr>
          <a:xfrm>
            <a:off x="6096000" y="1845735"/>
            <a:ext cx="6096000" cy="4446910"/>
          </a:xfrm>
        </p:spPr>
        <p:txBody>
          <a:bodyPr>
            <a:normAutofit fontScale="92500" lnSpcReduction="10000"/>
          </a:bodyPr>
          <a:lstStyle/>
          <a:p>
            <a:r>
              <a:rPr lang="en-US" dirty="0"/>
              <a:t>The following query would NOT (normally) work:</a:t>
            </a:r>
          </a:p>
          <a:p>
            <a:r>
              <a:rPr lang="en-US" dirty="0"/>
              <a:t>SELECT </a:t>
            </a:r>
            <a:r>
              <a:rPr lang="en-US" dirty="0" err="1"/>
              <a:t>l.first_name</a:t>
            </a:r>
            <a:r>
              <a:rPr lang="en-US" dirty="0"/>
              <a:t>, </a:t>
            </a:r>
            <a:r>
              <a:rPr lang="en-US" dirty="0" err="1"/>
              <a:t>l.last_name</a:t>
            </a:r>
            <a:br>
              <a:rPr lang="en-US" dirty="0"/>
            </a:br>
            <a:r>
              <a:rPr lang="en-US" dirty="0"/>
              <a:t>FROM Enrolments e, </a:t>
            </a:r>
            <a:r>
              <a:rPr lang="en-US" dirty="0" err="1"/>
              <a:t>CourseInYear</a:t>
            </a:r>
            <a:r>
              <a:rPr lang="en-US" dirty="0"/>
              <a:t> c, Lecturers l</a:t>
            </a:r>
            <a:br>
              <a:rPr lang="en-GB" dirty="0"/>
            </a:br>
            <a:r>
              <a:rPr lang="en-GB" dirty="0"/>
              <a:t>WHERE </a:t>
            </a:r>
            <a:r>
              <a:rPr lang="en-GB" dirty="0" err="1"/>
              <a:t>s_id</a:t>
            </a:r>
            <a:r>
              <a:rPr lang="en-GB" dirty="0"/>
              <a:t>=1 AND </a:t>
            </a:r>
            <a:r>
              <a:rPr lang="en-GB" dirty="0" err="1"/>
              <a:t>e.code</a:t>
            </a:r>
            <a:r>
              <a:rPr lang="en-GB" dirty="0"/>
              <a:t>=</a:t>
            </a:r>
            <a:r>
              <a:rPr lang="en-GB" dirty="0" err="1"/>
              <a:t>c.code</a:t>
            </a:r>
            <a:r>
              <a:rPr lang="en-GB" dirty="0"/>
              <a:t> AND </a:t>
            </a:r>
            <a:r>
              <a:rPr lang="en-GB" dirty="0" err="1"/>
              <a:t>c.year</a:t>
            </a:r>
            <a:r>
              <a:rPr lang="en-GB" dirty="0"/>
              <a:t>=</a:t>
            </a:r>
            <a:r>
              <a:rPr lang="en-GB" dirty="0" err="1"/>
              <a:t>e.year</a:t>
            </a:r>
            <a:r>
              <a:rPr lang="en-GB" dirty="0"/>
              <a:t> AND </a:t>
            </a:r>
            <a:r>
              <a:rPr lang="en-GB" dirty="0" err="1"/>
              <a:t>l.l_id</a:t>
            </a:r>
            <a:r>
              <a:rPr lang="en-GB" dirty="0"/>
              <a:t>&lt;&gt;</a:t>
            </a:r>
            <a:r>
              <a:rPr lang="en-GB" dirty="0" err="1"/>
              <a:t>c.l_id</a:t>
            </a:r>
            <a:r>
              <a:rPr lang="en-GB" dirty="0"/>
              <a:t>;</a:t>
            </a:r>
          </a:p>
          <a:p>
            <a:pPr lvl="1"/>
            <a:r>
              <a:rPr lang="en-GB" dirty="0"/>
              <a:t>It finds each lecturer who was not teaching all your courses</a:t>
            </a:r>
          </a:p>
          <a:p>
            <a:endParaRPr lang="en-GB" dirty="0"/>
          </a:p>
        </p:txBody>
      </p:sp>
    </p:spTree>
    <p:extLst>
      <p:ext uri="{BB962C8B-B14F-4D97-AF65-F5344CB8AC3E}">
        <p14:creationId xmlns:p14="http://schemas.microsoft.com/office/powerpoint/2010/main" val="358620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9CB8-7F67-4ADE-B56D-720D9FA7E2E0}"/>
              </a:ext>
            </a:extLst>
          </p:cNvPr>
          <p:cNvSpPr>
            <a:spLocks noGrp="1"/>
          </p:cNvSpPr>
          <p:nvPr>
            <p:ph type="title"/>
          </p:nvPr>
        </p:nvSpPr>
        <p:spPr/>
        <p:txBody>
          <a:bodyPr/>
          <a:lstStyle/>
          <a:p>
            <a:r>
              <a:rPr lang="en-US" dirty="0"/>
              <a:t>Solution 2 part 2 of 4</a:t>
            </a:r>
            <a:endParaRPr lang="en-GB" dirty="0"/>
          </a:p>
        </p:txBody>
      </p:sp>
      <p:sp>
        <p:nvSpPr>
          <p:cNvPr id="3" name="Content Placeholder 2">
            <a:extLst>
              <a:ext uri="{FF2B5EF4-FFF2-40B4-BE49-F238E27FC236}">
                <a16:creationId xmlns:a16="http://schemas.microsoft.com/office/drawing/2014/main" id="{D5B11C23-8902-4F3E-986C-EC2318E7D52C}"/>
              </a:ext>
            </a:extLst>
          </p:cNvPr>
          <p:cNvSpPr>
            <a:spLocks noGrp="1"/>
          </p:cNvSpPr>
          <p:nvPr>
            <p:ph sz="half" idx="1"/>
          </p:nvPr>
        </p:nvSpPr>
        <p:spPr>
          <a:xfrm>
            <a:off x="137652" y="1845734"/>
            <a:ext cx="5897387" cy="4023360"/>
          </a:xfrm>
        </p:spPr>
        <p:txBody>
          <a:bodyPr>
            <a:normAutofit fontScale="92500" lnSpcReduction="20000"/>
          </a:bodyPr>
          <a:lstStyle/>
          <a:p>
            <a:r>
              <a:rPr lang="en-GB" dirty="0"/>
              <a:t>Find the staff-student ratio (i.e. how many students per staff) in the computer science department this year</a:t>
            </a:r>
          </a:p>
          <a:p>
            <a:pPr lvl="1"/>
            <a:r>
              <a:rPr lang="en-GB" dirty="0"/>
              <a:t>Without views:</a:t>
            </a:r>
          </a:p>
          <a:p>
            <a:r>
              <a:rPr lang="en-GB" dirty="0"/>
              <a:t>SELECT </a:t>
            </a:r>
            <a:r>
              <a:rPr lang="en-GB" dirty="0" err="1"/>
              <a:t>student_count</a:t>
            </a:r>
            <a:r>
              <a:rPr lang="en-GB" dirty="0"/>
              <a:t>/COUNT(*)</a:t>
            </a:r>
            <a:br>
              <a:rPr lang="en-GB" dirty="0"/>
            </a:br>
            <a:r>
              <a:rPr lang="en-GB" dirty="0"/>
              <a:t>FROM 	(SELECT COUNT(*) AS </a:t>
            </a:r>
            <a:r>
              <a:rPr lang="en-GB" dirty="0" err="1"/>
              <a:t>student_count</a:t>
            </a:r>
            <a:br>
              <a:rPr lang="en-GB" dirty="0"/>
            </a:br>
            <a:r>
              <a:rPr lang="en-GB" dirty="0"/>
              <a:t>	FROM Students</a:t>
            </a:r>
            <a:br>
              <a:rPr lang="en-GB" dirty="0"/>
            </a:br>
            <a:r>
              <a:rPr lang="en-GB" dirty="0"/>
              <a:t>	WHERE </a:t>
            </a:r>
            <a:r>
              <a:rPr lang="en-GB" dirty="0" err="1"/>
              <a:t>s_id</a:t>
            </a:r>
            <a:r>
              <a:rPr lang="en-GB" dirty="0"/>
              <a:t> IN 	(SELECT </a:t>
            </a:r>
            <a:r>
              <a:rPr lang="en-GB" dirty="0" err="1"/>
              <a:t>s_id</a:t>
            </a:r>
            <a:br>
              <a:rPr lang="en-GB" dirty="0"/>
            </a:br>
            <a:r>
              <a:rPr lang="en-GB" dirty="0"/>
              <a:t>			FROM Enrolments</a:t>
            </a:r>
            <a:br>
              <a:rPr lang="en-GB" dirty="0"/>
            </a:br>
            <a:r>
              <a:rPr lang="en-GB" dirty="0"/>
              <a:t>			NATURAL JOIN Courses</a:t>
            </a:r>
            <a:br>
              <a:rPr lang="en-GB" dirty="0"/>
            </a:br>
            <a:r>
              <a:rPr lang="en-GB" dirty="0"/>
              <a:t>			WHERE year=2021 AND</a:t>
            </a:r>
            <a:br>
              <a:rPr lang="en-GB" dirty="0"/>
            </a:br>
            <a:r>
              <a:rPr lang="en-GB" dirty="0"/>
              <a:t>			department='Computer 				Science')),</a:t>
            </a:r>
            <a:br>
              <a:rPr lang="en-GB" dirty="0"/>
            </a:br>
            <a:r>
              <a:rPr lang="en-GB" dirty="0"/>
              <a:t>	 Lecturers</a:t>
            </a:r>
            <a:br>
              <a:rPr lang="en-GB" dirty="0"/>
            </a:br>
            <a:r>
              <a:rPr lang="en-GB" dirty="0"/>
              <a:t>WHERE </a:t>
            </a:r>
            <a:r>
              <a:rPr lang="en-GB" dirty="0" err="1"/>
              <a:t>l_id</a:t>
            </a:r>
            <a:r>
              <a:rPr lang="en-GB" dirty="0"/>
              <a:t> IN 	(SELECT </a:t>
            </a:r>
            <a:r>
              <a:rPr lang="en-GB" dirty="0" err="1"/>
              <a:t>l_id</a:t>
            </a:r>
            <a:br>
              <a:rPr lang="en-GB" dirty="0"/>
            </a:br>
            <a:r>
              <a:rPr lang="en-GB" dirty="0"/>
              <a:t>		FROM </a:t>
            </a:r>
            <a:r>
              <a:rPr lang="en-GB" dirty="0" err="1"/>
              <a:t>CoursesInYear</a:t>
            </a:r>
            <a:r>
              <a:rPr lang="en-GB" dirty="0"/>
              <a:t> NATURAL 			JOIN Courses</a:t>
            </a:r>
            <a:br>
              <a:rPr lang="en-GB" dirty="0"/>
            </a:br>
            <a:r>
              <a:rPr lang="en-GB" dirty="0"/>
              <a:t>		WHERE year=2021 AND</a:t>
            </a:r>
            <a:br>
              <a:rPr lang="en-GB" dirty="0"/>
            </a:br>
            <a:r>
              <a:rPr lang="en-GB" dirty="0"/>
              <a:t>		department='Computer Science');</a:t>
            </a:r>
          </a:p>
          <a:p>
            <a:endParaRPr lang="en-GB" dirty="0"/>
          </a:p>
        </p:txBody>
      </p:sp>
      <p:sp>
        <p:nvSpPr>
          <p:cNvPr id="4" name="Content Placeholder 3">
            <a:extLst>
              <a:ext uri="{FF2B5EF4-FFF2-40B4-BE49-F238E27FC236}">
                <a16:creationId xmlns:a16="http://schemas.microsoft.com/office/drawing/2014/main" id="{4FC15F39-A74C-4602-8BD5-A5B3DAD0147C}"/>
              </a:ext>
            </a:extLst>
          </p:cNvPr>
          <p:cNvSpPr>
            <a:spLocks noGrp="1"/>
          </p:cNvSpPr>
          <p:nvPr>
            <p:ph sz="half" idx="2"/>
          </p:nvPr>
        </p:nvSpPr>
        <p:spPr>
          <a:xfrm>
            <a:off x="5850194" y="1845734"/>
            <a:ext cx="6204154" cy="4417413"/>
          </a:xfrm>
        </p:spPr>
        <p:txBody>
          <a:bodyPr>
            <a:normAutofit fontScale="92500" lnSpcReduction="20000"/>
          </a:bodyPr>
          <a:lstStyle/>
          <a:p>
            <a:r>
              <a:rPr lang="en-US" dirty="0"/>
              <a:t>Using views:</a:t>
            </a:r>
          </a:p>
          <a:p>
            <a:r>
              <a:rPr lang="en-US" dirty="0"/>
              <a:t>CREATE VIEW </a:t>
            </a:r>
            <a:r>
              <a:rPr lang="en-US" dirty="0" err="1"/>
              <a:t>sc</a:t>
            </a:r>
            <a:r>
              <a:rPr lang="en-GB" dirty="0"/>
              <a:t> AS</a:t>
            </a:r>
            <a:br>
              <a:rPr lang="en-GB" dirty="0"/>
            </a:br>
            <a:r>
              <a:rPr lang="en-GB" dirty="0"/>
              <a:t>SELECT COUNT(*) AS </a:t>
            </a:r>
            <a:r>
              <a:rPr lang="en-GB" dirty="0" err="1"/>
              <a:t>student_count</a:t>
            </a:r>
            <a:br>
              <a:rPr lang="en-GB" dirty="0"/>
            </a:br>
            <a:r>
              <a:rPr lang="en-GB" dirty="0"/>
              <a:t>FROM Students</a:t>
            </a:r>
            <a:br>
              <a:rPr lang="en-GB" dirty="0"/>
            </a:br>
            <a:r>
              <a:rPr lang="en-GB" dirty="0"/>
              <a:t>WHERE </a:t>
            </a:r>
            <a:r>
              <a:rPr lang="en-GB" dirty="0" err="1"/>
              <a:t>s_id</a:t>
            </a:r>
            <a:r>
              <a:rPr lang="en-GB" dirty="0"/>
              <a:t> IN 	(SELECT </a:t>
            </a:r>
            <a:r>
              <a:rPr lang="en-GB" dirty="0" err="1"/>
              <a:t>s_id</a:t>
            </a:r>
            <a:br>
              <a:rPr lang="en-GB" dirty="0"/>
            </a:br>
            <a:r>
              <a:rPr lang="en-GB" dirty="0"/>
              <a:t>		FROM Enrolments NATURAL JOIN Courses</a:t>
            </a:r>
            <a:br>
              <a:rPr lang="en-GB" dirty="0"/>
            </a:br>
            <a:r>
              <a:rPr lang="en-GB" dirty="0"/>
              <a:t>		WHERE Year=2021 AND</a:t>
            </a:r>
            <a:br>
              <a:rPr lang="en-GB" dirty="0"/>
            </a:br>
            <a:r>
              <a:rPr lang="en-GB" dirty="0"/>
              <a:t>		department='Computer Science');</a:t>
            </a:r>
          </a:p>
          <a:p>
            <a:r>
              <a:rPr lang="en-US" dirty="0"/>
              <a:t>CREATE VIEW lc</a:t>
            </a:r>
            <a:r>
              <a:rPr lang="en-GB" dirty="0"/>
              <a:t> AS</a:t>
            </a:r>
            <a:br>
              <a:rPr lang="en-GB" dirty="0"/>
            </a:br>
            <a:r>
              <a:rPr lang="en-GB" dirty="0"/>
              <a:t>SELECT COUNT(*) AS </a:t>
            </a:r>
            <a:r>
              <a:rPr lang="en-GB" dirty="0" err="1"/>
              <a:t>lecturer_count</a:t>
            </a:r>
            <a:br>
              <a:rPr lang="en-GB" dirty="0"/>
            </a:br>
            <a:r>
              <a:rPr lang="en-GB" dirty="0"/>
              <a:t>FROM Lecturers</a:t>
            </a:r>
            <a:br>
              <a:rPr lang="en-GB" dirty="0"/>
            </a:br>
            <a:r>
              <a:rPr lang="en-GB" dirty="0"/>
              <a:t>WHERE </a:t>
            </a:r>
            <a:r>
              <a:rPr lang="en-GB" dirty="0" err="1"/>
              <a:t>l_id</a:t>
            </a:r>
            <a:r>
              <a:rPr lang="en-GB" dirty="0"/>
              <a:t> IN 	(SELECT </a:t>
            </a:r>
            <a:r>
              <a:rPr lang="en-GB" dirty="0" err="1"/>
              <a:t>l_id</a:t>
            </a:r>
            <a:br>
              <a:rPr lang="en-GB" dirty="0"/>
            </a:br>
            <a:r>
              <a:rPr lang="en-GB" dirty="0"/>
              <a:t>		FROM </a:t>
            </a:r>
            <a:r>
              <a:rPr lang="en-GB" dirty="0" err="1"/>
              <a:t>CoursesInYear</a:t>
            </a:r>
            <a:r>
              <a:rPr lang="en-GB" dirty="0"/>
              <a:t> NATURAL JOIN Courses</a:t>
            </a:r>
            <a:br>
              <a:rPr lang="en-GB" dirty="0"/>
            </a:br>
            <a:r>
              <a:rPr lang="en-GB" dirty="0"/>
              <a:t>		WHERE Year=2021 AND</a:t>
            </a:r>
            <a:br>
              <a:rPr lang="en-GB" dirty="0"/>
            </a:br>
            <a:r>
              <a:rPr lang="en-GB" dirty="0"/>
              <a:t>		department='Computer Science');</a:t>
            </a:r>
          </a:p>
          <a:p>
            <a:r>
              <a:rPr lang="en-GB" dirty="0"/>
              <a:t>SELECT </a:t>
            </a:r>
            <a:r>
              <a:rPr lang="en-GB" dirty="0" err="1"/>
              <a:t>student_count</a:t>
            </a:r>
            <a:r>
              <a:rPr lang="en-GB" dirty="0"/>
              <a:t>/</a:t>
            </a:r>
            <a:r>
              <a:rPr lang="en-GB" dirty="0" err="1"/>
              <a:t>lecturer_count</a:t>
            </a:r>
            <a:br>
              <a:rPr lang="en-GB" dirty="0"/>
            </a:br>
            <a:r>
              <a:rPr lang="en-GB" dirty="0"/>
              <a:t>FROM </a:t>
            </a:r>
            <a:r>
              <a:rPr lang="en-GB" dirty="0" err="1"/>
              <a:t>sc,lc</a:t>
            </a:r>
            <a:r>
              <a:rPr lang="en-GB" dirty="0"/>
              <a:t>;</a:t>
            </a:r>
          </a:p>
        </p:txBody>
      </p:sp>
    </p:spTree>
    <p:extLst>
      <p:ext uri="{BB962C8B-B14F-4D97-AF65-F5344CB8AC3E}">
        <p14:creationId xmlns:p14="http://schemas.microsoft.com/office/powerpoint/2010/main" val="17707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CE36-053A-4C31-88FD-828F3A50CC63}"/>
              </a:ext>
            </a:extLst>
          </p:cNvPr>
          <p:cNvSpPr>
            <a:spLocks noGrp="1"/>
          </p:cNvSpPr>
          <p:nvPr>
            <p:ph type="title"/>
          </p:nvPr>
        </p:nvSpPr>
        <p:spPr/>
        <p:txBody>
          <a:bodyPr/>
          <a:lstStyle/>
          <a:p>
            <a:r>
              <a:rPr lang="en-US" dirty="0"/>
              <a:t>Solution 2 part 3 of 4</a:t>
            </a:r>
            <a:endParaRPr lang="en-GB" dirty="0"/>
          </a:p>
        </p:txBody>
      </p:sp>
      <p:sp>
        <p:nvSpPr>
          <p:cNvPr id="3" name="Content Placeholder 2">
            <a:extLst>
              <a:ext uri="{FF2B5EF4-FFF2-40B4-BE49-F238E27FC236}">
                <a16:creationId xmlns:a16="http://schemas.microsoft.com/office/drawing/2014/main" id="{DA4FECAB-4D62-474D-AA35-E969885B90B7}"/>
              </a:ext>
            </a:extLst>
          </p:cNvPr>
          <p:cNvSpPr>
            <a:spLocks noGrp="1"/>
          </p:cNvSpPr>
          <p:nvPr>
            <p:ph sz="half" idx="1"/>
          </p:nvPr>
        </p:nvSpPr>
        <p:spPr>
          <a:xfrm>
            <a:off x="255639" y="1845734"/>
            <a:ext cx="6337666" cy="4023360"/>
          </a:xfrm>
        </p:spPr>
        <p:txBody>
          <a:bodyPr>
            <a:normAutofit fontScale="92500" lnSpcReduction="20000"/>
          </a:bodyPr>
          <a:lstStyle/>
          <a:p>
            <a:r>
              <a:rPr lang="en-GB" dirty="0"/>
              <a:t>What day(s) in the year are the most common birthdays for students?</a:t>
            </a:r>
          </a:p>
          <a:p>
            <a:r>
              <a:rPr lang="en-US" dirty="0"/>
              <a:t>SELECT MONTH(birthday),DAYOFMONTH(birthday)</a:t>
            </a:r>
            <a:br>
              <a:rPr lang="en-US" dirty="0"/>
            </a:br>
            <a:r>
              <a:rPr lang="en-US" dirty="0"/>
              <a:t>FROM Students</a:t>
            </a:r>
            <a:br>
              <a:rPr lang="en-US" dirty="0"/>
            </a:br>
            <a:r>
              <a:rPr lang="en-US" dirty="0"/>
              <a:t>GROUP BY DAYOFMONTH(birthday)+MONTH(birthday)*100</a:t>
            </a:r>
            <a:br>
              <a:rPr lang="en-US" dirty="0"/>
            </a:br>
            <a:r>
              <a:rPr lang="en-US" dirty="0"/>
              <a:t>HAVING COUNT(*) IN  	(SELECT MAX(</a:t>
            </a:r>
            <a:r>
              <a:rPr lang="en-US" dirty="0" err="1"/>
              <a:t>cnt</a:t>
            </a:r>
            <a:r>
              <a:rPr lang="en-US" dirty="0"/>
              <a:t>)					FROM 	(SELECT COUNT(*) AS </a:t>
            </a:r>
            <a:r>
              <a:rPr lang="en-US" dirty="0" err="1"/>
              <a:t>cnt</a:t>
            </a:r>
            <a:r>
              <a:rPr lang="en-US" dirty="0"/>
              <a:t>				FROM Students                            				GROUP BY 					DAYOFMONTH(birthday)</a:t>
            </a:r>
            <a:br>
              <a:rPr lang="en-US" dirty="0"/>
            </a:br>
            <a:r>
              <a:rPr lang="en-US" dirty="0"/>
              <a:t>				+MONTH(birthday)*100) 				AS T</a:t>
            </a:r>
            <a:br>
              <a:rPr lang="en-US" dirty="0"/>
            </a:br>
            <a:r>
              <a:rPr lang="en-US" dirty="0"/>
              <a:t>			);</a:t>
            </a:r>
          </a:p>
          <a:p>
            <a:endParaRPr lang="en-US" dirty="0"/>
          </a:p>
          <a:p>
            <a:r>
              <a:rPr lang="en-GB" dirty="0"/>
              <a:t>(We are using </a:t>
            </a:r>
            <a:r>
              <a:rPr lang="en-US" dirty="0"/>
              <a:t>DAYOFMONTH(birthday)+MONTH(birthday)*100</a:t>
            </a:r>
            <a:br>
              <a:rPr lang="en-US" dirty="0"/>
            </a:br>
            <a:r>
              <a:rPr lang="en-US" dirty="0"/>
              <a:t>over DAYOFYEAR(birthday) because of spring years)</a:t>
            </a:r>
            <a:endParaRPr lang="en-GB" dirty="0"/>
          </a:p>
        </p:txBody>
      </p:sp>
      <p:sp>
        <p:nvSpPr>
          <p:cNvPr id="4" name="Content Placeholder 3">
            <a:extLst>
              <a:ext uri="{FF2B5EF4-FFF2-40B4-BE49-F238E27FC236}">
                <a16:creationId xmlns:a16="http://schemas.microsoft.com/office/drawing/2014/main" id="{4FD0AEEB-CC70-40DE-9B10-13DB49B6B9BE}"/>
              </a:ext>
            </a:extLst>
          </p:cNvPr>
          <p:cNvSpPr>
            <a:spLocks noGrp="1"/>
          </p:cNvSpPr>
          <p:nvPr>
            <p:ph sz="half" idx="2"/>
          </p:nvPr>
        </p:nvSpPr>
        <p:spPr>
          <a:xfrm>
            <a:off x="6849980" y="1845735"/>
            <a:ext cx="5316456" cy="4023360"/>
          </a:xfrm>
        </p:spPr>
        <p:txBody>
          <a:bodyPr>
            <a:normAutofit fontScale="92500" lnSpcReduction="20000"/>
          </a:bodyPr>
          <a:lstStyle/>
          <a:p>
            <a:r>
              <a:rPr lang="en-US" dirty="0"/>
              <a:t>Using views:</a:t>
            </a:r>
          </a:p>
          <a:p>
            <a:r>
              <a:rPr lang="en-US" dirty="0"/>
              <a:t>CREATE VIEW </a:t>
            </a:r>
            <a:r>
              <a:rPr lang="en-US" dirty="0" err="1"/>
              <a:t>birthdayCounter</a:t>
            </a:r>
            <a:r>
              <a:rPr lang="en-US" dirty="0"/>
              <a:t> AS</a:t>
            </a:r>
            <a:br>
              <a:rPr lang="en-US" dirty="0"/>
            </a:br>
            <a:r>
              <a:rPr lang="en-US" dirty="0"/>
              <a:t>SELECT DAYOFMONTH(birthday)</a:t>
            </a:r>
            <a:br>
              <a:rPr lang="en-US" dirty="0"/>
            </a:br>
            <a:r>
              <a:rPr lang="en-US" dirty="0"/>
              <a:t>	+MONTH(birthday)*100, COUNT(*) as </a:t>
            </a:r>
            <a:r>
              <a:rPr lang="en-US" dirty="0" err="1"/>
              <a:t>cnt</a:t>
            </a:r>
            <a:br>
              <a:rPr lang="en-US" dirty="0"/>
            </a:br>
            <a:r>
              <a:rPr lang="en-US" dirty="0"/>
              <a:t>FROM Students</a:t>
            </a:r>
            <a:br>
              <a:rPr lang="en-US" dirty="0"/>
            </a:br>
            <a:r>
              <a:rPr lang="en-US" dirty="0"/>
              <a:t>GROUP BY DAYOFMONTH(birthday)+MONTH(birthday)*100;</a:t>
            </a:r>
          </a:p>
          <a:p>
            <a:r>
              <a:rPr lang="en-US" dirty="0"/>
              <a:t>SELECT MONTH(birthday),DAYOFMONTH(birthday)</a:t>
            </a:r>
            <a:br>
              <a:rPr lang="en-US" dirty="0"/>
            </a:br>
            <a:r>
              <a:rPr lang="en-US" dirty="0"/>
              <a:t>FROM Students</a:t>
            </a:r>
            <a:br>
              <a:rPr lang="en-US" dirty="0"/>
            </a:br>
            <a:r>
              <a:rPr lang="en-US" dirty="0"/>
              <a:t>GROUP BY DAYOFMONTH(birthday)</a:t>
            </a:r>
            <a:br>
              <a:rPr lang="en-US" dirty="0"/>
            </a:br>
            <a:r>
              <a:rPr lang="en-US" dirty="0"/>
              <a:t>	+MONTH(birthday)*100</a:t>
            </a:r>
            <a:br>
              <a:rPr lang="en-US" dirty="0"/>
            </a:br>
            <a:r>
              <a:rPr lang="en-US" dirty="0"/>
              <a:t>HAVING COUNT(*) IN 	(SELECT MAX(</a:t>
            </a:r>
            <a:r>
              <a:rPr lang="en-US" dirty="0" err="1"/>
              <a:t>cnt</a:t>
            </a:r>
            <a:r>
              <a:rPr lang="en-US" dirty="0"/>
              <a:t>)				FROM </a:t>
            </a:r>
            <a:r>
              <a:rPr lang="en-US" dirty="0" err="1"/>
              <a:t>birthdayCounter</a:t>
            </a:r>
            <a:r>
              <a:rPr lang="en-US" dirty="0"/>
              <a:t>);</a:t>
            </a:r>
            <a:endParaRPr lang="en-GB" dirty="0"/>
          </a:p>
        </p:txBody>
      </p:sp>
    </p:spTree>
    <p:extLst>
      <p:ext uri="{BB962C8B-B14F-4D97-AF65-F5344CB8AC3E}">
        <p14:creationId xmlns:p14="http://schemas.microsoft.com/office/powerpoint/2010/main" val="313484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CE36-053A-4C31-88FD-828F3A50CC63}"/>
              </a:ext>
            </a:extLst>
          </p:cNvPr>
          <p:cNvSpPr>
            <a:spLocks noGrp="1"/>
          </p:cNvSpPr>
          <p:nvPr>
            <p:ph type="title"/>
          </p:nvPr>
        </p:nvSpPr>
        <p:spPr/>
        <p:txBody>
          <a:bodyPr/>
          <a:lstStyle/>
          <a:p>
            <a:r>
              <a:rPr lang="en-US" dirty="0"/>
              <a:t>Solution 2 part 4 of 4</a:t>
            </a:r>
            <a:endParaRPr lang="en-GB" dirty="0"/>
          </a:p>
        </p:txBody>
      </p:sp>
      <p:sp>
        <p:nvSpPr>
          <p:cNvPr id="3" name="Content Placeholder 2">
            <a:extLst>
              <a:ext uri="{FF2B5EF4-FFF2-40B4-BE49-F238E27FC236}">
                <a16:creationId xmlns:a16="http://schemas.microsoft.com/office/drawing/2014/main" id="{DA4FECAB-4D62-474D-AA35-E969885B90B7}"/>
              </a:ext>
            </a:extLst>
          </p:cNvPr>
          <p:cNvSpPr>
            <a:spLocks noGrp="1"/>
          </p:cNvSpPr>
          <p:nvPr>
            <p:ph sz="half" idx="1"/>
          </p:nvPr>
        </p:nvSpPr>
        <p:spPr>
          <a:xfrm>
            <a:off x="255639" y="1845734"/>
            <a:ext cx="6538451" cy="4023360"/>
          </a:xfrm>
        </p:spPr>
        <p:txBody>
          <a:bodyPr>
            <a:normAutofit fontScale="85000" lnSpcReduction="20000"/>
          </a:bodyPr>
          <a:lstStyle/>
          <a:p>
            <a:r>
              <a:rPr lang="en-GB" dirty="0"/>
              <a:t>Sort all students so the first is the one with the soonest</a:t>
            </a:r>
            <a:br>
              <a:rPr lang="en-GB" dirty="0"/>
            </a:br>
            <a:r>
              <a:rPr lang="en-GB" dirty="0"/>
              <a:t>birthday</a:t>
            </a:r>
          </a:p>
          <a:p>
            <a:pPr lvl="1"/>
            <a:r>
              <a:rPr lang="en-US" dirty="0"/>
              <a:t>This one is just always ugly :/</a:t>
            </a:r>
          </a:p>
          <a:p>
            <a:r>
              <a:rPr lang="en-US" dirty="0"/>
              <a:t>SELECT </a:t>
            </a:r>
            <a:r>
              <a:rPr lang="en-US" dirty="0" err="1"/>
              <a:t>first_name,last_name</a:t>
            </a:r>
            <a:br>
              <a:rPr lang="en-US" dirty="0"/>
            </a:br>
            <a:r>
              <a:rPr lang="en-US" dirty="0"/>
              <a:t>FROM 	(SELECT 1 as </a:t>
            </a:r>
            <a:r>
              <a:rPr lang="en-US" dirty="0" err="1"/>
              <a:t>part,birthday,first_name,last_name</a:t>
            </a:r>
            <a:r>
              <a:rPr lang="en-US" dirty="0"/>
              <a:t>		FROM Students        </a:t>
            </a:r>
            <a:br>
              <a:rPr lang="en-US" dirty="0"/>
            </a:br>
            <a:r>
              <a:rPr lang="en-US" dirty="0"/>
              <a:t>	WHERE DAYOFMONTH(birthday)+MONTH(birthday)*100</a:t>
            </a:r>
            <a:br>
              <a:rPr lang="en-US" dirty="0"/>
            </a:br>
            <a:r>
              <a:rPr lang="en-US" dirty="0"/>
              <a:t>	&gt;=</a:t>
            </a:r>
            <a:br>
              <a:rPr lang="en-US" dirty="0"/>
            </a:br>
            <a:r>
              <a:rPr lang="en-US" dirty="0"/>
              <a:t>	DAYOFMONTH(CURRENT_DATE)+MONTH(CURRENT_DATE)</a:t>
            </a:r>
            <a:br>
              <a:rPr lang="en-US" dirty="0"/>
            </a:br>
            <a:r>
              <a:rPr lang="en-US" dirty="0"/>
              <a:t>	*100</a:t>
            </a:r>
            <a:br>
              <a:rPr lang="en-US" dirty="0"/>
            </a:br>
            <a:r>
              <a:rPr lang="en-US" dirty="0"/>
              <a:t>	UNION</a:t>
            </a:r>
            <a:br>
              <a:rPr lang="en-US" dirty="0"/>
            </a:br>
            <a:r>
              <a:rPr lang="en-US" dirty="0"/>
              <a:t>	SELECT 2, </a:t>
            </a:r>
            <a:r>
              <a:rPr lang="en-US" dirty="0" err="1"/>
              <a:t>birthday,first_name,last_name</a:t>
            </a:r>
            <a:br>
              <a:rPr lang="en-US" dirty="0"/>
            </a:br>
            <a:r>
              <a:rPr lang="en-US" dirty="0"/>
              <a:t>	FROM Students</a:t>
            </a:r>
            <a:br>
              <a:rPr lang="en-US" dirty="0"/>
            </a:br>
            <a:r>
              <a:rPr lang="en-US" dirty="0"/>
              <a:t>	WHERE DAYOFMONTH(birthday)+MONTH(birthday)*100&lt;</a:t>
            </a:r>
            <a:br>
              <a:rPr lang="en-US" dirty="0"/>
            </a:br>
            <a:r>
              <a:rPr lang="en-US" dirty="0"/>
              <a:t>	DAYOFMONTH(CURRENT_DATE)+MONTH(CURRENT_DATE)</a:t>
            </a:r>
            <a:br>
              <a:rPr lang="en-US" dirty="0"/>
            </a:br>
            <a:r>
              <a:rPr lang="en-US" dirty="0"/>
              <a:t>	*100) AS T</a:t>
            </a:r>
            <a:br>
              <a:rPr lang="en-US" dirty="0"/>
            </a:br>
            <a:r>
              <a:rPr lang="en-US" dirty="0"/>
              <a:t>ORDER BY part, DAYOFMONTH(birthday)+MONTH(birthday)*100,first_name,last_name;</a:t>
            </a:r>
            <a:endParaRPr lang="en-GB" dirty="0"/>
          </a:p>
        </p:txBody>
      </p:sp>
      <p:sp>
        <p:nvSpPr>
          <p:cNvPr id="4" name="Content Placeholder 3">
            <a:extLst>
              <a:ext uri="{FF2B5EF4-FFF2-40B4-BE49-F238E27FC236}">
                <a16:creationId xmlns:a16="http://schemas.microsoft.com/office/drawing/2014/main" id="{4FD0AEEB-CC70-40DE-9B10-13DB49B6B9BE}"/>
              </a:ext>
            </a:extLst>
          </p:cNvPr>
          <p:cNvSpPr>
            <a:spLocks noGrp="1"/>
          </p:cNvSpPr>
          <p:nvPr>
            <p:ph sz="half" idx="2"/>
          </p:nvPr>
        </p:nvSpPr>
        <p:spPr>
          <a:xfrm>
            <a:off x="6217920" y="1845735"/>
            <a:ext cx="5974080" cy="4023360"/>
          </a:xfrm>
        </p:spPr>
        <p:txBody>
          <a:bodyPr>
            <a:normAutofit fontScale="85000" lnSpcReduction="20000"/>
          </a:bodyPr>
          <a:lstStyle/>
          <a:p>
            <a:r>
              <a:rPr lang="en-US" dirty="0"/>
              <a:t>CREATE VIEW </a:t>
            </a:r>
            <a:r>
              <a:rPr lang="en-US" dirty="0" err="1"/>
              <a:t>birthdaySorter</a:t>
            </a:r>
            <a:r>
              <a:rPr lang="en-US" dirty="0"/>
              <a:t> AS</a:t>
            </a:r>
            <a:br>
              <a:rPr lang="en-US" dirty="0"/>
            </a:br>
            <a:r>
              <a:rPr lang="en-US" dirty="0"/>
              <a:t>SELECT 1 as </a:t>
            </a:r>
            <a:r>
              <a:rPr lang="en-US" dirty="0" err="1"/>
              <a:t>part,birthday,first_name,last_name</a:t>
            </a:r>
            <a:br>
              <a:rPr lang="en-US" dirty="0"/>
            </a:br>
            <a:r>
              <a:rPr lang="en-US" dirty="0"/>
              <a:t>FROM Students</a:t>
            </a:r>
            <a:br>
              <a:rPr lang="en-US" dirty="0"/>
            </a:br>
            <a:r>
              <a:rPr lang="en-US" dirty="0"/>
              <a:t>WHERE </a:t>
            </a:r>
            <a:br>
              <a:rPr lang="en-US" dirty="0"/>
            </a:br>
            <a:r>
              <a:rPr lang="en-US" dirty="0"/>
              <a:t>DAYOFMONTH(birthday)+MONTH(birthday)*100&gt;=</a:t>
            </a:r>
            <a:br>
              <a:rPr lang="en-US" dirty="0"/>
            </a:br>
            <a:r>
              <a:rPr lang="en-US" dirty="0"/>
              <a:t>DAYOFMONTH(CURRENT_DATE)+MONTH(CURRENT_DATE)*100</a:t>
            </a:r>
            <a:br>
              <a:rPr lang="en-US" dirty="0"/>
            </a:br>
            <a:r>
              <a:rPr lang="en-US" dirty="0"/>
              <a:t>UNION</a:t>
            </a:r>
            <a:br>
              <a:rPr lang="en-US" dirty="0"/>
            </a:br>
            <a:r>
              <a:rPr lang="en-US" dirty="0"/>
              <a:t>SELECT 2, </a:t>
            </a:r>
            <a:r>
              <a:rPr lang="en-US" dirty="0" err="1"/>
              <a:t>birthday,first_name,last_name</a:t>
            </a:r>
            <a:br>
              <a:rPr lang="en-US" dirty="0"/>
            </a:br>
            <a:r>
              <a:rPr lang="en-US" dirty="0"/>
              <a:t>FROM Students</a:t>
            </a:r>
            <a:br>
              <a:rPr lang="en-US" dirty="0"/>
            </a:br>
            <a:r>
              <a:rPr lang="en-US" dirty="0"/>
              <a:t>WHERE DAYOFMONTH(birthday)+MONTH(birthday)*100&lt;</a:t>
            </a:r>
            <a:br>
              <a:rPr lang="en-US" dirty="0"/>
            </a:br>
            <a:r>
              <a:rPr lang="en-US" dirty="0"/>
              <a:t>DAYOFMONTH(CURRENT_DATE)+MONTH(CURRENT_DATE)*100;</a:t>
            </a:r>
          </a:p>
          <a:p>
            <a:br>
              <a:rPr lang="en-US" dirty="0"/>
            </a:br>
            <a:r>
              <a:rPr lang="en-US" dirty="0"/>
              <a:t>SELECT </a:t>
            </a:r>
            <a:r>
              <a:rPr lang="en-US" dirty="0" err="1"/>
              <a:t>first_name,last_name</a:t>
            </a:r>
            <a:br>
              <a:rPr lang="en-US" dirty="0"/>
            </a:br>
            <a:r>
              <a:rPr lang="en-US" dirty="0"/>
              <a:t>FROM </a:t>
            </a:r>
            <a:r>
              <a:rPr lang="en-US" dirty="0" err="1"/>
              <a:t>birthdaySorter</a:t>
            </a:r>
            <a:br>
              <a:rPr lang="en-US" dirty="0"/>
            </a:br>
            <a:r>
              <a:rPr lang="en-US" dirty="0"/>
              <a:t>ORDER BY part, DAYOFMONTH(birthday)+MONTH(birthday)*100, </a:t>
            </a:r>
            <a:r>
              <a:rPr lang="en-US" dirty="0" err="1"/>
              <a:t>first_name,last_name</a:t>
            </a:r>
            <a:r>
              <a:rPr lang="en-US" dirty="0"/>
              <a:t>;</a:t>
            </a:r>
            <a:endParaRPr lang="en-GB" dirty="0"/>
          </a:p>
        </p:txBody>
      </p:sp>
    </p:spTree>
    <p:extLst>
      <p:ext uri="{BB962C8B-B14F-4D97-AF65-F5344CB8AC3E}">
        <p14:creationId xmlns:p14="http://schemas.microsoft.com/office/powerpoint/2010/main" val="65387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30C7-5A7D-4611-90A4-D17723385EA2}"/>
              </a:ext>
            </a:extLst>
          </p:cNvPr>
          <p:cNvSpPr>
            <a:spLocks noGrp="1"/>
          </p:cNvSpPr>
          <p:nvPr>
            <p:ph type="title"/>
          </p:nvPr>
        </p:nvSpPr>
        <p:spPr/>
        <p:txBody>
          <a:bodyPr/>
          <a:lstStyle/>
          <a:p>
            <a:r>
              <a:rPr lang="en-US" dirty="0"/>
              <a:t>Assignment 1</a:t>
            </a:r>
            <a:endParaRPr lang="en-GB" dirty="0"/>
          </a:p>
        </p:txBody>
      </p:sp>
      <p:sp>
        <p:nvSpPr>
          <p:cNvPr id="3" name="Content Placeholder 2">
            <a:extLst>
              <a:ext uri="{FF2B5EF4-FFF2-40B4-BE49-F238E27FC236}">
                <a16:creationId xmlns:a16="http://schemas.microsoft.com/office/drawing/2014/main" id="{D50E958F-B9CF-49A8-A983-071A7E3E56C6}"/>
              </a:ext>
            </a:extLst>
          </p:cNvPr>
          <p:cNvSpPr>
            <a:spLocks noGrp="1"/>
          </p:cNvSpPr>
          <p:nvPr>
            <p:ph idx="1"/>
          </p:nvPr>
        </p:nvSpPr>
        <p:spPr/>
        <p:txBody>
          <a:bodyPr/>
          <a:lstStyle/>
          <a:p>
            <a:r>
              <a:rPr lang="en-US" dirty="0"/>
              <a:t>… has a deadline of 5pm Friday 29</a:t>
            </a:r>
            <a:r>
              <a:rPr lang="en-US" baseline="30000" dirty="0"/>
              <a:t>th</a:t>
            </a:r>
            <a:r>
              <a:rPr lang="en-US" dirty="0"/>
              <a:t> of October</a:t>
            </a:r>
          </a:p>
          <a:p>
            <a:r>
              <a:rPr lang="en-US" dirty="0"/>
              <a:t>… is about basic SQL</a:t>
            </a:r>
          </a:p>
          <a:p>
            <a:r>
              <a:rPr lang="en-US" dirty="0"/>
              <a:t>After this session you will have all the knowledge you need for it and the remainder of the tutorials/videos/other things will focus on later topics in the course</a:t>
            </a:r>
          </a:p>
          <a:p>
            <a:r>
              <a:rPr lang="en-US" dirty="0"/>
              <a:t>Naturally, you may still ask about it, e.g. in tutorials, on the discussion board or during online open office hours (Monday and Friday 5-5:30pm)</a:t>
            </a:r>
          </a:p>
          <a:p>
            <a:endParaRPr lang="en-US" dirty="0"/>
          </a:p>
          <a:p>
            <a:endParaRPr lang="en-GB" dirty="0"/>
          </a:p>
        </p:txBody>
      </p:sp>
    </p:spTree>
    <p:extLst>
      <p:ext uri="{BB962C8B-B14F-4D97-AF65-F5344CB8AC3E}">
        <p14:creationId xmlns:p14="http://schemas.microsoft.com/office/powerpoint/2010/main" val="11338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95DE-F845-43F1-9C86-535C8A9D7BF3}"/>
              </a:ext>
            </a:extLst>
          </p:cNvPr>
          <p:cNvSpPr>
            <a:spLocks noGrp="1"/>
          </p:cNvSpPr>
          <p:nvPr>
            <p:ph type="title"/>
          </p:nvPr>
        </p:nvSpPr>
        <p:spPr/>
        <p:txBody>
          <a:bodyPr/>
          <a:lstStyle/>
          <a:p>
            <a:r>
              <a:rPr lang="en-US" dirty="0"/>
              <a:t>This weeks topic: SQL SELECT queries</a:t>
            </a:r>
            <a:endParaRPr lang="en-GB" dirty="0"/>
          </a:p>
        </p:txBody>
      </p:sp>
      <p:sp>
        <p:nvSpPr>
          <p:cNvPr id="3" name="Content Placeholder 2">
            <a:extLst>
              <a:ext uri="{FF2B5EF4-FFF2-40B4-BE49-F238E27FC236}">
                <a16:creationId xmlns:a16="http://schemas.microsoft.com/office/drawing/2014/main" id="{10654D89-E9DC-40E8-BB09-6765CE5D4E59}"/>
              </a:ext>
            </a:extLst>
          </p:cNvPr>
          <p:cNvSpPr>
            <a:spLocks noGrp="1"/>
          </p:cNvSpPr>
          <p:nvPr>
            <p:ph idx="1"/>
          </p:nvPr>
        </p:nvSpPr>
        <p:spPr/>
        <p:txBody>
          <a:bodyPr>
            <a:normAutofit fontScale="92500" lnSpcReduction="10000"/>
          </a:bodyPr>
          <a:lstStyle/>
          <a:p>
            <a:r>
              <a:rPr lang="en-US" dirty="0"/>
              <a:t>This week is about SQL SELECT queries, as covered over a number of videos</a:t>
            </a:r>
          </a:p>
          <a:p>
            <a:r>
              <a:rPr lang="en-US" dirty="0"/>
              <a:t>SELECT queries have the following</a:t>
            </a:r>
            <a:r>
              <a:rPr lang="en-GB" dirty="0"/>
              <a:t> form:</a:t>
            </a:r>
          </a:p>
          <a:p>
            <a:r>
              <a:rPr lang="en-GB" dirty="0"/>
              <a:t>SELECT</a:t>
            </a:r>
            <a:br>
              <a:rPr lang="en-GB" dirty="0"/>
            </a:br>
            <a:r>
              <a:rPr lang="en-GB" dirty="0"/>
              <a:t>FROM</a:t>
            </a:r>
            <a:br>
              <a:rPr lang="en-GB" dirty="0"/>
            </a:br>
            <a:r>
              <a:rPr lang="en-GB" dirty="0"/>
              <a:t>WHERE</a:t>
            </a:r>
            <a:br>
              <a:rPr lang="en-US" dirty="0"/>
            </a:br>
            <a:r>
              <a:rPr lang="en-US" dirty="0"/>
              <a:t>GROUP BY</a:t>
            </a:r>
            <a:br>
              <a:rPr lang="en-US" dirty="0"/>
            </a:br>
            <a:r>
              <a:rPr lang="en-US" dirty="0"/>
              <a:t>HAVING</a:t>
            </a:r>
            <a:br>
              <a:rPr lang="en-US" dirty="0"/>
            </a:br>
            <a:r>
              <a:rPr lang="en-US" dirty="0"/>
              <a:t>ORDER BY</a:t>
            </a:r>
          </a:p>
          <a:p>
            <a:r>
              <a:rPr lang="en-US" dirty="0"/>
              <a:t>Briefly: Select is for what to output, FROM is for what to input, WHERE is for removing rows that does not satisfies properties, GROUP BY is for in essence generalizing queries from a specific to a general answer</a:t>
            </a:r>
            <a:r>
              <a:rPr lang="en-GB" dirty="0"/>
              <a:t>, HAVING is like WHERE but after GROUP BY, ORDER BY is for sorting…</a:t>
            </a:r>
          </a:p>
          <a:p>
            <a:r>
              <a:rPr lang="en-GB" dirty="0"/>
              <a:t>You can also do UNION with multiple such queries or nest them or…</a:t>
            </a:r>
          </a:p>
          <a:p>
            <a:r>
              <a:rPr lang="en-GB" dirty="0"/>
              <a:t>Finally, this week was also about relational algebra</a:t>
            </a:r>
            <a:endParaRPr lang="en-US" dirty="0"/>
          </a:p>
        </p:txBody>
      </p:sp>
    </p:spTree>
    <p:extLst>
      <p:ext uri="{BB962C8B-B14F-4D97-AF65-F5344CB8AC3E}">
        <p14:creationId xmlns:p14="http://schemas.microsoft.com/office/powerpoint/2010/main" val="455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08F4-7207-4365-B0A7-00770E4ECFC3}"/>
              </a:ext>
            </a:extLst>
          </p:cNvPr>
          <p:cNvSpPr>
            <a:spLocks noGrp="1"/>
          </p:cNvSpPr>
          <p:nvPr>
            <p:ph type="title"/>
          </p:nvPr>
        </p:nvSpPr>
        <p:spPr/>
        <p:txBody>
          <a:bodyPr/>
          <a:lstStyle/>
          <a:p>
            <a:r>
              <a:rPr lang="en-US" dirty="0"/>
              <a:t>Exercises part 1 of 2</a:t>
            </a:r>
            <a:endParaRPr lang="en-GB" dirty="0"/>
          </a:p>
        </p:txBody>
      </p:sp>
      <p:sp>
        <p:nvSpPr>
          <p:cNvPr id="3" name="Content Placeholder 2">
            <a:extLst>
              <a:ext uri="{FF2B5EF4-FFF2-40B4-BE49-F238E27FC236}">
                <a16:creationId xmlns:a16="http://schemas.microsoft.com/office/drawing/2014/main" id="{3DDB1EDD-D4FF-4AFA-81A7-7B038A47209E}"/>
              </a:ext>
            </a:extLst>
          </p:cNvPr>
          <p:cNvSpPr>
            <a:spLocks noGrp="1"/>
          </p:cNvSpPr>
          <p:nvPr>
            <p:ph sz="half" idx="1"/>
          </p:nvPr>
        </p:nvSpPr>
        <p:spPr/>
        <p:txBody>
          <a:bodyPr>
            <a:normAutofit fontScale="70000" lnSpcReduction="20000"/>
          </a:bodyPr>
          <a:lstStyle/>
          <a:p>
            <a:r>
              <a:rPr lang="en-US" dirty="0"/>
              <a:t>University database (defined by schema):</a:t>
            </a:r>
          </a:p>
          <a:p>
            <a:r>
              <a:rPr lang="en-US" dirty="0"/>
              <a:t>Students(</a:t>
            </a:r>
            <a:r>
              <a:rPr lang="en-US" dirty="0" err="1"/>
              <a:t>first_name,last_name,birthday,s_id</a:t>
            </a:r>
            <a:r>
              <a:rPr lang="en-US" dirty="0"/>
              <a:t>)</a:t>
            </a:r>
          </a:p>
          <a:p>
            <a:r>
              <a:rPr lang="en-US" dirty="0"/>
              <a:t>Lecturers(</a:t>
            </a:r>
            <a:r>
              <a:rPr lang="en-US" dirty="0" err="1"/>
              <a:t>first_name,last_name,birthday,l_id</a:t>
            </a:r>
            <a:r>
              <a:rPr lang="en-US" dirty="0"/>
              <a:t>)</a:t>
            </a:r>
          </a:p>
          <a:p>
            <a:r>
              <a:rPr lang="en-US" dirty="0"/>
              <a:t>Courses(</a:t>
            </a:r>
            <a:r>
              <a:rPr lang="en-US" dirty="0" err="1"/>
              <a:t>code,name</a:t>
            </a:r>
            <a:r>
              <a:rPr lang="en-US" dirty="0"/>
              <a:t>, department)</a:t>
            </a:r>
          </a:p>
          <a:p>
            <a:pPr lvl="1"/>
            <a:r>
              <a:rPr lang="en-US" dirty="0"/>
              <a:t>For overall properties that does not depend on year</a:t>
            </a:r>
          </a:p>
          <a:p>
            <a:r>
              <a:rPr lang="en-US" dirty="0" err="1"/>
              <a:t>CoursesInYear</a:t>
            </a:r>
            <a:r>
              <a:rPr lang="en-US" dirty="0"/>
              <a:t>(</a:t>
            </a:r>
            <a:r>
              <a:rPr lang="en-US" dirty="0" err="1"/>
              <a:t>code,year,l_id</a:t>
            </a:r>
            <a:r>
              <a:rPr lang="en-US" dirty="0"/>
              <a:t>)</a:t>
            </a:r>
          </a:p>
          <a:p>
            <a:pPr lvl="1"/>
            <a:r>
              <a:rPr lang="en-US" dirty="0"/>
              <a:t>For year depended properties</a:t>
            </a:r>
          </a:p>
          <a:p>
            <a:r>
              <a:rPr lang="en-US" dirty="0"/>
              <a:t>Enrolment(</a:t>
            </a:r>
            <a:r>
              <a:rPr lang="en-US" dirty="0" err="1"/>
              <a:t>code,s_id,grade,year</a:t>
            </a:r>
            <a:r>
              <a:rPr lang="en-US" dirty="0"/>
              <a:t>) </a:t>
            </a:r>
          </a:p>
          <a:p>
            <a:pPr lvl="1"/>
            <a:r>
              <a:rPr lang="en-US" dirty="0"/>
              <a:t>for simplicity we only got 1 grade per course</a:t>
            </a:r>
          </a:p>
          <a:p>
            <a:endParaRPr lang="en-GB" dirty="0"/>
          </a:p>
        </p:txBody>
      </p:sp>
      <p:sp>
        <p:nvSpPr>
          <p:cNvPr id="4" name="Content Placeholder 3">
            <a:extLst>
              <a:ext uri="{FF2B5EF4-FFF2-40B4-BE49-F238E27FC236}">
                <a16:creationId xmlns:a16="http://schemas.microsoft.com/office/drawing/2014/main" id="{BCC71940-D148-4054-A52B-5DEFD246B3C8}"/>
              </a:ext>
            </a:extLst>
          </p:cNvPr>
          <p:cNvSpPr>
            <a:spLocks noGrp="1"/>
          </p:cNvSpPr>
          <p:nvPr>
            <p:ph sz="half" idx="2"/>
          </p:nvPr>
        </p:nvSpPr>
        <p:spPr>
          <a:xfrm>
            <a:off x="6217920" y="1730231"/>
            <a:ext cx="5974080" cy="4619233"/>
          </a:xfrm>
        </p:spPr>
        <p:txBody>
          <a:bodyPr>
            <a:normAutofit fontScale="70000" lnSpcReduction="20000"/>
          </a:bodyPr>
          <a:lstStyle/>
          <a:p>
            <a:r>
              <a:rPr lang="en-US" dirty="0"/>
              <a:t>Simple queries (1 table + aggregates):</a:t>
            </a:r>
          </a:p>
          <a:p>
            <a:pPr lvl="1"/>
            <a:r>
              <a:rPr lang="en-US" dirty="0"/>
              <a:t>Find your average grade (you can use </a:t>
            </a:r>
            <a:r>
              <a:rPr lang="en-US" dirty="0" err="1"/>
              <a:t>s_id</a:t>
            </a:r>
            <a:r>
              <a:rPr lang="en-US" dirty="0"/>
              <a:t>=1)</a:t>
            </a:r>
          </a:p>
          <a:p>
            <a:pPr lvl="1"/>
            <a:r>
              <a:rPr lang="en-GB" dirty="0"/>
              <a:t>How many years have COMP207 been taught?</a:t>
            </a:r>
          </a:p>
          <a:p>
            <a:pPr lvl="1"/>
            <a:r>
              <a:rPr lang="en-GB" dirty="0"/>
              <a:t>How many students are in COMP207 this year?</a:t>
            </a:r>
          </a:p>
          <a:p>
            <a:r>
              <a:rPr lang="en-US" dirty="0"/>
              <a:t>Simple joins:</a:t>
            </a:r>
          </a:p>
          <a:p>
            <a:pPr lvl="1"/>
            <a:r>
              <a:rPr lang="en-US" dirty="0"/>
              <a:t>What lecturers have taught you? – sort by their birthday</a:t>
            </a:r>
          </a:p>
          <a:p>
            <a:pPr lvl="1"/>
            <a:r>
              <a:rPr lang="en-US" dirty="0"/>
              <a:t>What are the names of the courses you have attended? Sort by name</a:t>
            </a:r>
          </a:p>
          <a:p>
            <a:pPr lvl="1"/>
            <a:r>
              <a:rPr lang="en-US" dirty="0"/>
              <a:t>What are the names of the courses I, Rasmus Ibsen-Jensen, have taught? (my name is unique…) - sort by code</a:t>
            </a:r>
          </a:p>
          <a:p>
            <a:r>
              <a:rPr lang="en-GB" dirty="0"/>
              <a:t>Unions:</a:t>
            </a:r>
          </a:p>
          <a:p>
            <a:pPr lvl="1"/>
            <a:r>
              <a:rPr lang="en-GB" dirty="0"/>
              <a:t>What names (of students, lecturers or courses) exists?</a:t>
            </a:r>
          </a:p>
          <a:p>
            <a:pPr lvl="1"/>
            <a:r>
              <a:rPr lang="en-GB" dirty="0"/>
              <a:t>List all lecturers and students, ordered by their first and last name</a:t>
            </a:r>
          </a:p>
          <a:p>
            <a:r>
              <a:rPr lang="en-GB" dirty="0"/>
              <a:t>GROUP BY:</a:t>
            </a:r>
          </a:p>
          <a:p>
            <a:pPr lvl="1"/>
            <a:r>
              <a:rPr lang="en-GB" dirty="0"/>
              <a:t>How would you do the above simple queries for each student or each course, depending (instead of you and COMP207) – If you got the point of GROUP BY, this is hopefully reasonably clear and easy to do, otherwise you will hopefully get it from the answer… Can you also do the joins?</a:t>
            </a:r>
          </a:p>
          <a:p>
            <a:r>
              <a:rPr lang="en-GB" dirty="0"/>
              <a:t>(if you have time): Try to the simple joins and unions in relational algebra </a:t>
            </a:r>
          </a:p>
          <a:p>
            <a:pPr lvl="1"/>
            <a:r>
              <a:rPr lang="en-GB" dirty="0"/>
              <a:t>Union is done by writing U between two queries in relational algebra</a:t>
            </a:r>
          </a:p>
          <a:p>
            <a:pPr lvl="1"/>
            <a:endParaRPr lang="en-GB" dirty="0"/>
          </a:p>
        </p:txBody>
      </p:sp>
    </p:spTree>
    <p:extLst>
      <p:ext uri="{BB962C8B-B14F-4D97-AF65-F5344CB8AC3E}">
        <p14:creationId xmlns:p14="http://schemas.microsoft.com/office/powerpoint/2010/main" val="50927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C598-646A-414B-A8C3-0F051D539D2C}"/>
              </a:ext>
            </a:extLst>
          </p:cNvPr>
          <p:cNvSpPr>
            <a:spLocks noGrp="1"/>
          </p:cNvSpPr>
          <p:nvPr>
            <p:ph type="title"/>
          </p:nvPr>
        </p:nvSpPr>
        <p:spPr/>
        <p:txBody>
          <a:bodyPr/>
          <a:lstStyle/>
          <a:p>
            <a:r>
              <a:rPr lang="en-US" dirty="0"/>
              <a:t>Solution part 1 of 4</a:t>
            </a:r>
            <a:endParaRPr lang="en-GB" dirty="0"/>
          </a:p>
        </p:txBody>
      </p:sp>
      <p:sp>
        <p:nvSpPr>
          <p:cNvPr id="3" name="Content Placeholder 2">
            <a:extLst>
              <a:ext uri="{FF2B5EF4-FFF2-40B4-BE49-F238E27FC236}">
                <a16:creationId xmlns:a16="http://schemas.microsoft.com/office/drawing/2014/main" id="{C5A7A70B-EE00-47F2-BF1A-F27723C112E2}"/>
              </a:ext>
            </a:extLst>
          </p:cNvPr>
          <p:cNvSpPr>
            <a:spLocks noGrp="1"/>
          </p:cNvSpPr>
          <p:nvPr>
            <p:ph sz="half" idx="1"/>
          </p:nvPr>
        </p:nvSpPr>
        <p:spPr/>
        <p:txBody>
          <a:bodyPr>
            <a:normAutofit fontScale="85000" lnSpcReduction="20000"/>
          </a:bodyPr>
          <a:lstStyle/>
          <a:p>
            <a:r>
              <a:rPr lang="en-US" dirty="0"/>
              <a:t>Find your average grade:</a:t>
            </a:r>
          </a:p>
          <a:p>
            <a:r>
              <a:rPr lang="en-US" dirty="0"/>
              <a:t>SELECT AVG(grade)</a:t>
            </a:r>
            <a:br>
              <a:rPr lang="en-US" dirty="0"/>
            </a:br>
            <a:r>
              <a:rPr lang="en-US" dirty="0"/>
              <a:t>FROM Enrolment</a:t>
            </a:r>
            <a:br>
              <a:rPr lang="en-US" dirty="0"/>
            </a:br>
            <a:r>
              <a:rPr lang="en-US" dirty="0"/>
              <a:t>WHERE </a:t>
            </a:r>
            <a:r>
              <a:rPr lang="en-US" dirty="0" err="1"/>
              <a:t>s_id</a:t>
            </a:r>
            <a:r>
              <a:rPr lang="en-US" dirty="0"/>
              <a:t>=1;</a:t>
            </a:r>
          </a:p>
          <a:p>
            <a:r>
              <a:rPr lang="en-GB" dirty="0"/>
              <a:t>How many years have COMP207 been taught?</a:t>
            </a:r>
          </a:p>
          <a:p>
            <a:r>
              <a:rPr lang="en-US" dirty="0"/>
              <a:t>SELECT COUNT(*)</a:t>
            </a:r>
            <a:br>
              <a:rPr lang="en-US" dirty="0"/>
            </a:br>
            <a:r>
              <a:rPr lang="en-US" dirty="0"/>
              <a:t>FROM </a:t>
            </a:r>
            <a:r>
              <a:rPr lang="en-US" dirty="0" err="1"/>
              <a:t>CoursesInYear</a:t>
            </a:r>
            <a:br>
              <a:rPr lang="en-US" dirty="0"/>
            </a:br>
            <a:r>
              <a:rPr lang="en-US" dirty="0"/>
              <a:t>WHERE code='COMP207';</a:t>
            </a:r>
          </a:p>
          <a:p>
            <a:r>
              <a:rPr lang="en-US" dirty="0"/>
              <a:t>How many students are there in COMP207 this year?</a:t>
            </a:r>
          </a:p>
          <a:p>
            <a:r>
              <a:rPr lang="en-GB" dirty="0"/>
              <a:t>SELECT COUNT(*)</a:t>
            </a:r>
            <a:br>
              <a:rPr lang="en-GB" dirty="0"/>
            </a:br>
            <a:r>
              <a:rPr lang="en-GB" dirty="0"/>
              <a:t>FROM </a:t>
            </a:r>
            <a:r>
              <a:rPr lang="en-US" dirty="0"/>
              <a:t>Enrolment</a:t>
            </a:r>
            <a:br>
              <a:rPr lang="en-GB" dirty="0"/>
            </a:br>
            <a:r>
              <a:rPr lang="en-GB" dirty="0"/>
              <a:t>WHERE code=</a:t>
            </a:r>
            <a:r>
              <a:rPr lang="en-US" dirty="0"/>
              <a:t>'</a:t>
            </a:r>
            <a:r>
              <a:rPr lang="en-GB" dirty="0"/>
              <a:t>COMP207</a:t>
            </a:r>
            <a:r>
              <a:rPr lang="en-US" dirty="0"/>
              <a:t>'</a:t>
            </a:r>
            <a:r>
              <a:rPr lang="en-GB" dirty="0"/>
              <a:t> AND year=2021;</a:t>
            </a:r>
          </a:p>
          <a:p>
            <a:r>
              <a:rPr lang="en-GB" dirty="0"/>
              <a:t>(Note: Similar queries can give different types of answers)</a:t>
            </a:r>
            <a:endParaRPr lang="en-US" dirty="0"/>
          </a:p>
          <a:p>
            <a:endParaRPr lang="en-GB" dirty="0"/>
          </a:p>
          <a:p>
            <a:endParaRPr lang="en-GB" dirty="0"/>
          </a:p>
        </p:txBody>
      </p:sp>
      <p:sp>
        <p:nvSpPr>
          <p:cNvPr id="4" name="Content Placeholder 3">
            <a:extLst>
              <a:ext uri="{FF2B5EF4-FFF2-40B4-BE49-F238E27FC236}">
                <a16:creationId xmlns:a16="http://schemas.microsoft.com/office/drawing/2014/main" id="{6CBB93A8-D634-4530-A202-74803D36B1CA}"/>
              </a:ext>
            </a:extLst>
          </p:cNvPr>
          <p:cNvSpPr>
            <a:spLocks noGrp="1"/>
          </p:cNvSpPr>
          <p:nvPr>
            <p:ph sz="half" idx="2"/>
          </p:nvPr>
        </p:nvSpPr>
        <p:spPr>
          <a:xfrm>
            <a:off x="6217920" y="1845734"/>
            <a:ext cx="5974080" cy="4486239"/>
          </a:xfrm>
        </p:spPr>
        <p:txBody>
          <a:bodyPr>
            <a:normAutofit fontScale="85000" lnSpcReduction="20000"/>
          </a:bodyPr>
          <a:lstStyle/>
          <a:p>
            <a:r>
              <a:rPr lang="en-US" dirty="0"/>
              <a:t>Which lecturers have taught you?</a:t>
            </a:r>
          </a:p>
          <a:p>
            <a:r>
              <a:rPr lang="en-US" dirty="0"/>
              <a:t>SELECT </a:t>
            </a:r>
            <a:r>
              <a:rPr lang="en-US" dirty="0" err="1"/>
              <a:t>first_name</a:t>
            </a:r>
            <a:r>
              <a:rPr lang="en-US" dirty="0"/>
              <a:t>, </a:t>
            </a:r>
            <a:r>
              <a:rPr lang="en-US" dirty="0" err="1"/>
              <a:t>last_name</a:t>
            </a:r>
            <a:br>
              <a:rPr lang="en-US" dirty="0"/>
            </a:br>
            <a:r>
              <a:rPr lang="en-US" dirty="0"/>
              <a:t>FROM Enrolment e, </a:t>
            </a:r>
            <a:r>
              <a:rPr lang="en-US" dirty="0" err="1"/>
              <a:t>CoursesInYear</a:t>
            </a:r>
            <a:r>
              <a:rPr lang="en-US" dirty="0"/>
              <a:t> c, Lecturers l</a:t>
            </a:r>
            <a:br>
              <a:rPr lang="en-GB" dirty="0"/>
            </a:br>
            <a:r>
              <a:rPr lang="en-GB" dirty="0"/>
              <a:t>WHERE </a:t>
            </a:r>
            <a:r>
              <a:rPr lang="en-GB" dirty="0" err="1"/>
              <a:t>c.l_id</a:t>
            </a:r>
            <a:r>
              <a:rPr lang="en-GB" dirty="0"/>
              <a:t>=</a:t>
            </a:r>
            <a:r>
              <a:rPr lang="en-GB" dirty="0" err="1"/>
              <a:t>l.l_id</a:t>
            </a:r>
            <a:r>
              <a:rPr lang="en-GB" dirty="0"/>
              <a:t> AND </a:t>
            </a:r>
            <a:r>
              <a:rPr lang="en-GB" dirty="0" err="1"/>
              <a:t>s_id</a:t>
            </a:r>
            <a:r>
              <a:rPr lang="en-GB" dirty="0"/>
              <a:t>=1 AND </a:t>
            </a:r>
            <a:r>
              <a:rPr lang="en-GB" dirty="0" err="1"/>
              <a:t>e.code</a:t>
            </a:r>
            <a:r>
              <a:rPr lang="en-GB" dirty="0"/>
              <a:t>=</a:t>
            </a:r>
            <a:r>
              <a:rPr lang="en-GB" dirty="0" err="1"/>
              <a:t>c.code</a:t>
            </a:r>
            <a:r>
              <a:rPr lang="en-GB" dirty="0"/>
              <a:t> AND </a:t>
            </a:r>
            <a:r>
              <a:rPr lang="en-GB" dirty="0" err="1"/>
              <a:t>c.year</a:t>
            </a:r>
            <a:r>
              <a:rPr lang="en-GB" dirty="0"/>
              <a:t>=</a:t>
            </a:r>
            <a:r>
              <a:rPr lang="en-GB" dirty="0" err="1"/>
              <a:t>e.year</a:t>
            </a:r>
            <a:br>
              <a:rPr lang="en-US" dirty="0"/>
            </a:br>
            <a:r>
              <a:rPr lang="en-US" dirty="0"/>
              <a:t>ORDER BY birthday;</a:t>
            </a:r>
          </a:p>
          <a:p>
            <a:r>
              <a:rPr lang="en-GB" dirty="0"/>
              <a:t>What are the names of courses you have attended?</a:t>
            </a:r>
          </a:p>
          <a:p>
            <a:r>
              <a:rPr lang="en-GB" dirty="0"/>
              <a:t>SELECT name</a:t>
            </a:r>
            <a:br>
              <a:rPr lang="en-GB" dirty="0"/>
            </a:br>
            <a:r>
              <a:rPr lang="en-GB" dirty="0"/>
              <a:t>FROM Enrolment e, </a:t>
            </a:r>
            <a:r>
              <a:rPr lang="en-US" dirty="0"/>
              <a:t>Courses c</a:t>
            </a:r>
            <a:br>
              <a:rPr lang="en-US" dirty="0"/>
            </a:br>
            <a:r>
              <a:rPr lang="en-US" dirty="0"/>
              <a:t>WHERE </a:t>
            </a:r>
            <a:r>
              <a:rPr lang="en-US" dirty="0" err="1"/>
              <a:t>e.code</a:t>
            </a:r>
            <a:r>
              <a:rPr lang="en-US" dirty="0"/>
              <a:t>=</a:t>
            </a:r>
            <a:r>
              <a:rPr lang="en-US" dirty="0" err="1"/>
              <a:t>c.code</a:t>
            </a:r>
            <a:r>
              <a:rPr lang="en-US" dirty="0"/>
              <a:t> AND </a:t>
            </a:r>
            <a:r>
              <a:rPr lang="en-US" dirty="0" err="1"/>
              <a:t>s_id</a:t>
            </a:r>
            <a:r>
              <a:rPr lang="en-US" dirty="0"/>
              <a:t>=1</a:t>
            </a:r>
            <a:br>
              <a:rPr lang="en-US" dirty="0"/>
            </a:br>
            <a:r>
              <a:rPr lang="en-US" dirty="0"/>
              <a:t>ORDER BY name;</a:t>
            </a:r>
          </a:p>
          <a:p>
            <a:r>
              <a:rPr lang="en-GB" dirty="0"/>
              <a:t>What courses have I taught?</a:t>
            </a:r>
          </a:p>
          <a:p>
            <a:r>
              <a:rPr lang="en-GB" dirty="0"/>
              <a:t>SELECT name</a:t>
            </a:r>
            <a:br>
              <a:rPr lang="en-GB" dirty="0"/>
            </a:br>
            <a:r>
              <a:rPr lang="en-GB" dirty="0"/>
              <a:t>FROM </a:t>
            </a:r>
            <a:r>
              <a:rPr lang="en-GB" dirty="0" err="1"/>
              <a:t>CoursesInYear</a:t>
            </a:r>
            <a:r>
              <a:rPr lang="en-GB" dirty="0"/>
              <a:t> </a:t>
            </a:r>
            <a:r>
              <a:rPr lang="en-GB" dirty="0" err="1"/>
              <a:t>ciy</a:t>
            </a:r>
            <a:r>
              <a:rPr lang="en-GB" dirty="0"/>
              <a:t>, Lecturers l, Courses c</a:t>
            </a:r>
            <a:br>
              <a:rPr lang="en-GB" dirty="0"/>
            </a:br>
            <a:r>
              <a:rPr lang="en-GB" dirty="0"/>
              <a:t>WHERE </a:t>
            </a:r>
            <a:r>
              <a:rPr lang="en-GB" dirty="0" err="1"/>
              <a:t>ciy.code</a:t>
            </a:r>
            <a:r>
              <a:rPr lang="en-GB" dirty="0"/>
              <a:t>=</a:t>
            </a:r>
            <a:r>
              <a:rPr lang="en-GB" dirty="0" err="1"/>
              <a:t>c.code</a:t>
            </a:r>
            <a:r>
              <a:rPr lang="en-GB" dirty="0"/>
              <a:t> AND </a:t>
            </a:r>
            <a:r>
              <a:rPr lang="en-GB" dirty="0" err="1"/>
              <a:t>l.l_id</a:t>
            </a:r>
            <a:r>
              <a:rPr lang="en-GB" dirty="0"/>
              <a:t>=</a:t>
            </a:r>
            <a:r>
              <a:rPr lang="en-GB" dirty="0" err="1"/>
              <a:t>ciy.L_id</a:t>
            </a:r>
            <a:br>
              <a:rPr lang="en-GB" dirty="0"/>
            </a:br>
            <a:r>
              <a:rPr lang="en-GB" dirty="0"/>
              <a:t>AND </a:t>
            </a:r>
            <a:r>
              <a:rPr lang="en-GB" dirty="0" err="1"/>
              <a:t>first_name</a:t>
            </a:r>
            <a:r>
              <a:rPr lang="en-GB" dirty="0"/>
              <a:t>='Rasmus' AND </a:t>
            </a:r>
            <a:r>
              <a:rPr lang="en-GB" dirty="0" err="1"/>
              <a:t>last_name</a:t>
            </a:r>
            <a:r>
              <a:rPr lang="en-GB" dirty="0"/>
              <a:t>='Ibsen-Jensen</a:t>
            </a:r>
            <a:r>
              <a:rPr lang="en-US" dirty="0"/>
              <a:t>'</a:t>
            </a:r>
            <a:br>
              <a:rPr lang="en-GB" dirty="0"/>
            </a:br>
            <a:r>
              <a:rPr lang="en-GB" dirty="0"/>
              <a:t>ORDER BY </a:t>
            </a:r>
            <a:r>
              <a:rPr lang="en-GB" dirty="0" err="1"/>
              <a:t>c.code</a:t>
            </a:r>
            <a:r>
              <a:rPr lang="en-GB" dirty="0"/>
              <a:t>;</a:t>
            </a:r>
          </a:p>
        </p:txBody>
      </p:sp>
    </p:spTree>
    <p:extLst>
      <p:ext uri="{BB962C8B-B14F-4D97-AF65-F5344CB8AC3E}">
        <p14:creationId xmlns:p14="http://schemas.microsoft.com/office/powerpoint/2010/main" val="391806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BDB6-9975-47E3-854F-E6C422E870BE}"/>
              </a:ext>
            </a:extLst>
          </p:cNvPr>
          <p:cNvSpPr>
            <a:spLocks noGrp="1"/>
          </p:cNvSpPr>
          <p:nvPr>
            <p:ph type="title"/>
          </p:nvPr>
        </p:nvSpPr>
        <p:spPr/>
        <p:txBody>
          <a:bodyPr/>
          <a:lstStyle/>
          <a:p>
            <a:r>
              <a:rPr lang="en-US" dirty="0"/>
              <a:t>Solution part 2 of 4</a:t>
            </a:r>
            <a:endParaRPr lang="en-GB" dirty="0"/>
          </a:p>
        </p:txBody>
      </p:sp>
      <p:sp>
        <p:nvSpPr>
          <p:cNvPr id="3" name="Content Placeholder 2">
            <a:extLst>
              <a:ext uri="{FF2B5EF4-FFF2-40B4-BE49-F238E27FC236}">
                <a16:creationId xmlns:a16="http://schemas.microsoft.com/office/drawing/2014/main" id="{EFCB0A46-5D88-4295-B11F-1F249C7A47AE}"/>
              </a:ext>
            </a:extLst>
          </p:cNvPr>
          <p:cNvSpPr>
            <a:spLocks noGrp="1"/>
          </p:cNvSpPr>
          <p:nvPr>
            <p:ph sz="half" idx="1"/>
          </p:nvPr>
        </p:nvSpPr>
        <p:spPr/>
        <p:txBody>
          <a:bodyPr>
            <a:normAutofit lnSpcReduction="10000"/>
          </a:bodyPr>
          <a:lstStyle/>
          <a:p>
            <a:r>
              <a:rPr lang="en-GB" dirty="0"/>
              <a:t>What names exist?</a:t>
            </a:r>
          </a:p>
          <a:p>
            <a:r>
              <a:rPr lang="en-GB" dirty="0"/>
              <a:t>SELECT name</a:t>
            </a:r>
            <a:br>
              <a:rPr lang="en-GB" dirty="0"/>
            </a:br>
            <a:r>
              <a:rPr lang="en-GB" dirty="0"/>
              <a:t>FROM Courses</a:t>
            </a:r>
            <a:br>
              <a:rPr lang="en-GB" dirty="0"/>
            </a:br>
            <a:r>
              <a:rPr lang="en-GB" dirty="0"/>
              <a:t>UNION</a:t>
            </a:r>
            <a:br>
              <a:rPr lang="en-GB" dirty="0"/>
            </a:br>
            <a:r>
              <a:rPr lang="en-GB" dirty="0"/>
              <a:t>SELECT </a:t>
            </a:r>
            <a:r>
              <a:rPr lang="en-GB" dirty="0" err="1"/>
              <a:t>first_name</a:t>
            </a:r>
            <a:br>
              <a:rPr lang="en-GB" dirty="0"/>
            </a:br>
            <a:r>
              <a:rPr lang="en-GB" dirty="0"/>
              <a:t>FROM Students</a:t>
            </a:r>
            <a:br>
              <a:rPr lang="en-GB" dirty="0"/>
            </a:br>
            <a:r>
              <a:rPr lang="en-GB" dirty="0"/>
              <a:t>UNION</a:t>
            </a:r>
            <a:br>
              <a:rPr lang="en-GB" dirty="0"/>
            </a:br>
            <a:r>
              <a:rPr lang="en-GB" dirty="0"/>
              <a:t>SELECT </a:t>
            </a:r>
            <a:r>
              <a:rPr lang="en-GB" dirty="0" err="1"/>
              <a:t>last_name</a:t>
            </a:r>
            <a:br>
              <a:rPr lang="en-GB" dirty="0"/>
            </a:br>
            <a:r>
              <a:rPr lang="en-GB" dirty="0"/>
              <a:t>FROM Students</a:t>
            </a:r>
            <a:br>
              <a:rPr lang="en-GB" dirty="0"/>
            </a:br>
            <a:r>
              <a:rPr lang="en-GB" dirty="0"/>
              <a:t>UNION</a:t>
            </a:r>
            <a:br>
              <a:rPr lang="en-GB" dirty="0"/>
            </a:br>
            <a:r>
              <a:rPr lang="en-GB" dirty="0"/>
              <a:t>SELECT </a:t>
            </a:r>
            <a:r>
              <a:rPr lang="en-GB" dirty="0" err="1"/>
              <a:t>first_name</a:t>
            </a:r>
            <a:br>
              <a:rPr lang="en-GB" dirty="0"/>
            </a:br>
            <a:r>
              <a:rPr lang="en-GB" dirty="0"/>
              <a:t>FROM Lecturers</a:t>
            </a:r>
            <a:br>
              <a:rPr lang="en-GB" dirty="0"/>
            </a:br>
            <a:r>
              <a:rPr lang="en-GB" dirty="0"/>
              <a:t>UNION</a:t>
            </a:r>
            <a:br>
              <a:rPr lang="en-GB" dirty="0"/>
            </a:br>
            <a:r>
              <a:rPr lang="en-GB" dirty="0"/>
              <a:t>SELECT </a:t>
            </a:r>
            <a:r>
              <a:rPr lang="en-GB" dirty="0" err="1"/>
              <a:t>last_name</a:t>
            </a:r>
            <a:br>
              <a:rPr lang="en-GB" dirty="0"/>
            </a:br>
            <a:r>
              <a:rPr lang="en-GB" dirty="0"/>
              <a:t>FROM Lecturers;</a:t>
            </a:r>
          </a:p>
        </p:txBody>
      </p:sp>
      <p:sp>
        <p:nvSpPr>
          <p:cNvPr id="4" name="Content Placeholder 3">
            <a:extLst>
              <a:ext uri="{FF2B5EF4-FFF2-40B4-BE49-F238E27FC236}">
                <a16:creationId xmlns:a16="http://schemas.microsoft.com/office/drawing/2014/main" id="{CEDECAFF-DF1E-44A5-9301-13CA60FEFB59}"/>
              </a:ext>
            </a:extLst>
          </p:cNvPr>
          <p:cNvSpPr>
            <a:spLocks noGrp="1"/>
          </p:cNvSpPr>
          <p:nvPr>
            <p:ph sz="half" idx="2"/>
          </p:nvPr>
        </p:nvSpPr>
        <p:spPr/>
        <p:txBody>
          <a:bodyPr>
            <a:normAutofit lnSpcReduction="10000"/>
          </a:bodyPr>
          <a:lstStyle/>
          <a:p>
            <a:r>
              <a:rPr lang="en-GB" dirty="0"/>
              <a:t>List all students and lecturers.</a:t>
            </a:r>
          </a:p>
          <a:p>
            <a:br>
              <a:rPr lang="en-GB" dirty="0"/>
            </a:br>
            <a:r>
              <a:rPr lang="en-GB" dirty="0"/>
              <a:t>SELECT </a:t>
            </a:r>
            <a:r>
              <a:rPr lang="en-GB" dirty="0" err="1"/>
              <a:t>first_name</a:t>
            </a:r>
            <a:r>
              <a:rPr lang="en-GB" dirty="0"/>
              <a:t>, </a:t>
            </a:r>
            <a:r>
              <a:rPr lang="en-GB" dirty="0" err="1"/>
              <a:t>last_name</a:t>
            </a:r>
            <a:br>
              <a:rPr lang="en-GB" dirty="0"/>
            </a:br>
            <a:r>
              <a:rPr lang="en-GB" dirty="0"/>
              <a:t>FROM Students</a:t>
            </a:r>
            <a:br>
              <a:rPr lang="en-GB" dirty="0"/>
            </a:br>
            <a:r>
              <a:rPr lang="en-GB" dirty="0"/>
              <a:t>UNION</a:t>
            </a:r>
            <a:br>
              <a:rPr lang="en-GB" dirty="0"/>
            </a:br>
            <a:r>
              <a:rPr lang="en-GB" dirty="0"/>
              <a:t>SELECT </a:t>
            </a:r>
            <a:r>
              <a:rPr lang="en-GB" dirty="0" err="1"/>
              <a:t>first_name</a:t>
            </a:r>
            <a:r>
              <a:rPr lang="en-GB" dirty="0"/>
              <a:t>, </a:t>
            </a:r>
            <a:r>
              <a:rPr lang="en-GB" dirty="0" err="1"/>
              <a:t>last_name</a:t>
            </a:r>
            <a:br>
              <a:rPr lang="en-GB" dirty="0"/>
            </a:br>
            <a:r>
              <a:rPr lang="en-GB" dirty="0"/>
              <a:t>FROM Lecturers</a:t>
            </a:r>
            <a:br>
              <a:rPr lang="en-GB" dirty="0"/>
            </a:br>
            <a:r>
              <a:rPr lang="en-GB" dirty="0"/>
              <a:t>ORDER BY </a:t>
            </a:r>
            <a:r>
              <a:rPr lang="en-GB" dirty="0" err="1"/>
              <a:t>first_name</a:t>
            </a:r>
            <a:r>
              <a:rPr lang="en-GB" dirty="0"/>
              <a:t>, </a:t>
            </a:r>
            <a:r>
              <a:rPr lang="en-GB" dirty="0" err="1"/>
              <a:t>last_name</a:t>
            </a:r>
            <a:r>
              <a:rPr lang="en-GB" dirty="0"/>
              <a:t>;</a:t>
            </a:r>
          </a:p>
          <a:p>
            <a:endParaRPr lang="en-GB" dirty="0"/>
          </a:p>
        </p:txBody>
      </p:sp>
    </p:spTree>
    <p:extLst>
      <p:ext uri="{BB962C8B-B14F-4D97-AF65-F5344CB8AC3E}">
        <p14:creationId xmlns:p14="http://schemas.microsoft.com/office/powerpoint/2010/main" val="383350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C598-646A-414B-A8C3-0F051D539D2C}"/>
              </a:ext>
            </a:extLst>
          </p:cNvPr>
          <p:cNvSpPr>
            <a:spLocks noGrp="1"/>
          </p:cNvSpPr>
          <p:nvPr>
            <p:ph type="title"/>
          </p:nvPr>
        </p:nvSpPr>
        <p:spPr/>
        <p:txBody>
          <a:bodyPr/>
          <a:lstStyle/>
          <a:p>
            <a:r>
              <a:rPr lang="en-US" dirty="0"/>
              <a:t>Solution part 3 of 4</a:t>
            </a:r>
            <a:endParaRPr lang="en-GB" dirty="0"/>
          </a:p>
        </p:txBody>
      </p:sp>
      <p:sp>
        <p:nvSpPr>
          <p:cNvPr id="3" name="Content Placeholder 2">
            <a:extLst>
              <a:ext uri="{FF2B5EF4-FFF2-40B4-BE49-F238E27FC236}">
                <a16:creationId xmlns:a16="http://schemas.microsoft.com/office/drawing/2014/main" id="{C5A7A70B-EE00-47F2-BF1A-F27723C112E2}"/>
              </a:ext>
            </a:extLst>
          </p:cNvPr>
          <p:cNvSpPr>
            <a:spLocks noGrp="1"/>
          </p:cNvSpPr>
          <p:nvPr>
            <p:ph sz="half" idx="1"/>
          </p:nvPr>
        </p:nvSpPr>
        <p:spPr/>
        <p:txBody>
          <a:bodyPr>
            <a:normAutofit fontScale="92500" lnSpcReduction="20000"/>
          </a:bodyPr>
          <a:lstStyle/>
          <a:p>
            <a:r>
              <a:rPr lang="en-US" dirty="0"/>
              <a:t>Find </a:t>
            </a:r>
            <a:r>
              <a:rPr lang="en-US" dirty="0" err="1"/>
              <a:t>everybodys</a:t>
            </a:r>
            <a:r>
              <a:rPr lang="en-US" dirty="0"/>
              <a:t> average grade:</a:t>
            </a:r>
          </a:p>
          <a:p>
            <a:r>
              <a:rPr lang="en-US" dirty="0"/>
              <a:t>SELECT </a:t>
            </a:r>
            <a:r>
              <a:rPr lang="en-US" dirty="0" err="1"/>
              <a:t>s_id</a:t>
            </a:r>
            <a:r>
              <a:rPr lang="en-US" dirty="0"/>
              <a:t>, AVG(grade)</a:t>
            </a:r>
            <a:br>
              <a:rPr lang="en-US" dirty="0"/>
            </a:br>
            <a:r>
              <a:rPr lang="en-US" dirty="0"/>
              <a:t>FROM Enrolment</a:t>
            </a:r>
            <a:br>
              <a:rPr lang="en-US" dirty="0"/>
            </a:br>
            <a:r>
              <a:rPr lang="en-US" dirty="0"/>
              <a:t>GROUP BY </a:t>
            </a:r>
            <a:r>
              <a:rPr lang="en-US" dirty="0" err="1"/>
              <a:t>s_id</a:t>
            </a:r>
            <a:r>
              <a:rPr lang="en-US" dirty="0"/>
              <a:t>;</a:t>
            </a:r>
          </a:p>
          <a:p>
            <a:r>
              <a:rPr lang="en-GB" dirty="0"/>
              <a:t>How many years have the courses been taught?</a:t>
            </a:r>
          </a:p>
          <a:p>
            <a:r>
              <a:rPr lang="en-GB" dirty="0"/>
              <a:t>SELECT code, COUNT(*)</a:t>
            </a:r>
            <a:br>
              <a:rPr lang="en-GB" dirty="0"/>
            </a:br>
            <a:r>
              <a:rPr lang="en-GB" dirty="0"/>
              <a:t>FROM </a:t>
            </a:r>
            <a:r>
              <a:rPr lang="en-US" dirty="0" err="1"/>
              <a:t>CoursesInYear</a:t>
            </a:r>
            <a:br>
              <a:rPr lang="en-GB" dirty="0"/>
            </a:br>
            <a:r>
              <a:rPr lang="en-GB" dirty="0"/>
              <a:t>GROUP BY code;</a:t>
            </a:r>
            <a:endParaRPr lang="en-US" dirty="0"/>
          </a:p>
          <a:p>
            <a:r>
              <a:rPr lang="en-US" dirty="0"/>
              <a:t>How many students are there in the different courses this year?</a:t>
            </a:r>
          </a:p>
          <a:p>
            <a:r>
              <a:rPr lang="en-GB" dirty="0"/>
              <a:t>SELECT code, COUNT(*)</a:t>
            </a:r>
            <a:br>
              <a:rPr lang="en-GB" dirty="0"/>
            </a:br>
            <a:r>
              <a:rPr lang="en-GB" dirty="0"/>
              <a:t>FROM </a:t>
            </a:r>
            <a:r>
              <a:rPr lang="en-US" dirty="0"/>
              <a:t>Enrolment</a:t>
            </a:r>
            <a:br>
              <a:rPr lang="en-GB" dirty="0"/>
            </a:br>
            <a:r>
              <a:rPr lang="en-GB" dirty="0"/>
              <a:t>WHERE year=2021</a:t>
            </a:r>
            <a:br>
              <a:rPr lang="en-GB" dirty="0"/>
            </a:br>
            <a:r>
              <a:rPr lang="en-GB" dirty="0"/>
              <a:t>GROUP BY code;</a:t>
            </a:r>
            <a:endParaRPr lang="en-US" dirty="0"/>
          </a:p>
          <a:p>
            <a:endParaRPr lang="en-GB" dirty="0"/>
          </a:p>
          <a:p>
            <a:endParaRPr lang="en-GB" dirty="0"/>
          </a:p>
        </p:txBody>
      </p:sp>
      <p:sp>
        <p:nvSpPr>
          <p:cNvPr id="4" name="Content Placeholder 3">
            <a:extLst>
              <a:ext uri="{FF2B5EF4-FFF2-40B4-BE49-F238E27FC236}">
                <a16:creationId xmlns:a16="http://schemas.microsoft.com/office/drawing/2014/main" id="{6CBB93A8-D634-4530-A202-74803D36B1CA}"/>
              </a:ext>
            </a:extLst>
          </p:cNvPr>
          <p:cNvSpPr>
            <a:spLocks noGrp="1"/>
          </p:cNvSpPr>
          <p:nvPr>
            <p:ph sz="half" idx="2"/>
          </p:nvPr>
        </p:nvSpPr>
        <p:spPr>
          <a:xfrm>
            <a:off x="6217920" y="1845734"/>
            <a:ext cx="5974080" cy="4486239"/>
          </a:xfrm>
        </p:spPr>
        <p:txBody>
          <a:bodyPr>
            <a:normAutofit fontScale="92500" lnSpcReduction="20000"/>
          </a:bodyPr>
          <a:lstStyle/>
          <a:p>
            <a:r>
              <a:rPr lang="en-US" dirty="0"/>
              <a:t>Which lecturers have taught someone?</a:t>
            </a:r>
          </a:p>
          <a:p>
            <a:r>
              <a:rPr lang="en-US" dirty="0"/>
              <a:t>SELECT </a:t>
            </a:r>
            <a:r>
              <a:rPr lang="en-US" dirty="0" err="1"/>
              <a:t>s_id</a:t>
            </a:r>
            <a:r>
              <a:rPr lang="en-US" dirty="0"/>
              <a:t>, </a:t>
            </a:r>
            <a:r>
              <a:rPr lang="en-US" dirty="0" err="1"/>
              <a:t>first_name</a:t>
            </a:r>
            <a:r>
              <a:rPr lang="en-US" dirty="0"/>
              <a:t>, </a:t>
            </a:r>
            <a:r>
              <a:rPr lang="en-US" dirty="0" err="1"/>
              <a:t>last_name</a:t>
            </a:r>
            <a:br>
              <a:rPr lang="en-US" dirty="0"/>
            </a:br>
            <a:r>
              <a:rPr lang="en-US" dirty="0"/>
              <a:t>FROM Enrolment e, </a:t>
            </a:r>
            <a:r>
              <a:rPr lang="en-US" dirty="0" err="1"/>
              <a:t>CoursesInYear</a:t>
            </a:r>
            <a:r>
              <a:rPr lang="en-US" dirty="0"/>
              <a:t> c, Lecturers l</a:t>
            </a:r>
            <a:br>
              <a:rPr lang="en-GB" dirty="0"/>
            </a:br>
            <a:r>
              <a:rPr lang="en-GB" dirty="0"/>
              <a:t>WHERE </a:t>
            </a:r>
            <a:r>
              <a:rPr lang="en-GB" dirty="0" err="1"/>
              <a:t>c.l_id</a:t>
            </a:r>
            <a:r>
              <a:rPr lang="en-GB" dirty="0"/>
              <a:t>=</a:t>
            </a:r>
            <a:r>
              <a:rPr lang="en-GB" dirty="0" err="1"/>
              <a:t>l.l_id</a:t>
            </a:r>
            <a:r>
              <a:rPr lang="en-GB" dirty="0"/>
              <a:t> AND </a:t>
            </a:r>
            <a:r>
              <a:rPr lang="en-GB" dirty="0" err="1"/>
              <a:t>e.code</a:t>
            </a:r>
            <a:r>
              <a:rPr lang="en-GB" dirty="0"/>
              <a:t>=</a:t>
            </a:r>
            <a:r>
              <a:rPr lang="en-GB" dirty="0" err="1"/>
              <a:t>c.code</a:t>
            </a:r>
            <a:r>
              <a:rPr lang="en-GB" dirty="0"/>
              <a:t> AND </a:t>
            </a:r>
            <a:r>
              <a:rPr lang="en-GB" dirty="0" err="1"/>
              <a:t>c.year</a:t>
            </a:r>
            <a:r>
              <a:rPr lang="en-GB" dirty="0"/>
              <a:t>=</a:t>
            </a:r>
            <a:r>
              <a:rPr lang="en-GB" dirty="0" err="1"/>
              <a:t>e.year</a:t>
            </a:r>
            <a:br>
              <a:rPr lang="en-US" dirty="0"/>
            </a:br>
            <a:r>
              <a:rPr lang="en-US" dirty="0"/>
              <a:t>ORDER BY birthday;</a:t>
            </a:r>
          </a:p>
          <a:p>
            <a:r>
              <a:rPr lang="en-GB" dirty="0"/>
              <a:t>What are the names of courses someone have attended?</a:t>
            </a:r>
          </a:p>
          <a:p>
            <a:r>
              <a:rPr lang="en-GB" dirty="0"/>
              <a:t>SELECT name, </a:t>
            </a:r>
            <a:r>
              <a:rPr lang="en-GB" dirty="0" err="1"/>
              <a:t>s_id</a:t>
            </a:r>
            <a:br>
              <a:rPr lang="en-GB" dirty="0"/>
            </a:br>
            <a:r>
              <a:rPr lang="en-GB" dirty="0"/>
              <a:t>FROM Enrolment e, </a:t>
            </a:r>
            <a:r>
              <a:rPr lang="en-US" dirty="0"/>
              <a:t>Courses c</a:t>
            </a:r>
            <a:br>
              <a:rPr lang="en-US" dirty="0"/>
            </a:br>
            <a:r>
              <a:rPr lang="en-US" dirty="0"/>
              <a:t>WHERE </a:t>
            </a:r>
            <a:r>
              <a:rPr lang="en-US" dirty="0" err="1"/>
              <a:t>e.code</a:t>
            </a:r>
            <a:r>
              <a:rPr lang="en-US" dirty="0"/>
              <a:t>=</a:t>
            </a:r>
            <a:r>
              <a:rPr lang="en-US" dirty="0" err="1"/>
              <a:t>c.code</a:t>
            </a:r>
            <a:br>
              <a:rPr lang="en-US" dirty="0"/>
            </a:br>
            <a:r>
              <a:rPr lang="en-US" dirty="0"/>
              <a:t>ORDER BY name;</a:t>
            </a:r>
          </a:p>
          <a:p>
            <a:r>
              <a:rPr lang="en-GB" dirty="0"/>
              <a:t>What courses have anyone taught?</a:t>
            </a:r>
          </a:p>
          <a:p>
            <a:r>
              <a:rPr lang="en-GB" dirty="0"/>
              <a:t>SELECT name, </a:t>
            </a:r>
            <a:r>
              <a:rPr lang="en-GB" dirty="0" err="1"/>
              <a:t>first_name</a:t>
            </a:r>
            <a:r>
              <a:rPr lang="en-GB" dirty="0"/>
              <a:t>, </a:t>
            </a:r>
            <a:r>
              <a:rPr lang="en-GB" dirty="0" err="1"/>
              <a:t>last_name</a:t>
            </a:r>
            <a:br>
              <a:rPr lang="en-GB" dirty="0"/>
            </a:br>
            <a:r>
              <a:rPr lang="en-GB" dirty="0"/>
              <a:t>FROM </a:t>
            </a:r>
            <a:r>
              <a:rPr lang="en-US" dirty="0" err="1"/>
              <a:t>CoursesInYear</a:t>
            </a:r>
            <a:r>
              <a:rPr lang="en-GB" dirty="0"/>
              <a:t> </a:t>
            </a:r>
            <a:r>
              <a:rPr lang="en-GB" dirty="0" err="1"/>
              <a:t>ciy</a:t>
            </a:r>
            <a:r>
              <a:rPr lang="en-GB" dirty="0"/>
              <a:t>, Lecturers l, Courses c</a:t>
            </a:r>
            <a:br>
              <a:rPr lang="en-GB" dirty="0"/>
            </a:br>
            <a:r>
              <a:rPr lang="en-GB" dirty="0"/>
              <a:t>WHERE </a:t>
            </a:r>
            <a:r>
              <a:rPr lang="en-GB" dirty="0" err="1"/>
              <a:t>ciy.code</a:t>
            </a:r>
            <a:r>
              <a:rPr lang="en-GB" dirty="0"/>
              <a:t>=</a:t>
            </a:r>
            <a:r>
              <a:rPr lang="en-GB" dirty="0" err="1"/>
              <a:t>c.code</a:t>
            </a:r>
            <a:r>
              <a:rPr lang="en-GB" dirty="0"/>
              <a:t> AND </a:t>
            </a:r>
            <a:r>
              <a:rPr lang="en-GB" dirty="0" err="1"/>
              <a:t>l.l_id</a:t>
            </a:r>
            <a:r>
              <a:rPr lang="en-GB" dirty="0"/>
              <a:t>=</a:t>
            </a:r>
            <a:r>
              <a:rPr lang="en-GB" dirty="0" err="1"/>
              <a:t>ciy.l_id</a:t>
            </a:r>
            <a:br>
              <a:rPr lang="en-GB" dirty="0"/>
            </a:br>
            <a:r>
              <a:rPr lang="en-US" dirty="0"/>
              <a:t>ORDER</a:t>
            </a:r>
            <a:r>
              <a:rPr lang="en-GB" dirty="0"/>
              <a:t> BY </a:t>
            </a:r>
            <a:r>
              <a:rPr lang="en-GB" dirty="0" err="1"/>
              <a:t>c.code</a:t>
            </a:r>
            <a:r>
              <a:rPr lang="en-GB" dirty="0"/>
              <a:t>;</a:t>
            </a:r>
          </a:p>
          <a:p>
            <a:pPr marL="0" indent="0">
              <a:buNone/>
            </a:pPr>
            <a:endParaRPr lang="en-GB" dirty="0"/>
          </a:p>
        </p:txBody>
      </p:sp>
    </p:spTree>
    <p:extLst>
      <p:ext uri="{BB962C8B-B14F-4D97-AF65-F5344CB8AC3E}">
        <p14:creationId xmlns:p14="http://schemas.microsoft.com/office/powerpoint/2010/main" val="155242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31A6-81D4-4EB1-A9BE-3DCB0736B0B7}"/>
              </a:ext>
            </a:extLst>
          </p:cNvPr>
          <p:cNvSpPr>
            <a:spLocks noGrp="1"/>
          </p:cNvSpPr>
          <p:nvPr>
            <p:ph type="title"/>
          </p:nvPr>
        </p:nvSpPr>
        <p:spPr/>
        <p:txBody>
          <a:bodyPr/>
          <a:lstStyle/>
          <a:p>
            <a:r>
              <a:rPr lang="en-US" dirty="0"/>
              <a:t>Solution part 4 of 4</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60B6D5-FD2A-46AF-9303-3E34F71DD79D}"/>
                  </a:ext>
                </a:extLst>
              </p:cNvPr>
              <p:cNvSpPr>
                <a:spLocks noGrp="1"/>
              </p:cNvSpPr>
              <p:nvPr>
                <p:ph idx="1"/>
              </p:nvPr>
            </p:nvSpPr>
            <p:spPr>
              <a:xfrm>
                <a:off x="334297" y="1845734"/>
                <a:ext cx="11857703" cy="4476408"/>
              </a:xfrm>
            </p:spPr>
            <p:txBody>
              <a:bodyPr>
                <a:normAutofit fontScale="92500"/>
              </a:bodyPr>
              <a:lstStyle/>
              <a:p>
                <a:r>
                  <a:rPr lang="en-GB" dirty="0"/>
                  <a:t>… In relational algebra: </a:t>
                </a:r>
                <a:r>
                  <a:rPr lang="en-US" dirty="0"/>
                  <a:t>What lecturers have taught you? </a:t>
                </a:r>
                <a:endParaRPr lang="en-GB"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m:rPr>
                            <m:nor/>
                          </m:rPr>
                          <a:rPr lang="en-GB" dirty="0"/>
                          <m:t>s</m:t>
                        </m:r>
                        <m:r>
                          <m:rPr>
                            <m:nor/>
                          </m:rPr>
                          <a:rPr lang="en-GB" dirty="0"/>
                          <m:t>_</m:t>
                        </m:r>
                        <m:r>
                          <m:rPr>
                            <m:nor/>
                          </m:rPr>
                          <a:rPr lang="en-GB" dirty="0"/>
                          <m:t>id</m:t>
                        </m:r>
                        <m:r>
                          <m:rPr>
                            <m:nor/>
                          </m:rPr>
                          <a:rPr lang="en-GB" dirty="0"/>
                          <m:t>=1</m:t>
                        </m:r>
                      </m:sub>
                    </m:sSub>
                    <m:r>
                      <a:rPr lang="en-US" b="0" i="1" smtClean="0">
                        <a:latin typeface="Cambria Math" panose="02040503050406030204" pitchFamily="18" charset="0"/>
                      </a:rPr>
                      <m:t>(</m:t>
                    </m:r>
                    <m:r>
                      <a:rPr lang="en-US" b="0" i="1" smtClean="0">
                        <a:latin typeface="Cambria Math" panose="02040503050406030204" pitchFamily="18" charset="0"/>
                      </a:rPr>
                      <m:t>𝐸𝑛𝑟𝑜𝑙𝑚𝑒𝑛𝑡𝑠</m:t>
                    </m:r>
                    <m:r>
                      <a:rPr lang="en-US" b="0" i="1" smtClean="0">
                        <a:latin typeface="Cambria Math" panose="02040503050406030204" pitchFamily="18" charset="0"/>
                      </a:rPr>
                      <m:t>⋈</m:t>
                    </m:r>
                    <m:r>
                      <a:rPr lang="en-US" b="0" i="1" smtClean="0">
                        <a:latin typeface="Cambria Math" panose="02040503050406030204" pitchFamily="18" charset="0"/>
                      </a:rPr>
                      <m:t>𝐶𝑜𝑢𝑟𝑠𝑒𝑠𝐼𝑛𝑌𝑒𝑎𝑟</m:t>
                    </m:r>
                    <m:r>
                      <a:rPr lang="en-US" b="0" i="1" smtClean="0">
                        <a:latin typeface="Cambria Math" panose="02040503050406030204" pitchFamily="18" charset="0"/>
                      </a:rPr>
                      <m:t>⋈</m:t>
                    </m:r>
                    <m:r>
                      <a:rPr lang="en-US" b="0" i="1" smtClean="0">
                        <a:latin typeface="Cambria Math" panose="02040503050406030204" pitchFamily="18" charset="0"/>
                      </a:rPr>
                      <m:t>𝐿𝑒𝑐𝑡𝑢𝑟𝑒𝑟𝑠</m:t>
                    </m:r>
                    <m:r>
                      <a:rPr lang="en-US" b="0" i="1" smtClean="0">
                        <a:latin typeface="Cambria Math" panose="02040503050406030204" pitchFamily="18" charset="0"/>
                      </a:rPr>
                      <m:t>)</m:t>
                    </m:r>
                  </m:oMath>
                </a14:m>
                <a:endParaRPr lang="en-US" dirty="0"/>
              </a:p>
              <a:p>
                <a:r>
                  <a:rPr lang="en-GB" dirty="0"/>
                  <a:t>What are the names of courses you have attended?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𝑛𝑎𝑚𝑒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m:rPr>
                            <m:nor/>
                          </m:rPr>
                          <a:rPr lang="en-GB" dirty="0"/>
                          <m:t>s</m:t>
                        </m:r>
                        <m:r>
                          <m:rPr>
                            <m:nor/>
                          </m:rPr>
                          <a:rPr lang="en-GB" dirty="0"/>
                          <m:t>_</m:t>
                        </m:r>
                        <m:r>
                          <m:rPr>
                            <m:nor/>
                          </m:rPr>
                          <a:rPr lang="en-GB" dirty="0"/>
                          <m:t>id</m:t>
                        </m:r>
                        <m:r>
                          <m:rPr>
                            <m:nor/>
                          </m:rPr>
                          <a:rPr lang="en-GB" dirty="0"/>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𝐶𝑜𝑢𝑟𝑠𝑒𝑠</m:t>
                        </m:r>
                        <m:r>
                          <a:rPr lang="en-US" b="0" i="1" smtClean="0">
                            <a:latin typeface="Cambria Math" panose="02040503050406030204" pitchFamily="18" charset="0"/>
                          </a:rPr>
                          <m:t>⋈</m:t>
                        </m:r>
                        <m:r>
                          <a:rPr lang="en-US" b="0" i="1" smtClean="0">
                            <a:latin typeface="Cambria Math" panose="02040503050406030204" pitchFamily="18" charset="0"/>
                          </a:rPr>
                          <m:t>𝐸𝑛𝑟𝑜𝑙𝑚𝑒𝑛𝑡𝑠</m:t>
                        </m:r>
                      </m:e>
                    </m:d>
                    <m:r>
                      <a:rPr lang="en-US" b="0" i="1" smtClean="0">
                        <a:latin typeface="Cambria Math" panose="02040503050406030204" pitchFamily="18" charset="0"/>
                      </a:rPr>
                      <m:t>)</m:t>
                    </m:r>
                  </m:oMath>
                </a14:m>
                <a:endParaRPr lang="en-US" dirty="0"/>
              </a:p>
              <a:p>
                <a:r>
                  <a:rPr lang="en-GB" dirty="0"/>
                  <a:t>What courses have I taught?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𝑛𝑎𝑚𝑒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m:rPr>
                            <m:nor/>
                          </m:rPr>
                          <a:rPr lang="en-GB" dirty="0"/>
                          <m:t>first</m:t>
                        </m:r>
                        <m:r>
                          <m:rPr>
                            <m:nor/>
                          </m:rPr>
                          <a:rPr lang="en-GB" dirty="0"/>
                          <m:t>_</m:t>
                        </m:r>
                        <m:r>
                          <m:rPr>
                            <m:nor/>
                          </m:rPr>
                          <a:rPr lang="en-GB" dirty="0"/>
                          <m:t>name</m:t>
                        </m:r>
                        <m:r>
                          <m:rPr>
                            <m:nor/>
                          </m:rPr>
                          <a:rPr lang="en-GB" dirty="0"/>
                          <m:t>=‘</m:t>
                        </m:r>
                        <m:r>
                          <m:rPr>
                            <m:nor/>
                          </m:rPr>
                          <a:rPr lang="en-GB" dirty="0"/>
                          <m:t>Rasmus</m:t>
                        </m:r>
                        <m:r>
                          <m:rPr>
                            <m:nor/>
                          </m:rPr>
                          <a:rPr lang="en-GB" dirty="0"/>
                          <m:t>’ </m:t>
                        </m:r>
                        <m:r>
                          <m:rPr>
                            <m:nor/>
                          </m:rPr>
                          <a:rPr lang="en-GB" dirty="0"/>
                          <m:t>AND</m:t>
                        </m:r>
                        <m:r>
                          <m:rPr>
                            <m:nor/>
                          </m:rPr>
                          <a:rPr lang="en-GB" dirty="0"/>
                          <m:t> </m:t>
                        </m:r>
                        <m:r>
                          <m:rPr>
                            <m:nor/>
                          </m:rPr>
                          <a:rPr lang="en-GB" dirty="0"/>
                          <m:t>last</m:t>
                        </m:r>
                        <m:r>
                          <m:rPr>
                            <m:nor/>
                          </m:rPr>
                          <a:rPr lang="en-GB" dirty="0"/>
                          <m:t>_</m:t>
                        </m:r>
                        <m:r>
                          <m:rPr>
                            <m:nor/>
                          </m:rPr>
                          <a:rPr lang="en-GB" dirty="0"/>
                          <m:t>name</m:t>
                        </m:r>
                        <m:r>
                          <m:rPr>
                            <m:nor/>
                          </m:rPr>
                          <a:rPr lang="en-GB" dirty="0"/>
                          <m:t>=‘</m:t>
                        </m:r>
                        <m:r>
                          <m:rPr>
                            <m:nor/>
                          </m:rPr>
                          <a:rPr lang="en-GB" dirty="0"/>
                          <m:t>Ibsen</m:t>
                        </m:r>
                        <m:r>
                          <m:rPr>
                            <m:nor/>
                          </m:rPr>
                          <a:rPr lang="en-GB" dirty="0"/>
                          <m:t>−</m:t>
                        </m:r>
                        <m:r>
                          <m:rPr>
                            <m:nor/>
                          </m:rPr>
                          <a:rPr lang="en-GB" dirty="0"/>
                          <m:t>Jensen</m:t>
                        </m:r>
                        <m:r>
                          <m:rPr>
                            <m:nor/>
                          </m:rPr>
                          <a:rPr lang="en-GB" dirty="0"/>
                          <m:t>’</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𝐶𝑜𝑢𝑟𝑠𝑒𝑠</m:t>
                        </m:r>
                        <m:r>
                          <a:rPr lang="en-US" b="0" i="1" smtClean="0">
                            <a:latin typeface="Cambria Math" panose="02040503050406030204" pitchFamily="18" charset="0"/>
                          </a:rPr>
                          <m:t>⋈</m:t>
                        </m:r>
                        <m:r>
                          <a:rPr lang="en-US" b="0" i="1" smtClean="0">
                            <a:latin typeface="Cambria Math" panose="02040503050406030204" pitchFamily="18" charset="0"/>
                          </a:rPr>
                          <m:t>𝐶𝑜𝑢𝑟𝑠𝑒𝑠𝐼𝑛𝑌𝑒𝑎𝑟</m:t>
                        </m:r>
                        <m:r>
                          <a:rPr lang="en-US" b="0" i="1" smtClean="0">
                            <a:latin typeface="Cambria Math" panose="02040503050406030204" pitchFamily="18" charset="0"/>
                          </a:rPr>
                          <m:t>⋈</m:t>
                        </m:r>
                        <m:r>
                          <a:rPr lang="en-US" b="0" i="1" smtClean="0">
                            <a:latin typeface="Cambria Math" panose="02040503050406030204" pitchFamily="18" charset="0"/>
                          </a:rPr>
                          <m:t>𝐿𝑒𝑐𝑡𝑢𝑟𝑒𝑟𝑠</m:t>
                        </m:r>
                      </m:e>
                    </m:d>
                    <m:r>
                      <a:rPr lang="en-US" b="0" i="1" smtClean="0">
                        <a:latin typeface="Cambria Math" panose="02040503050406030204" pitchFamily="18" charset="0"/>
                      </a:rPr>
                      <m:t>)</m:t>
                    </m:r>
                  </m:oMath>
                </a14:m>
                <a:endParaRPr lang="en-US" dirty="0"/>
              </a:p>
              <a:p>
                <a:pPr marL="0" indent="0">
                  <a:buNone/>
                </a:pPr>
                <a:r>
                  <a:rPr lang="en-GB" dirty="0"/>
                  <a:t>What names exists?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𝑛𝑎𝑚𝑒</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𝐶𝑜𝑢𝑟𝑠𝑒𝑠</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𝑓𝑖𝑟𝑠𝑡</m:t>
                        </m:r>
                        <m:r>
                          <m:rPr>
                            <m:lit/>
                          </m:rPr>
                          <a:rPr lang="en-US" b="0" i="1" smtClean="0">
                            <a:latin typeface="Cambria Math" panose="02040503050406030204" pitchFamily="18" charset="0"/>
                          </a:rPr>
                          <m:t>_</m:t>
                        </m:r>
                        <m:r>
                          <a:rPr lang="en-US" b="0" i="1" smtClean="0">
                            <a:latin typeface="Cambria Math" panose="02040503050406030204" pitchFamily="18" charset="0"/>
                          </a:rPr>
                          <m:t>𝑛𝑎𝑚𝑒</m:t>
                        </m:r>
                      </m:sub>
                    </m:sSub>
                    <m:d>
                      <m:dPr>
                        <m:ctrlPr>
                          <a:rPr lang="en-US" i="1">
                            <a:latin typeface="Cambria Math" panose="02040503050406030204" pitchFamily="18" charset="0"/>
                          </a:rPr>
                        </m:ctrlPr>
                      </m:dPr>
                      <m:e>
                        <m:r>
                          <a:rPr lang="en-US" b="0" i="1" smtClean="0">
                            <a:latin typeface="Cambria Math" panose="02040503050406030204" pitchFamily="18" charset="0"/>
                          </a:rPr>
                          <m:t>𝑆𝑡𝑢𝑑𝑒𝑛𝑡𝑠</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𝑙𝑎𝑠𝑡</m:t>
                        </m:r>
                        <m:r>
                          <m:rPr>
                            <m:lit/>
                          </m:rPr>
                          <a:rPr lang="en-US" i="1">
                            <a:latin typeface="Cambria Math" panose="02040503050406030204" pitchFamily="18" charset="0"/>
                          </a:rPr>
                          <m:t>_</m:t>
                        </m:r>
                        <m:r>
                          <a:rPr lang="en-US" i="1">
                            <a:latin typeface="Cambria Math" panose="02040503050406030204" pitchFamily="18" charset="0"/>
                          </a:rPr>
                          <m:t>𝑛𝑎𝑚𝑒</m:t>
                        </m:r>
                      </m:sub>
                    </m:sSub>
                    <m:d>
                      <m:dPr>
                        <m:ctrlPr>
                          <a:rPr lang="en-US" i="1">
                            <a:latin typeface="Cambria Math" panose="02040503050406030204" pitchFamily="18" charset="0"/>
                          </a:rPr>
                        </m:ctrlPr>
                      </m:dPr>
                      <m:e>
                        <m:r>
                          <a:rPr lang="en-US" i="1">
                            <a:latin typeface="Cambria Math" panose="02040503050406030204" pitchFamily="18" charset="0"/>
                          </a:rPr>
                          <m:t>𝑆𝑡𝑢𝑑𝑒𝑛𝑡𝑠</m:t>
                        </m:r>
                      </m:e>
                    </m:d>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𝑓𝑖𝑟𝑠𝑡</m:t>
                        </m:r>
                        <m:r>
                          <m:rPr>
                            <m:lit/>
                          </m:rPr>
                          <a:rPr lang="en-US" i="1">
                            <a:latin typeface="Cambria Math" panose="02040503050406030204" pitchFamily="18" charset="0"/>
                          </a:rPr>
                          <m:t>_</m:t>
                        </m:r>
                        <m:r>
                          <a:rPr lang="en-US" i="1">
                            <a:latin typeface="Cambria Math" panose="02040503050406030204" pitchFamily="18" charset="0"/>
                          </a:rPr>
                          <m:t>𝑛𝑎𝑚𝑒</m:t>
                        </m:r>
                      </m:sub>
                    </m:sSub>
                    <m:d>
                      <m:dPr>
                        <m:ctrlPr>
                          <a:rPr lang="en-US" i="1">
                            <a:latin typeface="Cambria Math" panose="02040503050406030204" pitchFamily="18" charset="0"/>
                          </a:rPr>
                        </m:ctrlPr>
                      </m:dPr>
                      <m:e>
                        <m:r>
                          <a:rPr lang="en-US" b="0" i="1" smtClean="0">
                            <a:latin typeface="Cambria Math" panose="02040503050406030204" pitchFamily="18" charset="0"/>
                          </a:rPr>
                          <m:t>𝐿𝑒𝑐𝑡𝑢𝑟𝑒𝑟𝑠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𝑙𝑎𝑠𝑡</m:t>
                        </m:r>
                        <m:r>
                          <m:rPr>
                            <m:lit/>
                          </m:rPr>
                          <a:rPr lang="en-US" i="1">
                            <a:latin typeface="Cambria Math" panose="02040503050406030204" pitchFamily="18" charset="0"/>
                          </a:rPr>
                          <m:t>_</m:t>
                        </m:r>
                        <m:r>
                          <a:rPr lang="en-US" i="1">
                            <a:latin typeface="Cambria Math" panose="02040503050406030204" pitchFamily="18" charset="0"/>
                          </a:rPr>
                          <m:t>𝑛𝑎𝑚𝑒</m:t>
                        </m:r>
                      </m:sub>
                    </m:sSub>
                    <m:d>
                      <m:dPr>
                        <m:ctrlPr>
                          <a:rPr lang="en-US" i="1">
                            <a:latin typeface="Cambria Math" panose="02040503050406030204" pitchFamily="18" charset="0"/>
                          </a:rPr>
                        </m:ctrlPr>
                      </m:dPr>
                      <m:e>
                        <m:r>
                          <a:rPr lang="en-US" b="0" i="1" smtClean="0">
                            <a:latin typeface="Cambria Math" panose="02040503050406030204" pitchFamily="18" charset="0"/>
                          </a:rPr>
                          <m:t>𝐿𝑒𝑐𝑡𝑢𝑟𝑒𝑟𝑠</m:t>
                        </m:r>
                      </m:e>
                    </m:d>
                  </m:oMath>
                </a14:m>
                <a:endParaRPr lang="en-GB" dirty="0"/>
              </a:p>
              <a:p>
                <a:pPr marL="0" indent="0">
                  <a:buNone/>
                </a:pPr>
                <a:r>
                  <a:rPr lang="en-GB" dirty="0"/>
                  <a:t>List the names of students and lecturers: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𝑓𝑖𝑟𝑠𝑡</m:t>
                          </m:r>
                          <m:r>
                            <m:rPr>
                              <m:lit/>
                            </m:rPr>
                            <a:rPr lang="en-US" b="0" i="1" smtClean="0">
                              <a:latin typeface="Cambria Math" panose="02040503050406030204" pitchFamily="18" charset="0"/>
                            </a:rPr>
                            <m:t>_</m:t>
                          </m:r>
                          <m:r>
                            <a:rPr lang="en-US" b="0" i="1" smtClean="0">
                              <a:latin typeface="Cambria Math" panose="02040503050406030204" pitchFamily="18" charset="0"/>
                            </a:rPr>
                            <m:t>𝑛𝑎𝑚𝑒</m:t>
                          </m:r>
                          <m:r>
                            <a:rPr lang="en-US" b="0" i="1" smtClean="0">
                              <a:latin typeface="Cambria Math" panose="02040503050406030204" pitchFamily="18" charset="0"/>
                            </a:rPr>
                            <m:t>,</m:t>
                          </m:r>
                          <m:r>
                            <a:rPr lang="en-US" b="0" i="1" smtClean="0">
                              <a:latin typeface="Cambria Math" panose="02040503050406030204" pitchFamily="18" charset="0"/>
                            </a:rPr>
                            <m:t>𝑙𝑎𝑠𝑡</m:t>
                          </m:r>
                          <m:r>
                            <m:rPr>
                              <m:lit/>
                            </m:rPr>
                            <a:rPr lang="en-US" b="0" i="1" smtClean="0">
                              <a:latin typeface="Cambria Math" panose="02040503050406030204" pitchFamily="18" charset="0"/>
                            </a:rPr>
                            <m:t>_</m:t>
                          </m:r>
                          <m:r>
                            <a:rPr lang="en-US" b="0" i="1" smtClean="0">
                              <a:latin typeface="Cambria Math" panose="02040503050406030204" pitchFamily="18" charset="0"/>
                            </a:rPr>
                            <m:t>𝑛𝑎𝑚𝑒</m:t>
                          </m:r>
                        </m:sub>
                      </m:sSub>
                      <m:d>
                        <m:dPr>
                          <m:ctrlPr>
                            <a:rPr lang="en-US" i="1">
                              <a:latin typeface="Cambria Math" panose="02040503050406030204" pitchFamily="18" charset="0"/>
                            </a:rPr>
                          </m:ctrlPr>
                        </m:dPr>
                        <m:e>
                          <m:r>
                            <a:rPr lang="en-US" b="0" i="1" smtClean="0">
                              <a:latin typeface="Cambria Math" panose="02040503050406030204" pitchFamily="18" charset="0"/>
                            </a:rPr>
                            <m:t>𝑆𝑡𝑢𝑑𝑒𝑛𝑡𝑠</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𝑓𝑖𝑟𝑠𝑡</m:t>
                          </m:r>
                          <m:r>
                            <m:rPr>
                              <m:lit/>
                            </m:rPr>
                            <a:rPr lang="en-US" i="1">
                              <a:latin typeface="Cambria Math" panose="02040503050406030204" pitchFamily="18" charset="0"/>
                            </a:rPr>
                            <m:t>_</m:t>
                          </m:r>
                          <m:r>
                            <a:rPr lang="en-US" i="1">
                              <a:latin typeface="Cambria Math" panose="02040503050406030204" pitchFamily="18" charset="0"/>
                            </a:rPr>
                            <m:t>𝑛𝑎𝑚𝑒</m:t>
                          </m:r>
                          <m:r>
                            <a:rPr lang="en-US" i="1">
                              <a:latin typeface="Cambria Math" panose="02040503050406030204" pitchFamily="18" charset="0"/>
                            </a:rPr>
                            <m:t>,</m:t>
                          </m:r>
                          <m:r>
                            <a:rPr lang="en-US" i="1">
                              <a:latin typeface="Cambria Math" panose="02040503050406030204" pitchFamily="18" charset="0"/>
                            </a:rPr>
                            <m:t>𝑙𝑎𝑠𝑡</m:t>
                          </m:r>
                          <m:r>
                            <m:rPr>
                              <m:lit/>
                            </m:rPr>
                            <a:rPr lang="en-US" i="1">
                              <a:latin typeface="Cambria Math" panose="02040503050406030204" pitchFamily="18" charset="0"/>
                            </a:rPr>
                            <m:t>_</m:t>
                          </m:r>
                          <m:r>
                            <a:rPr lang="en-US" i="1">
                              <a:latin typeface="Cambria Math" panose="02040503050406030204" pitchFamily="18" charset="0"/>
                            </a:rPr>
                            <m:t>𝑛𝑎𝑚𝑒</m:t>
                          </m:r>
                        </m:sub>
                      </m:sSub>
                      <m:d>
                        <m:dPr>
                          <m:ctrlPr>
                            <a:rPr lang="en-US" i="1">
                              <a:latin typeface="Cambria Math" panose="02040503050406030204" pitchFamily="18" charset="0"/>
                            </a:rPr>
                          </m:ctrlPr>
                        </m:dPr>
                        <m:e>
                          <m:r>
                            <a:rPr lang="en-US" b="0" i="1" smtClean="0">
                              <a:latin typeface="Cambria Math" panose="02040503050406030204" pitchFamily="18" charset="0"/>
                            </a:rPr>
                            <m:t>𝐿𝑒𝑐𝑡𝑢𝑟𝑒𝑟𝑠</m:t>
                          </m:r>
                        </m:e>
                      </m:d>
                    </m:oMath>
                  </m:oMathPara>
                </a14:m>
                <a:endParaRPr lang="en-GB" dirty="0"/>
              </a:p>
            </p:txBody>
          </p:sp>
        </mc:Choice>
        <mc:Fallback xmlns="">
          <p:sp>
            <p:nvSpPr>
              <p:cNvPr id="3" name="Content Placeholder 2">
                <a:extLst>
                  <a:ext uri="{FF2B5EF4-FFF2-40B4-BE49-F238E27FC236}">
                    <a16:creationId xmlns:a16="http://schemas.microsoft.com/office/drawing/2014/main" id="{AA60B6D5-FD2A-46AF-9303-3E34F71DD79D}"/>
                  </a:ext>
                </a:extLst>
              </p:cNvPr>
              <p:cNvSpPr>
                <a:spLocks noGrp="1" noRot="1" noChangeAspect="1" noMove="1" noResize="1" noEditPoints="1" noAdjustHandles="1" noChangeArrowheads="1" noChangeShapeType="1" noTextEdit="1"/>
              </p:cNvSpPr>
              <p:nvPr>
                <p:ph idx="1"/>
              </p:nvPr>
            </p:nvSpPr>
            <p:spPr>
              <a:xfrm>
                <a:off x="334297" y="1845734"/>
                <a:ext cx="11857703" cy="4476408"/>
              </a:xfrm>
              <a:blipFill>
                <a:blip r:embed="rId2"/>
                <a:stretch>
                  <a:fillRect l="-1285" t="-1362"/>
                </a:stretch>
              </a:blipFill>
            </p:spPr>
            <p:txBody>
              <a:bodyPr/>
              <a:lstStyle/>
              <a:p>
                <a:r>
                  <a:rPr lang="en-GB">
                    <a:noFill/>
                  </a:rPr>
                  <a:t> </a:t>
                </a:r>
              </a:p>
            </p:txBody>
          </p:sp>
        </mc:Fallback>
      </mc:AlternateContent>
    </p:spTree>
    <p:extLst>
      <p:ext uri="{BB962C8B-B14F-4D97-AF65-F5344CB8AC3E}">
        <p14:creationId xmlns:p14="http://schemas.microsoft.com/office/powerpoint/2010/main" val="279128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08F4-7207-4365-B0A7-00770E4ECFC3}"/>
              </a:ext>
            </a:extLst>
          </p:cNvPr>
          <p:cNvSpPr>
            <a:spLocks noGrp="1"/>
          </p:cNvSpPr>
          <p:nvPr>
            <p:ph type="title"/>
          </p:nvPr>
        </p:nvSpPr>
        <p:spPr/>
        <p:txBody>
          <a:bodyPr/>
          <a:lstStyle/>
          <a:p>
            <a:r>
              <a:rPr lang="en-US" dirty="0"/>
              <a:t>Exercises part 2 of 2</a:t>
            </a:r>
            <a:endParaRPr lang="en-GB" dirty="0"/>
          </a:p>
        </p:txBody>
      </p:sp>
      <p:sp>
        <p:nvSpPr>
          <p:cNvPr id="3" name="Content Placeholder 2">
            <a:extLst>
              <a:ext uri="{FF2B5EF4-FFF2-40B4-BE49-F238E27FC236}">
                <a16:creationId xmlns:a16="http://schemas.microsoft.com/office/drawing/2014/main" id="{3DDB1EDD-D4FF-4AFA-81A7-7B038A47209E}"/>
              </a:ext>
            </a:extLst>
          </p:cNvPr>
          <p:cNvSpPr>
            <a:spLocks noGrp="1"/>
          </p:cNvSpPr>
          <p:nvPr>
            <p:ph sz="half" idx="1"/>
          </p:nvPr>
        </p:nvSpPr>
        <p:spPr/>
        <p:txBody>
          <a:bodyPr>
            <a:normAutofit fontScale="70000" lnSpcReduction="20000"/>
          </a:bodyPr>
          <a:lstStyle/>
          <a:p>
            <a:r>
              <a:rPr lang="en-US" dirty="0"/>
              <a:t>University database (defined by schema):</a:t>
            </a:r>
          </a:p>
          <a:p>
            <a:r>
              <a:rPr lang="en-US" dirty="0"/>
              <a:t>Students(</a:t>
            </a:r>
            <a:r>
              <a:rPr lang="en-US" dirty="0" err="1"/>
              <a:t>first_name,last_name,birthday,s_id</a:t>
            </a:r>
            <a:r>
              <a:rPr lang="en-US" dirty="0"/>
              <a:t>)</a:t>
            </a:r>
          </a:p>
          <a:p>
            <a:r>
              <a:rPr lang="en-US" dirty="0"/>
              <a:t>Lecturers(</a:t>
            </a:r>
            <a:r>
              <a:rPr lang="en-US" dirty="0" err="1"/>
              <a:t>first_name,last_name,birthday,l_id</a:t>
            </a:r>
            <a:r>
              <a:rPr lang="en-US" dirty="0"/>
              <a:t>)</a:t>
            </a:r>
          </a:p>
          <a:p>
            <a:r>
              <a:rPr lang="en-US" dirty="0"/>
              <a:t>Courses(</a:t>
            </a:r>
            <a:r>
              <a:rPr lang="en-US" dirty="0" err="1"/>
              <a:t>code,name</a:t>
            </a:r>
            <a:r>
              <a:rPr lang="en-US" dirty="0"/>
              <a:t>, department)</a:t>
            </a:r>
          </a:p>
          <a:p>
            <a:pPr lvl="1"/>
            <a:r>
              <a:rPr lang="en-US" dirty="0"/>
              <a:t>For overall properties that does not depend on year</a:t>
            </a:r>
          </a:p>
          <a:p>
            <a:r>
              <a:rPr lang="en-US" dirty="0" err="1"/>
              <a:t>CoursesInYear</a:t>
            </a:r>
            <a:r>
              <a:rPr lang="en-US" dirty="0"/>
              <a:t>(</a:t>
            </a:r>
            <a:r>
              <a:rPr lang="en-US" dirty="0" err="1"/>
              <a:t>code,year,l_id</a:t>
            </a:r>
            <a:r>
              <a:rPr lang="en-US" dirty="0"/>
              <a:t>)</a:t>
            </a:r>
          </a:p>
          <a:p>
            <a:pPr lvl="1"/>
            <a:r>
              <a:rPr lang="en-US" dirty="0"/>
              <a:t>For year depended properties</a:t>
            </a:r>
          </a:p>
          <a:p>
            <a:r>
              <a:rPr lang="en-US" dirty="0"/>
              <a:t>Enrolment(</a:t>
            </a:r>
            <a:r>
              <a:rPr lang="en-US" dirty="0" err="1"/>
              <a:t>code,s_id,grade,year</a:t>
            </a:r>
            <a:r>
              <a:rPr lang="en-US" dirty="0"/>
              <a:t>) </a:t>
            </a:r>
          </a:p>
          <a:p>
            <a:pPr lvl="1"/>
            <a:r>
              <a:rPr lang="en-US" dirty="0"/>
              <a:t>for simplicity we only got 1 grade per course</a:t>
            </a:r>
          </a:p>
          <a:p>
            <a:endParaRPr lang="en-GB" dirty="0"/>
          </a:p>
        </p:txBody>
      </p:sp>
      <p:sp>
        <p:nvSpPr>
          <p:cNvPr id="4" name="Content Placeholder 3">
            <a:extLst>
              <a:ext uri="{FF2B5EF4-FFF2-40B4-BE49-F238E27FC236}">
                <a16:creationId xmlns:a16="http://schemas.microsoft.com/office/drawing/2014/main" id="{BCC71940-D148-4054-A52B-5DEFD246B3C8}"/>
              </a:ext>
            </a:extLst>
          </p:cNvPr>
          <p:cNvSpPr>
            <a:spLocks noGrp="1"/>
          </p:cNvSpPr>
          <p:nvPr>
            <p:ph sz="half" idx="2"/>
          </p:nvPr>
        </p:nvSpPr>
        <p:spPr>
          <a:xfrm>
            <a:off x="5013158" y="1845734"/>
            <a:ext cx="7178842" cy="4490897"/>
          </a:xfrm>
        </p:spPr>
        <p:txBody>
          <a:bodyPr>
            <a:normAutofit fontScale="70000" lnSpcReduction="20000"/>
          </a:bodyPr>
          <a:lstStyle/>
          <a:p>
            <a:r>
              <a:rPr lang="en-US" dirty="0"/>
              <a:t>More complex queries </a:t>
            </a:r>
            <a:r>
              <a:rPr lang="en-US" sz="1800" dirty="0">
                <a:effectLst/>
                <a:latin typeface="Calibri" panose="020F0502020204030204" pitchFamily="34" charset="0"/>
                <a:ea typeface="Calibri" panose="020F0502020204030204" pitchFamily="34" charset="0"/>
                <a:cs typeface="Times New Roman" panose="02020603050405020304" pitchFamily="18" charset="0"/>
              </a:rPr>
              <a:t>(I imagine these will take too long for many, but still, it seems like a good exercise)</a:t>
            </a:r>
            <a:r>
              <a:rPr lang="en-US" dirty="0"/>
              <a:t>:</a:t>
            </a:r>
          </a:p>
          <a:p>
            <a:r>
              <a:rPr lang="en-US" dirty="0"/>
              <a:t>Find the students you have shared a course with</a:t>
            </a:r>
          </a:p>
          <a:p>
            <a:r>
              <a:rPr lang="en-GB" dirty="0"/>
              <a:t>Find the lecturers who has </a:t>
            </a:r>
            <a:r>
              <a:rPr lang="en-GB" i="1" dirty="0"/>
              <a:t>not</a:t>
            </a:r>
            <a:r>
              <a:rPr lang="en-GB" dirty="0"/>
              <a:t> taught you</a:t>
            </a:r>
          </a:p>
          <a:p>
            <a:pPr lvl="1"/>
            <a:r>
              <a:rPr lang="en-GB" dirty="0"/>
              <a:t>You can use your previous query for who taught you but maybe not the way you would immediately think of</a:t>
            </a:r>
          </a:p>
          <a:p>
            <a:r>
              <a:rPr lang="en-GB" dirty="0"/>
              <a:t>Find the staff-student ratio (i.e. how many students per staff) in the computer science department this year</a:t>
            </a:r>
          </a:p>
          <a:p>
            <a:pPr lvl="1"/>
            <a:r>
              <a:rPr lang="en-GB" dirty="0"/>
              <a:t>for simplicity a lecturer/student is in computer science if they have taught/studied a course there this year</a:t>
            </a:r>
          </a:p>
          <a:p>
            <a:pPr lvl="1"/>
            <a:r>
              <a:rPr lang="en-GB" dirty="0"/>
              <a:t>Note: You have to be a bit careful here, since it is easy to end up counting the number of enrolments instead of the number of students…</a:t>
            </a:r>
          </a:p>
          <a:p>
            <a:pPr lvl="1"/>
            <a:r>
              <a:rPr lang="en-GB" dirty="0"/>
              <a:t>Maybe use some views for this and the latter queries…</a:t>
            </a:r>
          </a:p>
          <a:p>
            <a:r>
              <a:rPr lang="en-GB" dirty="0"/>
              <a:t>What day(s) in the year are the most common birthdays for students?</a:t>
            </a:r>
          </a:p>
          <a:p>
            <a:pPr lvl="1"/>
            <a:r>
              <a:rPr lang="en-GB" dirty="0"/>
              <a:t>You can use DAYOFMONTH(birthday) to get the day of month of birthday and MONTH(birthday) to get the month and CURRENT_DATE to get today </a:t>
            </a:r>
          </a:p>
          <a:p>
            <a:pPr lvl="1"/>
            <a:r>
              <a:rPr lang="en-GB" dirty="0"/>
              <a:t>There is also a function DAYOFYEAR to get the day of year, but it would not really match what we wanted… Try to figure out why (hint: 1st of March is a different day in the year for 2021 than 2020)</a:t>
            </a:r>
          </a:p>
          <a:p>
            <a:r>
              <a:rPr lang="en-GB" dirty="0"/>
              <a:t>Sort all students so the first is the one with the soonest birthday – you can sort the ones with the same birth day by name (i.e. if you had your birthday yesterday you should be last, if you have it today you should be first, ignoring others with the same birthday)</a:t>
            </a:r>
          </a:p>
          <a:p>
            <a:endParaRPr lang="en-GB" dirty="0"/>
          </a:p>
        </p:txBody>
      </p:sp>
    </p:spTree>
    <p:extLst>
      <p:ext uri="{BB962C8B-B14F-4D97-AF65-F5344CB8AC3E}">
        <p14:creationId xmlns:p14="http://schemas.microsoft.com/office/powerpoint/2010/main" val="12780353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469</TotalTime>
  <Words>2573</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Cambria Math</vt:lpstr>
      <vt:lpstr>Retrospect</vt:lpstr>
      <vt:lpstr>Tutorial 2</vt:lpstr>
      <vt:lpstr>Assignment 1</vt:lpstr>
      <vt:lpstr>This weeks topic: SQL SELECT queries</vt:lpstr>
      <vt:lpstr>Exercises part 1 of 2</vt:lpstr>
      <vt:lpstr>Solution part 1 of 4</vt:lpstr>
      <vt:lpstr>Solution part 2 of 4</vt:lpstr>
      <vt:lpstr>Solution part 3 of 4</vt:lpstr>
      <vt:lpstr>Solution part 4 of 4</vt:lpstr>
      <vt:lpstr>Exercises part 2 of 2</vt:lpstr>
      <vt:lpstr>Solution 2 part 1 of 4</vt:lpstr>
      <vt:lpstr>Solution 2 part 2 of 4</vt:lpstr>
      <vt:lpstr>Solution 2 part 3 of 4</vt:lpstr>
      <vt:lpstr>Solution 2 part 4 of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2</dc:title>
  <dc:creator>Rasmus Ibsen-Jensen</dc:creator>
  <cp:lastModifiedBy>Rasmus Ibsen-Jensen</cp:lastModifiedBy>
  <cp:revision>6</cp:revision>
  <dcterms:created xsi:type="dcterms:W3CDTF">2021-10-08T23:42:06Z</dcterms:created>
  <dcterms:modified xsi:type="dcterms:W3CDTF">2021-10-15T13:03:16Z</dcterms:modified>
</cp:coreProperties>
</file>