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2" r:id="rId6"/>
    <p:sldId id="260" r:id="rId7"/>
    <p:sldId id="263" r:id="rId8"/>
    <p:sldId id="261"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119" d="100"/>
          <a:sy n="119" d="100"/>
        </p:scale>
        <p:origin x="96"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33505FC-60A6-461C-B5EE-07076C6679EA}" type="datetimeFigureOut">
              <a:rPr lang="en-GB" smtClean="0"/>
              <a:t>17/10/2021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2EC6CC6-7B24-418F-91E5-4B8936C765BF}"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5156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3505FC-60A6-461C-B5EE-07076C6679EA}" type="datetimeFigureOut">
              <a:rPr lang="en-GB" smtClean="0"/>
              <a:t>17/10/2021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2EC6CC6-7B24-418F-91E5-4B8936C765BF}" type="slidenum">
              <a:rPr lang="en-GB" smtClean="0"/>
              <a:t>‹#›</a:t>
            </a:fld>
            <a:endParaRPr lang="en-GB"/>
          </a:p>
        </p:txBody>
      </p:sp>
    </p:spTree>
    <p:extLst>
      <p:ext uri="{BB962C8B-B14F-4D97-AF65-F5344CB8AC3E}">
        <p14:creationId xmlns:p14="http://schemas.microsoft.com/office/powerpoint/2010/main" val="432913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3505FC-60A6-461C-B5EE-07076C6679EA}" type="datetimeFigureOut">
              <a:rPr lang="en-GB" smtClean="0"/>
              <a:t>17/10/2021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2EC6CC6-7B24-418F-91E5-4B8936C765BF}" type="slidenum">
              <a:rPr lang="en-GB" smtClean="0"/>
              <a:t>‹#›</a:t>
            </a:fld>
            <a:endParaRPr lang="en-GB"/>
          </a:p>
        </p:txBody>
      </p:sp>
    </p:spTree>
    <p:extLst>
      <p:ext uri="{BB962C8B-B14F-4D97-AF65-F5344CB8AC3E}">
        <p14:creationId xmlns:p14="http://schemas.microsoft.com/office/powerpoint/2010/main" val="1712313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3505FC-60A6-461C-B5EE-07076C6679EA}" type="datetimeFigureOut">
              <a:rPr lang="en-GB" smtClean="0"/>
              <a:t>17/10/2021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2EC6CC6-7B24-418F-91E5-4B8936C765BF}" type="slidenum">
              <a:rPr lang="en-GB" smtClean="0"/>
              <a:t>‹#›</a:t>
            </a:fld>
            <a:endParaRPr lang="en-GB"/>
          </a:p>
        </p:txBody>
      </p:sp>
    </p:spTree>
    <p:extLst>
      <p:ext uri="{BB962C8B-B14F-4D97-AF65-F5344CB8AC3E}">
        <p14:creationId xmlns:p14="http://schemas.microsoft.com/office/powerpoint/2010/main" val="3103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3505FC-60A6-461C-B5EE-07076C6679EA}" type="datetimeFigureOut">
              <a:rPr lang="en-GB" smtClean="0"/>
              <a:t>17/10/2021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2EC6CC6-7B24-418F-91E5-4B8936C765BF}"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4258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33505FC-60A6-461C-B5EE-07076C6679EA}" type="datetimeFigureOut">
              <a:rPr lang="en-GB" smtClean="0"/>
              <a:t>17/10/2021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2EC6CC6-7B24-418F-91E5-4B8936C765BF}" type="slidenum">
              <a:rPr lang="en-GB" smtClean="0"/>
              <a:t>‹#›</a:t>
            </a:fld>
            <a:endParaRPr lang="en-GB"/>
          </a:p>
        </p:txBody>
      </p:sp>
    </p:spTree>
    <p:extLst>
      <p:ext uri="{BB962C8B-B14F-4D97-AF65-F5344CB8AC3E}">
        <p14:creationId xmlns:p14="http://schemas.microsoft.com/office/powerpoint/2010/main" val="183149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3505FC-60A6-461C-B5EE-07076C6679EA}" type="datetimeFigureOut">
              <a:rPr lang="en-GB" smtClean="0"/>
              <a:t>17/10/2021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2EC6CC6-7B24-418F-91E5-4B8936C765BF}" type="slidenum">
              <a:rPr lang="en-GB" smtClean="0"/>
              <a:t>‹#›</a:t>
            </a:fld>
            <a:endParaRPr lang="en-GB"/>
          </a:p>
        </p:txBody>
      </p:sp>
    </p:spTree>
    <p:extLst>
      <p:ext uri="{BB962C8B-B14F-4D97-AF65-F5344CB8AC3E}">
        <p14:creationId xmlns:p14="http://schemas.microsoft.com/office/powerpoint/2010/main" val="980186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33505FC-60A6-461C-B5EE-07076C6679EA}" type="datetimeFigureOut">
              <a:rPr lang="en-GB" smtClean="0"/>
              <a:t>17/10/2021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2EC6CC6-7B24-418F-91E5-4B8936C765BF}" type="slidenum">
              <a:rPr lang="en-GB" smtClean="0"/>
              <a:t>‹#›</a:t>
            </a:fld>
            <a:endParaRPr lang="en-GB"/>
          </a:p>
        </p:txBody>
      </p:sp>
    </p:spTree>
    <p:extLst>
      <p:ext uri="{BB962C8B-B14F-4D97-AF65-F5344CB8AC3E}">
        <p14:creationId xmlns:p14="http://schemas.microsoft.com/office/powerpoint/2010/main" val="2237704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33505FC-60A6-461C-B5EE-07076C6679EA}" type="datetimeFigureOut">
              <a:rPr lang="en-GB" smtClean="0"/>
              <a:t>17/10/2021</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A2EC6CC6-7B24-418F-91E5-4B8936C765BF}" type="slidenum">
              <a:rPr lang="en-GB" smtClean="0"/>
              <a:t>‹#›</a:t>
            </a:fld>
            <a:endParaRPr lang="en-GB"/>
          </a:p>
        </p:txBody>
      </p:sp>
    </p:spTree>
    <p:extLst>
      <p:ext uri="{BB962C8B-B14F-4D97-AF65-F5344CB8AC3E}">
        <p14:creationId xmlns:p14="http://schemas.microsoft.com/office/powerpoint/2010/main" val="361862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33505FC-60A6-461C-B5EE-07076C6679EA}" type="datetimeFigureOut">
              <a:rPr lang="en-GB" smtClean="0"/>
              <a:t>17/10/2021</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2EC6CC6-7B24-418F-91E5-4B8936C765BF}" type="slidenum">
              <a:rPr lang="en-GB" smtClean="0"/>
              <a:t>‹#›</a:t>
            </a:fld>
            <a:endParaRPr lang="en-GB"/>
          </a:p>
        </p:txBody>
      </p:sp>
    </p:spTree>
    <p:extLst>
      <p:ext uri="{BB962C8B-B14F-4D97-AF65-F5344CB8AC3E}">
        <p14:creationId xmlns:p14="http://schemas.microsoft.com/office/powerpoint/2010/main" val="2592673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3505FC-60A6-461C-B5EE-07076C6679EA}" type="datetimeFigureOut">
              <a:rPr lang="en-GB" smtClean="0"/>
              <a:t>17/10/2021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2EC6CC6-7B24-418F-91E5-4B8936C765BF}" type="slidenum">
              <a:rPr lang="en-GB" smtClean="0"/>
              <a:t>‹#›</a:t>
            </a:fld>
            <a:endParaRPr lang="en-GB"/>
          </a:p>
        </p:txBody>
      </p:sp>
    </p:spTree>
    <p:extLst>
      <p:ext uri="{BB962C8B-B14F-4D97-AF65-F5344CB8AC3E}">
        <p14:creationId xmlns:p14="http://schemas.microsoft.com/office/powerpoint/2010/main" val="1548836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33505FC-60A6-461C-B5EE-07076C6679EA}" type="datetimeFigureOut">
              <a:rPr lang="en-GB" smtClean="0"/>
              <a:t>17/10/2021</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2EC6CC6-7B24-418F-91E5-4B8936C765BF}" type="slidenum">
              <a:rPr lang="en-GB" smtClean="0"/>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17995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65BC2-5DBB-4F64-B585-BBE0C32E6148}"/>
              </a:ext>
            </a:extLst>
          </p:cNvPr>
          <p:cNvSpPr>
            <a:spLocks noGrp="1"/>
          </p:cNvSpPr>
          <p:nvPr>
            <p:ph type="ctrTitle"/>
          </p:nvPr>
        </p:nvSpPr>
        <p:spPr/>
        <p:txBody>
          <a:bodyPr/>
          <a:lstStyle/>
          <a:p>
            <a:r>
              <a:rPr lang="en-US" dirty="0"/>
              <a:t>Tutorial 3</a:t>
            </a:r>
            <a:endParaRPr lang="en-GB" dirty="0"/>
          </a:p>
        </p:txBody>
      </p:sp>
      <p:sp>
        <p:nvSpPr>
          <p:cNvPr id="3" name="Subtitle 2">
            <a:extLst>
              <a:ext uri="{FF2B5EF4-FFF2-40B4-BE49-F238E27FC236}">
                <a16:creationId xmlns:a16="http://schemas.microsoft.com/office/drawing/2014/main" id="{517FBB6F-41CB-4551-8667-5076077892B6}"/>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1513215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CF87C-40CB-438D-AC89-4610CD4D7E75}"/>
              </a:ext>
            </a:extLst>
          </p:cNvPr>
          <p:cNvSpPr>
            <a:spLocks noGrp="1"/>
          </p:cNvSpPr>
          <p:nvPr>
            <p:ph type="title"/>
          </p:nvPr>
        </p:nvSpPr>
        <p:spPr/>
        <p:txBody>
          <a:bodyPr/>
          <a:lstStyle/>
          <a:p>
            <a:r>
              <a:rPr lang="en-US" dirty="0"/>
              <a:t>Assignment 1 comments</a:t>
            </a:r>
            <a:endParaRPr lang="en-GB" dirty="0"/>
          </a:p>
        </p:txBody>
      </p:sp>
      <p:sp>
        <p:nvSpPr>
          <p:cNvPr id="3" name="Content Placeholder 2">
            <a:extLst>
              <a:ext uri="{FF2B5EF4-FFF2-40B4-BE49-F238E27FC236}">
                <a16:creationId xmlns:a16="http://schemas.microsoft.com/office/drawing/2014/main" id="{38094ACF-529D-40F1-9719-A3B137DFC432}"/>
              </a:ext>
            </a:extLst>
          </p:cNvPr>
          <p:cNvSpPr>
            <a:spLocks noGrp="1"/>
          </p:cNvSpPr>
          <p:nvPr>
            <p:ph idx="1"/>
          </p:nvPr>
        </p:nvSpPr>
        <p:spPr>
          <a:xfrm>
            <a:off x="1097280" y="1845733"/>
            <a:ext cx="10058400" cy="4410687"/>
          </a:xfrm>
        </p:spPr>
        <p:txBody>
          <a:bodyPr>
            <a:normAutofit fontScale="85000" lnSpcReduction="20000"/>
          </a:bodyPr>
          <a:lstStyle/>
          <a:p>
            <a:r>
              <a:rPr lang="en-US" dirty="0"/>
              <a:t>A few comments:</a:t>
            </a:r>
          </a:p>
          <a:p>
            <a:r>
              <a:rPr lang="en-US" dirty="0"/>
              <a:t>A bug was fixed Friday ensuring that </a:t>
            </a:r>
            <a:r>
              <a:rPr lang="en-US" dirty="0" err="1"/>
              <a:t>CodeGrade’s</a:t>
            </a:r>
            <a:r>
              <a:rPr lang="en-US" dirty="0"/>
              <a:t> version of MySQL is no longer case sensitive</a:t>
            </a:r>
          </a:p>
          <a:p>
            <a:pPr lvl="1"/>
            <a:r>
              <a:rPr lang="en-US" dirty="0"/>
              <a:t>This does mean that some submissions that only worked because it was case sensitive no longer works</a:t>
            </a:r>
          </a:p>
          <a:p>
            <a:pPr lvl="1"/>
            <a:r>
              <a:rPr lang="en-US" dirty="0"/>
              <a:t>If yours stopped working and you are not sure why, ask…</a:t>
            </a:r>
          </a:p>
          <a:p>
            <a:r>
              <a:rPr lang="en-US" dirty="0"/>
              <a:t>When you upload, please only incl. CREATE TABLE statements, CREATE VIEW statements and comments </a:t>
            </a:r>
          </a:p>
          <a:p>
            <a:pPr lvl="1"/>
            <a:r>
              <a:rPr lang="en-US" dirty="0"/>
              <a:t>It is mentioned at the start of the assignment as well, but some seem to overlook it</a:t>
            </a:r>
          </a:p>
          <a:p>
            <a:pPr lvl="1"/>
            <a:r>
              <a:rPr lang="en-US" dirty="0"/>
              <a:t>(INSERT INTO statements or similar are fine as well, but the data will be removed before your database is tested, so you might as well not incl. them…)</a:t>
            </a:r>
          </a:p>
          <a:p>
            <a:r>
              <a:rPr lang="en-US" dirty="0"/>
              <a:t>In particular, do </a:t>
            </a:r>
            <a:r>
              <a:rPr lang="en-US" b="1" i="1" u="sng" dirty="0"/>
              <a:t>NOT</a:t>
            </a:r>
            <a:r>
              <a:rPr lang="en-US" dirty="0"/>
              <a:t> write CREATE DATABASE statements or USE statements!</a:t>
            </a:r>
          </a:p>
          <a:p>
            <a:pPr lvl="1"/>
            <a:r>
              <a:rPr lang="en-US" dirty="0"/>
              <a:t>It might work fine for the public data, but the private data is loaded into another database</a:t>
            </a:r>
          </a:p>
          <a:p>
            <a:pPr lvl="1"/>
            <a:r>
              <a:rPr lang="en-US" dirty="0"/>
              <a:t>I.e. your </a:t>
            </a:r>
            <a:r>
              <a:rPr lang="en-US" dirty="0" err="1"/>
              <a:t>sql</a:t>
            </a:r>
            <a:r>
              <a:rPr lang="en-US" dirty="0"/>
              <a:t> file is used to create two databases: </a:t>
            </a:r>
            <a:r>
              <a:rPr lang="en-US" dirty="0" err="1"/>
              <a:t>cs_store</a:t>
            </a:r>
            <a:r>
              <a:rPr lang="en-US" dirty="0"/>
              <a:t> and </a:t>
            </a:r>
            <a:r>
              <a:rPr lang="en-US" dirty="0" err="1"/>
              <a:t>cs_store_private_data</a:t>
            </a:r>
            <a:r>
              <a:rPr lang="en-US" dirty="0"/>
              <a:t> (and the insert commands are then run and finally we run the checks) – Note, the private part is first done after the deadline (it is not even created)</a:t>
            </a:r>
          </a:p>
          <a:p>
            <a:r>
              <a:rPr lang="en-US" dirty="0"/>
              <a:t>This also means that you should </a:t>
            </a:r>
            <a:r>
              <a:rPr lang="en-US" b="1" i="1" u="sng" dirty="0"/>
              <a:t>NOT</a:t>
            </a:r>
            <a:r>
              <a:rPr lang="en-US" dirty="0"/>
              <a:t> write CREATE TABLE </a:t>
            </a:r>
            <a:r>
              <a:rPr lang="en-US" dirty="0" err="1">
                <a:solidFill>
                  <a:srgbClr val="FF0000"/>
                </a:solidFill>
              </a:rPr>
              <a:t>cs_store.</a:t>
            </a:r>
            <a:r>
              <a:rPr lang="en-US" dirty="0" err="1"/>
              <a:t>Customers</a:t>
            </a:r>
            <a:r>
              <a:rPr lang="en-US" dirty="0"/>
              <a:t> or anything like that</a:t>
            </a:r>
          </a:p>
          <a:p>
            <a:pPr lvl="1"/>
            <a:r>
              <a:rPr lang="en-US" dirty="0"/>
              <a:t>It would again work fine for the public data but not for the private</a:t>
            </a:r>
          </a:p>
          <a:p>
            <a:pPr lvl="1"/>
            <a:r>
              <a:rPr lang="en-US" dirty="0"/>
              <a:t>(this command creates the table in the </a:t>
            </a:r>
            <a:r>
              <a:rPr lang="en-US" dirty="0" err="1"/>
              <a:t>cs_store</a:t>
            </a:r>
            <a:r>
              <a:rPr lang="en-US" dirty="0"/>
              <a:t> database instead of whatever database is currently used – it has not nor will it be introduced in the course except for here)</a:t>
            </a:r>
          </a:p>
          <a:p>
            <a:pPr lvl="1"/>
            <a:r>
              <a:rPr lang="en-US" dirty="0"/>
              <a:t>Similarly, using FROM </a:t>
            </a:r>
            <a:r>
              <a:rPr lang="en-US" dirty="0" err="1">
                <a:solidFill>
                  <a:srgbClr val="FF0000"/>
                </a:solidFill>
              </a:rPr>
              <a:t>cs_store.</a:t>
            </a:r>
            <a:r>
              <a:rPr lang="en-US" dirty="0" err="1"/>
              <a:t>Customers</a:t>
            </a:r>
            <a:r>
              <a:rPr lang="en-US" dirty="0"/>
              <a:t> will lead you to the same issue.</a:t>
            </a:r>
          </a:p>
        </p:txBody>
      </p:sp>
    </p:spTree>
    <p:extLst>
      <p:ext uri="{BB962C8B-B14F-4D97-AF65-F5344CB8AC3E}">
        <p14:creationId xmlns:p14="http://schemas.microsoft.com/office/powerpoint/2010/main" val="2865560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E9F1F-9A96-4306-B37C-A35CE8CA15C4}"/>
              </a:ext>
            </a:extLst>
          </p:cNvPr>
          <p:cNvSpPr>
            <a:spLocks noGrp="1"/>
          </p:cNvSpPr>
          <p:nvPr>
            <p:ph type="title"/>
          </p:nvPr>
        </p:nvSpPr>
        <p:spPr/>
        <p:txBody>
          <a:bodyPr/>
          <a:lstStyle/>
          <a:p>
            <a:r>
              <a:rPr lang="en-US" dirty="0"/>
              <a:t>ACID</a:t>
            </a:r>
            <a:endParaRPr lang="en-GB" dirty="0"/>
          </a:p>
        </p:txBody>
      </p:sp>
      <p:sp>
        <p:nvSpPr>
          <p:cNvPr id="3" name="Content Placeholder 2">
            <a:extLst>
              <a:ext uri="{FF2B5EF4-FFF2-40B4-BE49-F238E27FC236}">
                <a16:creationId xmlns:a16="http://schemas.microsoft.com/office/drawing/2014/main" id="{0EAD3897-040F-44F5-AAF4-182EF6B13628}"/>
              </a:ext>
            </a:extLst>
          </p:cNvPr>
          <p:cNvSpPr>
            <a:spLocks noGrp="1"/>
          </p:cNvSpPr>
          <p:nvPr>
            <p:ph idx="1"/>
          </p:nvPr>
        </p:nvSpPr>
        <p:spPr>
          <a:xfrm>
            <a:off x="1097279" y="1845734"/>
            <a:ext cx="10870131" cy="4023360"/>
          </a:xfrm>
        </p:spPr>
        <p:txBody>
          <a:bodyPr/>
          <a:lstStyle/>
          <a:p>
            <a:r>
              <a:rPr lang="en-US" dirty="0"/>
              <a:t>This weeks topic is the first on Transaction management (i.e. we have lists of commands from multiple users and wants to run them all well)</a:t>
            </a:r>
          </a:p>
          <a:p>
            <a:r>
              <a:rPr lang="en-US" dirty="0"/>
              <a:t>We heard about ACID:</a:t>
            </a:r>
          </a:p>
          <a:p>
            <a:r>
              <a:rPr lang="en-GB" b="1" dirty="0"/>
              <a:t>A: 	Atomicity – Everything or nothing</a:t>
            </a:r>
            <a:r>
              <a:rPr lang="en-GB" dirty="0"/>
              <a:t>	</a:t>
            </a:r>
          </a:p>
          <a:p>
            <a:r>
              <a:rPr lang="en-GB" b="1" dirty="0"/>
              <a:t>C: 	Consistency – somewhere between constraints are satisfied, up to matches the real world</a:t>
            </a:r>
          </a:p>
          <a:p>
            <a:r>
              <a:rPr lang="en-GB" b="1" dirty="0"/>
              <a:t>I: 	Isolation – The effect matches each transaction executing alone in some order</a:t>
            </a:r>
          </a:p>
          <a:p>
            <a:r>
              <a:rPr lang="en-GB" b="1" dirty="0"/>
              <a:t>D: 	Durability – Transactions that have committed does not later get undone</a:t>
            </a:r>
            <a:endParaRPr lang="en-GB" dirty="0"/>
          </a:p>
          <a:p>
            <a:endParaRPr lang="en-GB" dirty="0"/>
          </a:p>
        </p:txBody>
      </p:sp>
    </p:spTree>
    <p:extLst>
      <p:ext uri="{BB962C8B-B14F-4D97-AF65-F5344CB8AC3E}">
        <p14:creationId xmlns:p14="http://schemas.microsoft.com/office/powerpoint/2010/main" val="3793884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627B1-C3A0-4E13-82B7-A2CA73E44A94}"/>
              </a:ext>
            </a:extLst>
          </p:cNvPr>
          <p:cNvSpPr>
            <a:spLocks noGrp="1"/>
          </p:cNvSpPr>
          <p:nvPr>
            <p:ph type="title"/>
          </p:nvPr>
        </p:nvSpPr>
        <p:spPr/>
        <p:txBody>
          <a:bodyPr/>
          <a:lstStyle/>
          <a:p>
            <a:r>
              <a:rPr lang="en-US" dirty="0"/>
              <a:t>Exercises: Question 1</a:t>
            </a:r>
            <a:endParaRPr lang="en-GB" dirty="0"/>
          </a:p>
        </p:txBody>
      </p:sp>
      <p:pic>
        <p:nvPicPr>
          <p:cNvPr id="10" name="Content Placeholder 9" descr="Table&#10;&#10;Description automatically generated">
            <a:extLst>
              <a:ext uri="{FF2B5EF4-FFF2-40B4-BE49-F238E27FC236}">
                <a16:creationId xmlns:a16="http://schemas.microsoft.com/office/drawing/2014/main" id="{2C757DA6-88D7-40E1-9AF3-D98E2A0132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1000" y="2106692"/>
            <a:ext cx="5639587" cy="990738"/>
          </a:xfrm>
          <a:prstGeom prst="rect">
            <a:avLst/>
          </a:prstGeom>
        </p:spPr>
      </p:pic>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D5A33258-42E4-402B-910C-64AF8F245250}"/>
                  </a:ext>
                </a:extLst>
              </p:cNvPr>
              <p:cNvSpPr txBox="1"/>
              <p:nvPr/>
            </p:nvSpPr>
            <p:spPr>
              <a:xfrm>
                <a:off x="1153427" y="1737360"/>
                <a:ext cx="6096000" cy="369332"/>
              </a:xfrm>
              <a:prstGeom prst="rect">
                <a:avLst/>
              </a:prstGeom>
              <a:noFill/>
            </p:spPr>
            <p:txBody>
              <a:bodyPr wrap="square">
                <a:spAutoFit/>
              </a:bodyPr>
              <a:lstStyle/>
              <a:p>
                <a:r>
                  <a:rPr lang="en-GB" sz="1800" dirty="0">
                    <a:effectLst/>
                    <a:latin typeface="Times New Roman" panose="02020603050405020304" pitchFamily="18" charset="0"/>
                    <a:ea typeface="Times New Roman" panose="02020603050405020304" pitchFamily="18" charset="0"/>
                  </a:rPr>
                  <a:t>Consider the following schedule </a:t>
                </a:r>
                <a14:m>
                  <m:oMath xmlns:m="http://schemas.openxmlformats.org/officeDocument/2006/math">
                    <m:sSub>
                      <m:sSubPr>
                        <m:ctrlPr>
                          <a:rPr lang="en-GB" sz="1800" i="1">
                            <a:effectLst/>
                            <a:latin typeface="Cambria Math" panose="02040503050406030204" pitchFamily="18" charset="0"/>
                            <a:ea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rPr>
                          <m:t>𝑆</m:t>
                        </m:r>
                      </m:e>
                      <m:sub>
                        <m:r>
                          <a:rPr lang="en-GB" sz="1800" i="1">
                            <a:effectLst/>
                            <a:latin typeface="Cambria Math" panose="02040503050406030204" pitchFamily="18" charset="0"/>
                            <a:ea typeface="Times New Roman" panose="02020603050405020304" pitchFamily="18" charset="0"/>
                          </a:rPr>
                          <m:t>1</m:t>
                        </m:r>
                      </m:sub>
                    </m:sSub>
                  </m:oMath>
                </a14:m>
                <a:r>
                  <a:rPr lang="en-GB" sz="1800" dirty="0">
                    <a:effectLst/>
                    <a:latin typeface="Times New Roman" panose="02020603050405020304" pitchFamily="18" charset="0"/>
                    <a:ea typeface="Times New Roman" panose="02020603050405020304" pitchFamily="18" charset="0"/>
                  </a:rPr>
                  <a:t>:</a:t>
                </a:r>
              </a:p>
            </p:txBody>
          </p:sp>
        </mc:Choice>
        <mc:Fallback xmlns="">
          <p:sp>
            <p:nvSpPr>
              <p:cNvPr id="12" name="TextBox 11">
                <a:extLst>
                  <a:ext uri="{FF2B5EF4-FFF2-40B4-BE49-F238E27FC236}">
                    <a16:creationId xmlns:a16="http://schemas.microsoft.com/office/drawing/2014/main" id="{D5A33258-42E4-402B-910C-64AF8F245250}"/>
                  </a:ext>
                </a:extLst>
              </p:cNvPr>
              <p:cNvSpPr txBox="1">
                <a:spLocks noRot="1" noChangeAspect="1" noMove="1" noResize="1" noEditPoints="1" noAdjustHandles="1" noChangeArrowheads="1" noChangeShapeType="1" noTextEdit="1"/>
              </p:cNvSpPr>
              <p:nvPr/>
            </p:nvSpPr>
            <p:spPr>
              <a:xfrm>
                <a:off x="1153427" y="1737360"/>
                <a:ext cx="6096000" cy="369332"/>
              </a:xfrm>
              <a:prstGeom prst="rect">
                <a:avLst/>
              </a:prstGeom>
              <a:blipFill>
                <a:blip r:embed="rId3"/>
                <a:stretch>
                  <a:fillRect l="-800" t="-8197" b="-24590"/>
                </a:stretch>
              </a:blipFill>
            </p:spPr>
            <p:txBody>
              <a:bodyPr/>
              <a:lstStyle/>
              <a:p>
                <a:r>
                  <a:rPr lang="en-GB">
                    <a:noFill/>
                  </a:rPr>
                  <a:t> </a:t>
                </a:r>
              </a:p>
            </p:txBody>
          </p:sp>
        </mc:Fallback>
      </mc:AlternateContent>
      <p:sp>
        <p:nvSpPr>
          <p:cNvPr id="14" name="TextBox 13">
            <a:extLst>
              <a:ext uri="{FF2B5EF4-FFF2-40B4-BE49-F238E27FC236}">
                <a16:creationId xmlns:a16="http://schemas.microsoft.com/office/drawing/2014/main" id="{42CB3D8E-94BE-4CAB-994C-E706D4020CEF}"/>
              </a:ext>
            </a:extLst>
          </p:cNvPr>
          <p:cNvSpPr txBox="1"/>
          <p:nvPr/>
        </p:nvSpPr>
        <p:spPr>
          <a:xfrm>
            <a:off x="1153427" y="3097430"/>
            <a:ext cx="10404910" cy="3350597"/>
          </a:xfrm>
          <a:prstGeom prst="rect">
            <a:avLst/>
          </a:prstGeom>
          <a:noFill/>
        </p:spPr>
        <p:txBody>
          <a:bodyPr wrap="square">
            <a:spAutoFit/>
          </a:bodyPr>
          <a:lstStyle/>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How would you write it in short-hand notation (say if the balance on account 123 was record X – just as a reminder: non-database operations should not be incl.)? </a:t>
            </a: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Hopefully easy: Is it a serial schedule? A conflict-serializable schedule? A serializable schedule? A concurrent schedule?</a:t>
            </a: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Consider which ACID properties are broken (hint: </a:t>
            </a:r>
            <a:r>
              <a:rPr lang="en-GB" dirty="0">
                <a:latin typeface="Calibri" panose="020F0502020204030204" pitchFamily="34" charset="0"/>
                <a:ea typeface="Calibri" panose="020F0502020204030204" pitchFamily="34" charset="0"/>
                <a:cs typeface="Times New Roman" panose="02020603050405020304" pitchFamily="18" charset="0"/>
              </a:rPr>
              <a:t>CID should be easy for this one…</a:t>
            </a:r>
            <a:r>
              <a:rPr lang="en-GB" sz="1800" dirty="0">
                <a:effectLst/>
                <a:latin typeface="Calibri" panose="020F0502020204030204" pitchFamily="34" charset="0"/>
                <a:ea typeface="Calibri" panose="020F0502020204030204" pitchFamily="34" charset="0"/>
                <a:cs typeface="Times New Roman" panose="02020603050405020304" pitchFamily="18" charset="0"/>
              </a:rPr>
              <a:t>) if the server crashes and does nothing after restart:</a:t>
            </a:r>
          </a:p>
          <a:p>
            <a:pPr marL="342900" lvl="0" indent="-342900">
              <a:lnSpc>
                <a:spcPct val="107000"/>
              </a:lnSpc>
              <a:buFont typeface="+mj-lt"/>
              <a:buAutoNum type="arabicPeriod"/>
            </a:pPr>
            <a:r>
              <a:rPr lang="en-GB" sz="1800" dirty="0">
                <a:effectLst/>
                <a:latin typeface="Calibri" panose="020F0502020204030204" pitchFamily="34" charset="0"/>
                <a:ea typeface="Calibri" panose="020F0502020204030204" pitchFamily="34" charset="0"/>
                <a:cs typeface="Times New Roman" panose="02020603050405020304" pitchFamily="18" charset="0"/>
              </a:rPr>
              <a:t>Before starting the event at time 1? </a:t>
            </a:r>
          </a:p>
          <a:p>
            <a:pPr marL="342900" lvl="0" indent="-342900">
              <a:lnSpc>
                <a:spcPct val="107000"/>
              </a:lnSpc>
              <a:buFont typeface="+mj-lt"/>
              <a:buAutoNum type="arabicPeriod"/>
            </a:pPr>
            <a:r>
              <a:rPr lang="en-GB" sz="1800" dirty="0">
                <a:effectLst/>
                <a:latin typeface="Calibri" panose="020F0502020204030204" pitchFamily="34" charset="0"/>
                <a:ea typeface="Calibri" panose="020F0502020204030204" pitchFamily="34" charset="0"/>
                <a:cs typeface="Times New Roman" panose="02020603050405020304" pitchFamily="18" charset="0"/>
              </a:rPr>
              <a:t>After the event at time 1 is fully done, but before starting the event at time 2?&lt;- people seems to struggle with this one</a:t>
            </a:r>
          </a:p>
          <a:p>
            <a:pPr marL="342900" lvl="0" indent="-342900">
              <a:lnSpc>
                <a:spcPct val="107000"/>
              </a:lnSpc>
              <a:spcAft>
                <a:spcPts val="800"/>
              </a:spcAft>
              <a:buFont typeface="+mj-lt"/>
              <a:buAutoNum type="arabicPeriod"/>
            </a:pPr>
            <a:r>
              <a:rPr lang="en-GB" sz="1800" dirty="0">
                <a:effectLst/>
                <a:latin typeface="Calibri" panose="020F0502020204030204" pitchFamily="34" charset="0"/>
                <a:ea typeface="Calibri" panose="020F0502020204030204" pitchFamily="34" charset="0"/>
                <a:cs typeface="Times New Roman" panose="02020603050405020304" pitchFamily="18" charset="0"/>
              </a:rPr>
              <a:t>After the event at time 2 is fully done, but before starting the event at time 3?</a:t>
            </a:r>
          </a:p>
        </p:txBody>
      </p:sp>
    </p:spTree>
    <p:extLst>
      <p:ext uri="{BB962C8B-B14F-4D97-AF65-F5344CB8AC3E}">
        <p14:creationId xmlns:p14="http://schemas.microsoft.com/office/powerpoint/2010/main" val="2532349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D6677-8B9E-4A2D-B0A6-AE456D754762}"/>
              </a:ext>
            </a:extLst>
          </p:cNvPr>
          <p:cNvSpPr>
            <a:spLocks noGrp="1"/>
          </p:cNvSpPr>
          <p:nvPr>
            <p:ph type="title"/>
          </p:nvPr>
        </p:nvSpPr>
        <p:spPr/>
        <p:txBody>
          <a:bodyPr/>
          <a:lstStyle/>
          <a:p>
            <a:r>
              <a:rPr lang="en-US" dirty="0"/>
              <a:t>Solution to question 1</a:t>
            </a:r>
            <a:endParaRPr lang="en-GB"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7977030-EC6C-476F-94FC-CD0E923894BC}"/>
                  </a:ext>
                </a:extLst>
              </p:cNvPr>
              <p:cNvSpPr>
                <a:spLocks noGrp="1"/>
              </p:cNvSpPr>
              <p:nvPr>
                <p:ph idx="1"/>
              </p:nvPr>
            </p:nvSpPr>
            <p:spPr/>
            <p:txBody>
              <a:bodyPr/>
              <a:lstStyle/>
              <a:p>
                <a:r>
                  <a:rPr lang="en-US" dirty="0"/>
                  <a:t>Note, there is not much explanations about the solutions during the tutorials, since the video created at the end of the week is meant for that</a:t>
                </a:r>
                <a:endParaRPr lang="en-GB" dirty="0"/>
              </a:p>
              <a:p>
                <a:r>
                  <a:rPr lang="en-GB" dirty="0"/>
                  <a:t>It seems better to use the tutorials for you doing things and then the explanations coming later than spend a half or more on that…</a:t>
                </a:r>
              </a:p>
              <a:p>
                <a:r>
                  <a:rPr lang="en-US" b="0" dirty="0"/>
                  <a:t>Short hand: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𝑤</m:t>
                        </m:r>
                      </m:e>
                      <m:sub>
                        <m:r>
                          <a:rPr lang="en-US" i="1">
                            <a:latin typeface="Cambria Math" panose="02040503050406030204" pitchFamily="18" charset="0"/>
                          </a:rPr>
                          <m:t>1</m:t>
                        </m:r>
                      </m:sub>
                    </m:sSub>
                    <m:d>
                      <m:dPr>
                        <m:ctrlPr>
                          <a:rPr lang="en-US" i="1">
                            <a:latin typeface="Cambria Math" panose="02040503050406030204" pitchFamily="18" charset="0"/>
                          </a:rPr>
                        </m:ctrlPr>
                      </m:dPr>
                      <m:e>
                        <m:r>
                          <a:rPr lang="en-US" i="1">
                            <a:latin typeface="Cambria Math" panose="02040503050406030204" pitchFamily="18" charset="0"/>
                          </a:rPr>
                          <m:t>𝑋</m:t>
                        </m:r>
                      </m:e>
                    </m:d>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b="0" i="1" smtClean="0">
                            <a:latin typeface="Cambria Math" panose="02040503050406030204" pitchFamily="18" charset="0"/>
                          </a:rPr>
                          <m:t>2</m:t>
                        </m:r>
                      </m:sub>
                    </m:sSub>
                    <m:d>
                      <m:dPr>
                        <m:ctrlPr>
                          <a:rPr lang="en-US" i="1">
                            <a:latin typeface="Cambria Math" panose="02040503050406030204" pitchFamily="18" charset="0"/>
                          </a:rPr>
                        </m:ctrlPr>
                      </m:dPr>
                      <m:e>
                        <m:r>
                          <a:rPr lang="en-US" i="1">
                            <a:latin typeface="Cambria Math" panose="02040503050406030204" pitchFamily="18" charset="0"/>
                          </a:rPr>
                          <m:t>𝑋</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b="0" i="1" smtClean="0">
                            <a:latin typeface="Cambria Math" panose="02040503050406030204" pitchFamily="18" charset="0"/>
                          </a:rPr>
                          <m:t>2</m:t>
                        </m:r>
                      </m:sub>
                    </m:sSub>
                    <m:d>
                      <m:dPr>
                        <m:ctrlPr>
                          <a:rPr lang="en-US" i="1">
                            <a:latin typeface="Cambria Math" panose="02040503050406030204" pitchFamily="18" charset="0"/>
                          </a:rPr>
                        </m:ctrlPr>
                      </m:dPr>
                      <m:e>
                        <m:r>
                          <a:rPr lang="en-US" i="1">
                            <a:latin typeface="Cambria Math" panose="02040503050406030204" pitchFamily="18" charset="0"/>
                          </a:rPr>
                          <m:t>𝑋</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a14:m>
                <a:endParaRPr lang="en-US" dirty="0"/>
              </a:p>
              <a:p>
                <a:r>
                  <a:rPr lang="en-US" dirty="0"/>
                  <a:t>Type: It is serial and thus also conflict-serializable, serializable and concurrent</a:t>
                </a:r>
              </a:p>
              <a:p>
                <a:r>
                  <a:rPr lang="en-US" dirty="0"/>
                  <a:t>ACID breaking: No ACID property is broken in any of those cases… (The reason why Atomicity is not in 2. is because we only undo changes to the database, and in 2, there are no changes so it will be exactly as if we had undone transaction 1)</a:t>
                </a:r>
              </a:p>
              <a:p>
                <a:endParaRPr lang="en-US" dirty="0"/>
              </a:p>
            </p:txBody>
          </p:sp>
        </mc:Choice>
        <mc:Fallback>
          <p:sp>
            <p:nvSpPr>
              <p:cNvPr id="3" name="Content Placeholder 2">
                <a:extLst>
                  <a:ext uri="{FF2B5EF4-FFF2-40B4-BE49-F238E27FC236}">
                    <a16:creationId xmlns:a16="http://schemas.microsoft.com/office/drawing/2014/main" id="{47977030-EC6C-476F-94FC-CD0E923894BC}"/>
                  </a:ext>
                </a:extLst>
              </p:cNvPr>
              <p:cNvSpPr>
                <a:spLocks noGrp="1" noRot="1" noChangeAspect="1" noMove="1" noResize="1" noEditPoints="1" noAdjustHandles="1" noChangeArrowheads="1" noChangeShapeType="1" noTextEdit="1"/>
              </p:cNvSpPr>
              <p:nvPr>
                <p:ph idx="1"/>
              </p:nvPr>
            </p:nvSpPr>
            <p:spPr>
              <a:blipFill>
                <a:blip r:embed="rId2"/>
                <a:stretch>
                  <a:fillRect l="-606" t="-1667" r="-303"/>
                </a:stretch>
              </a:blipFill>
            </p:spPr>
            <p:txBody>
              <a:bodyPr/>
              <a:lstStyle/>
              <a:p>
                <a:r>
                  <a:rPr lang="en-GB">
                    <a:noFill/>
                  </a:rPr>
                  <a:t> </a:t>
                </a:r>
              </a:p>
            </p:txBody>
          </p:sp>
        </mc:Fallback>
      </mc:AlternateContent>
    </p:spTree>
    <p:extLst>
      <p:ext uri="{BB962C8B-B14F-4D97-AF65-F5344CB8AC3E}">
        <p14:creationId xmlns:p14="http://schemas.microsoft.com/office/powerpoint/2010/main" val="3670626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AFE4B-B069-4D03-9294-2239ED3E692C}"/>
              </a:ext>
            </a:extLst>
          </p:cNvPr>
          <p:cNvSpPr>
            <a:spLocks noGrp="1"/>
          </p:cNvSpPr>
          <p:nvPr>
            <p:ph type="title"/>
          </p:nvPr>
        </p:nvSpPr>
        <p:spPr/>
        <p:txBody>
          <a:bodyPr/>
          <a:lstStyle/>
          <a:p>
            <a:r>
              <a:rPr lang="en-US" dirty="0"/>
              <a:t>Exercises: Question 2 and 3</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043FCDA-004B-418B-B4A9-D90830B04C16}"/>
                  </a:ext>
                </a:extLst>
              </p:cNvPr>
              <p:cNvSpPr>
                <a:spLocks noGrp="1"/>
              </p:cNvSpPr>
              <p:nvPr>
                <p:ph idx="1"/>
              </p:nvPr>
            </p:nvSpPr>
            <p:spPr/>
            <p:txBody>
              <a:bodyPr>
                <a:normAutofit fontScale="92500" lnSpcReduction="20000"/>
              </a:bodyPr>
              <a:lstStyle/>
              <a:p>
                <a:r>
                  <a:rPr lang="en-GB" sz="1800" dirty="0">
                    <a:effectLst/>
                    <a:latin typeface="Calibri" panose="020F0502020204030204" pitchFamily="34" charset="0"/>
                    <a:ea typeface="Calibri" panose="020F0502020204030204" pitchFamily="34" charset="0"/>
                    <a:cs typeface="Times New Roman" panose="02020603050405020304" pitchFamily="18" charset="0"/>
                  </a:rPr>
                  <a:t>Question 2: Consider the following schedule (given in short-hand notation):</a:t>
                </a:r>
              </a:p>
              <a:p>
                <a14:m>
                  <m:oMath xmlns:m="http://schemas.openxmlformats.org/officeDocument/2006/math">
                    <m:sSub>
                      <m:sSubPr>
                        <m:ctrlPr>
                          <a:rPr lang="en-GB" sz="1800"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𝑆</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en-GB"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GB"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𝑟</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1</m:t>
                        </m:r>
                      </m:sub>
                    </m:sSub>
                    <m:d>
                      <m:dPr>
                        <m:ctrlPr>
                          <a:rPr lang="en-GB"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𝑋</m:t>
                        </m:r>
                      </m:e>
                    </m:d>
                    <m:r>
                      <a:rPr lang="en-GB"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GB"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𝑤</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1</m:t>
                        </m:r>
                      </m:sub>
                    </m:sSub>
                    <m:d>
                      <m:dPr>
                        <m:ctrlPr>
                          <a:rPr lang="en-GB"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𝑋</m:t>
                        </m:r>
                      </m:e>
                    </m:d>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GB"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𝑟</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d>
                      <m:dPr>
                        <m:ctrlPr>
                          <a:rPr lang="en-GB"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𝑋</m:t>
                        </m:r>
                      </m:e>
                    </m:d>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GB"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𝑤</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d>
                      <m:dPr>
                        <m:ctrlPr>
                          <a:rPr lang="en-GB"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𝑋</m:t>
                        </m:r>
                      </m:e>
                    </m:d>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GB"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𝑐</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n-GB" sz="1800">
                        <a:effectLst/>
                        <a:latin typeface="Cambria Math" panose="02040503050406030204" pitchFamily="18" charset="0"/>
                        <a:ea typeface="Times New Roman" panose="02020603050405020304" pitchFamily="18" charset="0"/>
                        <a:cs typeface="Cambria Math" panose="02040503050406030204" pitchFamily="18" charset="0"/>
                      </a:rPr>
                      <m:t>;↯</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GB"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𝑟</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d>
                      <m:dPr>
                        <m:ctrlPr>
                          <a:rPr lang="en-GB"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𝑌</m:t>
                        </m:r>
                      </m:e>
                    </m:d>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GB"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𝑟</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d>
                      <m:dPr>
                        <m:ctrlPr>
                          <a:rPr lang="en-GB"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𝑍</m:t>
                        </m:r>
                      </m:e>
                    </m:d>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GB"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𝑤</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d>
                      <m:dPr>
                        <m:ctrlPr>
                          <a:rPr lang="en-GB"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𝑌</m:t>
                        </m:r>
                      </m:e>
                    </m:d>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oMath>
                </a14:m>
                <a:endParaRPr lang="en-GB" sz="1800" dirty="0">
                  <a:latin typeface="Calibri" panose="020F0502020204030204" pitchFamily="34" charset="0"/>
                  <a:cs typeface="Times New Roman" panose="02020603050405020304" pitchFamily="18" charset="0"/>
                </a:endParaRPr>
              </a:p>
              <a:p>
                <a:r>
                  <a:rPr lang="en-GB" sz="1800" dirty="0">
                    <a:effectLst/>
                    <a:latin typeface="Calibri" panose="020F0502020204030204" pitchFamily="34" charset="0"/>
                    <a:ea typeface="Times New Roman" panose="02020603050405020304" pitchFamily="18" charset="0"/>
                    <a:cs typeface="Times New Roman" panose="02020603050405020304" pitchFamily="18" charset="0"/>
                  </a:rPr>
                  <a:t>The server crashes at </a:t>
                </a:r>
                <a:r>
                  <a:rPr lang="en-GB" sz="1800" dirty="0">
                    <a:effectLst/>
                    <a:latin typeface="Cambria Math" panose="02040503050406030204" pitchFamily="18" charset="0"/>
                    <a:ea typeface="Times New Roman" panose="02020603050405020304" pitchFamily="18" charset="0"/>
                    <a:cs typeface="Cambria Math" panose="02040503050406030204" pitchFamily="18" charset="0"/>
                  </a:rPr>
                  <a:t>↯. </a:t>
                </a:r>
                <a:r>
                  <a:rPr lang="en-GB" sz="1800" dirty="0">
                    <a:effectLst/>
                    <a:latin typeface="Segoe UI Emoji" panose="020B0502040204020203" pitchFamily="34" charset="0"/>
                    <a:ea typeface="Times New Roman" panose="02020603050405020304" pitchFamily="18" charset="0"/>
                    <a:cs typeface="Segoe UI Emoji" panose="020B0502040204020203" pitchFamily="34" charset="0"/>
                  </a:rPr>
                  <a:t>If we do nothing, which ACID property or properties would be broken? What if we instead rolled transaction 1 back? What if we instead rolled both transactions back? </a:t>
                </a:r>
              </a:p>
              <a:p>
                <a:r>
                  <a:rPr lang="en-GB" sz="1800" dirty="0">
                    <a:effectLst/>
                    <a:latin typeface="Segoe UI Emoji" panose="020B0502040204020203" pitchFamily="34" charset="0"/>
                    <a:ea typeface="Calibri" panose="020F0502020204030204" pitchFamily="34" charset="0"/>
                    <a:cs typeface="Times New Roman" panose="02020603050405020304" pitchFamily="18" charset="0"/>
                  </a:rPr>
                  <a:t>Question 3: Consider the following schedules</a:t>
                </a:r>
              </a:p>
              <a:p>
                <a:pPr>
                  <a:lnSpc>
                    <a:spcPct val="107000"/>
                  </a:lnSpc>
                  <a:spcAft>
                    <a:spcPts val="800"/>
                  </a:spcAft>
                </a:pPr>
                <a14:m>
                  <m:oMath xmlns:m="http://schemas.openxmlformats.org/officeDocument/2006/math">
                    <m:sSub>
                      <m:sSubPr>
                        <m:ctrlPr>
                          <a:rPr lang="en-GB" sz="1800"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𝑆</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3</m:t>
                        </m:r>
                      </m:sub>
                    </m:sSub>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GB"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𝑟</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3</m:t>
                        </m:r>
                      </m:sub>
                    </m:sSub>
                    <m:d>
                      <m:dPr>
                        <m:ctrlPr>
                          <a:rPr lang="en-GB"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𝑋</m:t>
                        </m:r>
                      </m:e>
                    </m:d>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GB"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𝑟</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2</m:t>
                        </m:r>
                      </m:sub>
                    </m:sSub>
                    <m:d>
                      <m:dPr>
                        <m:ctrlPr>
                          <a:rPr lang="en-GB"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𝑋</m:t>
                        </m:r>
                      </m:e>
                    </m:d>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GB"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𝑤</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3</m:t>
                        </m:r>
                      </m:sub>
                    </m:sSub>
                    <m:d>
                      <m:dPr>
                        <m:ctrlPr>
                          <a:rPr lang="en-GB"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𝑋</m:t>
                        </m:r>
                      </m:e>
                    </m:d>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GB"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𝑟</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1</m:t>
                        </m:r>
                      </m:sub>
                    </m:sSub>
                    <m:d>
                      <m:dPr>
                        <m:ctrlPr>
                          <a:rPr lang="en-GB"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𝑋</m:t>
                        </m:r>
                      </m:e>
                    </m:d>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GB"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𝑤</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1</m:t>
                        </m:r>
                      </m:sub>
                    </m:sSub>
                    <m:d>
                      <m:dPr>
                        <m:ctrlPr>
                          <a:rPr lang="en-GB"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𝑋</m:t>
                        </m:r>
                      </m:e>
                    </m:d>
                    <m:r>
                      <a:rPr lang="en-US" sz="1800" b="0" i="1" smtClean="0">
                        <a:effectLst/>
                        <a:latin typeface="Cambria Math" panose="02040503050406030204" pitchFamily="18" charset="0"/>
                        <a:ea typeface="Calibri" panose="020F0502020204030204" pitchFamily="34" charset="0"/>
                        <a:cs typeface="Times New Roman" panose="02020603050405020304" pitchFamily="18" charset="0"/>
                      </a:rPr>
                      <m:t>;</m:t>
                    </m:r>
                  </m:oMath>
                </a14:m>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 xmlns:m="http://schemas.openxmlformats.org/officeDocument/2006/math">
                    <m:sSub>
                      <m:sSubPr>
                        <m:ctrlPr>
                          <a:rPr lang="en-GB"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𝑆</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4</m:t>
                        </m:r>
                      </m:sub>
                    </m:sSub>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GB"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𝑟</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3</m:t>
                        </m:r>
                      </m:sub>
                    </m:sSub>
                    <m:d>
                      <m:dPr>
                        <m:ctrlPr>
                          <a:rPr lang="en-GB"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𝑋</m:t>
                        </m:r>
                      </m:e>
                    </m:d>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GB"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𝑟</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2</m:t>
                        </m:r>
                      </m:sub>
                    </m:sSub>
                    <m:d>
                      <m:dPr>
                        <m:ctrlPr>
                          <a:rPr lang="en-GB"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𝑋</m:t>
                        </m:r>
                      </m:e>
                    </m:d>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GB"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𝑟</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1</m:t>
                        </m:r>
                      </m:sub>
                    </m:sSub>
                    <m:d>
                      <m:dPr>
                        <m:ctrlPr>
                          <a:rPr lang="en-GB"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𝑋</m:t>
                        </m:r>
                      </m:e>
                    </m:d>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GB"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𝑤</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3</m:t>
                        </m:r>
                      </m:sub>
                    </m:sSub>
                    <m:d>
                      <m:dPr>
                        <m:ctrlPr>
                          <a:rPr lang="en-GB"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𝑋</m:t>
                        </m:r>
                      </m:e>
                    </m:d>
                    <m:r>
                      <a:rPr lang="en-GB"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GB"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𝑤</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1</m:t>
                        </m:r>
                      </m:sub>
                    </m:sSub>
                    <m:d>
                      <m:dPr>
                        <m:ctrlPr>
                          <a:rPr lang="en-GB"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𝑋</m:t>
                        </m:r>
                      </m:e>
                    </m:d>
                    <m:r>
                      <a:rPr lang="en-US" sz="1800" b="0" i="1" smtClean="0">
                        <a:effectLst/>
                        <a:latin typeface="Cambria Math" panose="02040503050406030204" pitchFamily="18" charset="0"/>
                        <a:ea typeface="Calibri" panose="020F0502020204030204" pitchFamily="34" charset="0"/>
                        <a:cs typeface="Times New Roman" panose="02020603050405020304" pitchFamily="18" charset="0"/>
                      </a:rPr>
                      <m:t>;</m:t>
                    </m:r>
                  </m:oMath>
                </a14:m>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(They are identical, except for the third and fourth operation having been switched).</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Draw a precedence graph for each and use it to decide if the schedules are conflict-serializable. If either or both are conflict-serializable also find an equivalent serial schedule…</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mc:Choice>
        <mc:Fallback xmlns="">
          <p:sp>
            <p:nvSpPr>
              <p:cNvPr id="3" name="Content Placeholder 2">
                <a:extLst>
                  <a:ext uri="{FF2B5EF4-FFF2-40B4-BE49-F238E27FC236}">
                    <a16:creationId xmlns:a16="http://schemas.microsoft.com/office/drawing/2014/main" id="{8043FCDA-004B-418B-B4A9-D90830B04C16}"/>
                  </a:ext>
                </a:extLst>
              </p:cNvPr>
              <p:cNvSpPr>
                <a:spLocks noGrp="1" noRot="1" noChangeAspect="1" noMove="1" noResize="1" noEditPoints="1" noAdjustHandles="1" noChangeArrowheads="1" noChangeShapeType="1" noTextEdit="1"/>
              </p:cNvSpPr>
              <p:nvPr>
                <p:ph idx="1"/>
              </p:nvPr>
            </p:nvSpPr>
            <p:spPr>
              <a:blipFill>
                <a:blip r:embed="rId2"/>
                <a:stretch>
                  <a:fillRect l="-364" t="-2273" r="-1091"/>
                </a:stretch>
              </a:blipFill>
            </p:spPr>
            <p:txBody>
              <a:bodyPr/>
              <a:lstStyle/>
              <a:p>
                <a:r>
                  <a:rPr lang="en-GB">
                    <a:noFill/>
                  </a:rPr>
                  <a:t> </a:t>
                </a:r>
              </a:p>
            </p:txBody>
          </p:sp>
        </mc:Fallback>
      </mc:AlternateContent>
    </p:spTree>
    <p:extLst>
      <p:ext uri="{BB962C8B-B14F-4D97-AF65-F5344CB8AC3E}">
        <p14:creationId xmlns:p14="http://schemas.microsoft.com/office/powerpoint/2010/main" val="2223155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375FB-196B-4BEB-94C0-1272BE0A671F}"/>
              </a:ext>
            </a:extLst>
          </p:cNvPr>
          <p:cNvSpPr>
            <a:spLocks noGrp="1"/>
          </p:cNvSpPr>
          <p:nvPr>
            <p:ph type="title"/>
          </p:nvPr>
        </p:nvSpPr>
        <p:spPr/>
        <p:txBody>
          <a:bodyPr/>
          <a:lstStyle/>
          <a:p>
            <a:r>
              <a:rPr lang="en-US" dirty="0"/>
              <a:t>Solution to question 2-3</a:t>
            </a:r>
            <a:endParaRPr lang="en-GB"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E1AF0E1-5CA9-4B1C-AF24-54399013A81A}"/>
                  </a:ext>
                </a:extLst>
              </p:cNvPr>
              <p:cNvSpPr>
                <a:spLocks noGrp="1"/>
              </p:cNvSpPr>
              <p:nvPr>
                <p:ph idx="1"/>
              </p:nvPr>
            </p:nvSpPr>
            <p:spPr/>
            <p:txBody>
              <a:bodyPr/>
              <a:lstStyle/>
              <a:p>
                <a:r>
                  <a:rPr lang="en-US" dirty="0"/>
                  <a:t>Question 2 is quite similar to example 3 from the lectures on ACID</a:t>
                </a:r>
              </a:p>
              <a:p>
                <a:r>
                  <a:rPr lang="en-US" dirty="0"/>
                  <a:t>Meaning: 1 breaks atomicity, 2 breaks isolation and maybe consistency, depending on which variant you consider, 3 breaks durability</a:t>
                </a:r>
              </a:p>
              <a:p>
                <a:r>
                  <a:rPr lang="en-GB" dirty="0"/>
                  <a:t>Question 3:</a:t>
                </a:r>
              </a:p>
              <a:p>
                <a14:m>
                  <m:oMath xmlns:m="http://schemas.openxmlformats.org/officeDocument/2006/math">
                    <m:sSub>
                      <m:sSubPr>
                        <m:ctrlPr>
                          <a:rPr lang="en-GB" sz="2000"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2000" i="1">
                            <a:effectLst/>
                            <a:latin typeface="Cambria Math" panose="02040503050406030204" pitchFamily="18" charset="0"/>
                            <a:ea typeface="Calibri" panose="020F0502020204030204" pitchFamily="34" charset="0"/>
                            <a:cs typeface="Times New Roman" panose="02020603050405020304" pitchFamily="18" charset="0"/>
                          </a:rPr>
                          <m:t>𝑆</m:t>
                        </m:r>
                      </m:e>
                      <m:sub>
                        <m:r>
                          <a:rPr lang="en-GB" sz="2000" i="1">
                            <a:effectLst/>
                            <a:latin typeface="Cambria Math" panose="02040503050406030204" pitchFamily="18" charset="0"/>
                            <a:ea typeface="Calibri" panose="020F0502020204030204" pitchFamily="34" charset="0"/>
                            <a:cs typeface="Times New Roman" panose="02020603050405020304" pitchFamily="18" charset="0"/>
                          </a:rPr>
                          <m:t>3</m:t>
                        </m:r>
                      </m:sub>
                    </m:sSub>
                    <m:r>
                      <a:rPr lang="en-GB" sz="20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GB"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2000" i="1">
                            <a:effectLst/>
                            <a:latin typeface="Cambria Math" panose="02040503050406030204" pitchFamily="18" charset="0"/>
                            <a:ea typeface="Calibri" panose="020F0502020204030204" pitchFamily="34" charset="0"/>
                            <a:cs typeface="Times New Roman" panose="02020603050405020304" pitchFamily="18" charset="0"/>
                          </a:rPr>
                          <m:t>𝑟</m:t>
                        </m:r>
                      </m:e>
                      <m:sub>
                        <m:r>
                          <a:rPr lang="en-GB" sz="2000" i="1">
                            <a:effectLst/>
                            <a:latin typeface="Cambria Math" panose="02040503050406030204" pitchFamily="18" charset="0"/>
                            <a:ea typeface="Calibri" panose="020F0502020204030204" pitchFamily="34" charset="0"/>
                            <a:cs typeface="Times New Roman" panose="02020603050405020304" pitchFamily="18" charset="0"/>
                          </a:rPr>
                          <m:t>3</m:t>
                        </m:r>
                      </m:sub>
                    </m:sSub>
                    <m:d>
                      <m:dPr>
                        <m:ctrlPr>
                          <a:rPr lang="en-GB" sz="2000" i="1">
                            <a:effectLst/>
                            <a:latin typeface="Cambria Math" panose="02040503050406030204" pitchFamily="18" charset="0"/>
                            <a:ea typeface="Calibri" panose="020F0502020204030204" pitchFamily="34" charset="0"/>
                            <a:cs typeface="Times New Roman" panose="02020603050405020304" pitchFamily="18" charset="0"/>
                          </a:rPr>
                        </m:ctrlPr>
                      </m:dPr>
                      <m:e>
                        <m:r>
                          <a:rPr lang="en-GB" sz="2000" i="1">
                            <a:effectLst/>
                            <a:latin typeface="Cambria Math" panose="02040503050406030204" pitchFamily="18" charset="0"/>
                            <a:ea typeface="Calibri" panose="020F0502020204030204" pitchFamily="34" charset="0"/>
                            <a:cs typeface="Times New Roman" panose="02020603050405020304" pitchFamily="18" charset="0"/>
                          </a:rPr>
                          <m:t>𝑋</m:t>
                        </m:r>
                      </m:e>
                    </m:d>
                    <m:r>
                      <a:rPr lang="en-GB" sz="20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GB"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2000" i="1">
                            <a:effectLst/>
                            <a:latin typeface="Cambria Math" panose="02040503050406030204" pitchFamily="18" charset="0"/>
                            <a:ea typeface="Calibri" panose="020F0502020204030204" pitchFamily="34" charset="0"/>
                            <a:cs typeface="Times New Roman" panose="02020603050405020304" pitchFamily="18" charset="0"/>
                          </a:rPr>
                          <m:t>𝑟</m:t>
                        </m:r>
                      </m:e>
                      <m:sub>
                        <m:r>
                          <a:rPr lang="en-GB" sz="2000" i="1">
                            <a:effectLst/>
                            <a:latin typeface="Cambria Math" panose="02040503050406030204" pitchFamily="18" charset="0"/>
                            <a:ea typeface="Calibri" panose="020F0502020204030204" pitchFamily="34" charset="0"/>
                            <a:cs typeface="Times New Roman" panose="02020603050405020304" pitchFamily="18" charset="0"/>
                          </a:rPr>
                          <m:t>2</m:t>
                        </m:r>
                      </m:sub>
                    </m:sSub>
                    <m:d>
                      <m:dPr>
                        <m:ctrlPr>
                          <a:rPr lang="en-GB" sz="2000" i="1">
                            <a:effectLst/>
                            <a:latin typeface="Cambria Math" panose="02040503050406030204" pitchFamily="18" charset="0"/>
                            <a:ea typeface="Calibri" panose="020F0502020204030204" pitchFamily="34" charset="0"/>
                            <a:cs typeface="Times New Roman" panose="02020603050405020304" pitchFamily="18" charset="0"/>
                          </a:rPr>
                        </m:ctrlPr>
                      </m:dPr>
                      <m:e>
                        <m:r>
                          <a:rPr lang="en-GB" sz="2000" i="1">
                            <a:effectLst/>
                            <a:latin typeface="Cambria Math" panose="02040503050406030204" pitchFamily="18" charset="0"/>
                            <a:ea typeface="Calibri" panose="020F0502020204030204" pitchFamily="34" charset="0"/>
                            <a:cs typeface="Times New Roman" panose="02020603050405020304" pitchFamily="18" charset="0"/>
                          </a:rPr>
                          <m:t>𝑋</m:t>
                        </m:r>
                      </m:e>
                    </m:d>
                    <m:r>
                      <a:rPr lang="en-GB" sz="20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GB"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2000" i="1">
                            <a:effectLst/>
                            <a:latin typeface="Cambria Math" panose="02040503050406030204" pitchFamily="18" charset="0"/>
                            <a:ea typeface="Calibri" panose="020F0502020204030204" pitchFamily="34" charset="0"/>
                            <a:cs typeface="Times New Roman" panose="02020603050405020304" pitchFamily="18" charset="0"/>
                          </a:rPr>
                          <m:t>𝑤</m:t>
                        </m:r>
                      </m:e>
                      <m:sub>
                        <m:r>
                          <a:rPr lang="en-GB" sz="2000" i="1">
                            <a:effectLst/>
                            <a:latin typeface="Cambria Math" panose="02040503050406030204" pitchFamily="18" charset="0"/>
                            <a:ea typeface="Calibri" panose="020F0502020204030204" pitchFamily="34" charset="0"/>
                            <a:cs typeface="Times New Roman" panose="02020603050405020304" pitchFamily="18" charset="0"/>
                          </a:rPr>
                          <m:t>3</m:t>
                        </m:r>
                      </m:sub>
                    </m:sSub>
                    <m:d>
                      <m:dPr>
                        <m:ctrlPr>
                          <a:rPr lang="en-GB" sz="2000" i="1">
                            <a:effectLst/>
                            <a:latin typeface="Cambria Math" panose="02040503050406030204" pitchFamily="18" charset="0"/>
                            <a:ea typeface="Calibri" panose="020F0502020204030204" pitchFamily="34" charset="0"/>
                            <a:cs typeface="Times New Roman" panose="02020603050405020304" pitchFamily="18" charset="0"/>
                          </a:rPr>
                        </m:ctrlPr>
                      </m:dPr>
                      <m:e>
                        <m:r>
                          <a:rPr lang="en-GB" sz="2000" i="1">
                            <a:effectLst/>
                            <a:latin typeface="Cambria Math" panose="02040503050406030204" pitchFamily="18" charset="0"/>
                            <a:ea typeface="Calibri" panose="020F0502020204030204" pitchFamily="34" charset="0"/>
                            <a:cs typeface="Times New Roman" panose="02020603050405020304" pitchFamily="18" charset="0"/>
                          </a:rPr>
                          <m:t>𝑋</m:t>
                        </m:r>
                      </m:e>
                    </m:d>
                    <m:r>
                      <a:rPr lang="en-GB" sz="20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GB"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2000" i="1">
                            <a:effectLst/>
                            <a:latin typeface="Cambria Math" panose="02040503050406030204" pitchFamily="18" charset="0"/>
                            <a:ea typeface="Calibri" panose="020F0502020204030204" pitchFamily="34" charset="0"/>
                            <a:cs typeface="Times New Roman" panose="02020603050405020304" pitchFamily="18" charset="0"/>
                          </a:rPr>
                          <m:t>𝑟</m:t>
                        </m:r>
                      </m:e>
                      <m:sub>
                        <m:r>
                          <a:rPr lang="en-GB" sz="2000" i="1">
                            <a:effectLst/>
                            <a:latin typeface="Cambria Math" panose="02040503050406030204" pitchFamily="18" charset="0"/>
                            <a:ea typeface="Calibri" panose="020F0502020204030204" pitchFamily="34" charset="0"/>
                            <a:cs typeface="Times New Roman" panose="02020603050405020304" pitchFamily="18" charset="0"/>
                          </a:rPr>
                          <m:t>1</m:t>
                        </m:r>
                      </m:sub>
                    </m:sSub>
                    <m:d>
                      <m:dPr>
                        <m:ctrlPr>
                          <a:rPr lang="en-GB" sz="2000" i="1">
                            <a:effectLst/>
                            <a:latin typeface="Cambria Math" panose="02040503050406030204" pitchFamily="18" charset="0"/>
                            <a:ea typeface="Calibri" panose="020F0502020204030204" pitchFamily="34" charset="0"/>
                            <a:cs typeface="Times New Roman" panose="02020603050405020304" pitchFamily="18" charset="0"/>
                          </a:rPr>
                        </m:ctrlPr>
                      </m:dPr>
                      <m:e>
                        <m:r>
                          <a:rPr lang="en-GB" sz="2000" i="1">
                            <a:effectLst/>
                            <a:latin typeface="Cambria Math" panose="02040503050406030204" pitchFamily="18" charset="0"/>
                            <a:ea typeface="Calibri" panose="020F0502020204030204" pitchFamily="34" charset="0"/>
                            <a:cs typeface="Times New Roman" panose="02020603050405020304" pitchFamily="18" charset="0"/>
                          </a:rPr>
                          <m:t>𝑋</m:t>
                        </m:r>
                      </m:e>
                    </m:d>
                    <m:r>
                      <a:rPr lang="en-GB" sz="20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GB"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2000" i="1">
                            <a:effectLst/>
                            <a:latin typeface="Cambria Math" panose="02040503050406030204" pitchFamily="18" charset="0"/>
                            <a:ea typeface="Calibri" panose="020F0502020204030204" pitchFamily="34" charset="0"/>
                            <a:cs typeface="Times New Roman" panose="02020603050405020304" pitchFamily="18" charset="0"/>
                          </a:rPr>
                          <m:t>𝑤</m:t>
                        </m:r>
                      </m:e>
                      <m:sub>
                        <m:r>
                          <a:rPr lang="en-GB" sz="2000" i="1">
                            <a:effectLst/>
                            <a:latin typeface="Cambria Math" panose="02040503050406030204" pitchFamily="18" charset="0"/>
                            <a:ea typeface="Calibri" panose="020F0502020204030204" pitchFamily="34" charset="0"/>
                            <a:cs typeface="Times New Roman" panose="02020603050405020304" pitchFamily="18" charset="0"/>
                          </a:rPr>
                          <m:t>1</m:t>
                        </m:r>
                      </m:sub>
                    </m:sSub>
                    <m:d>
                      <m:dPr>
                        <m:ctrlPr>
                          <a:rPr lang="en-GB" sz="2000" i="1">
                            <a:effectLst/>
                            <a:latin typeface="Cambria Math" panose="02040503050406030204" pitchFamily="18" charset="0"/>
                            <a:ea typeface="Calibri" panose="020F0502020204030204" pitchFamily="34" charset="0"/>
                            <a:cs typeface="Times New Roman" panose="02020603050405020304" pitchFamily="18" charset="0"/>
                          </a:rPr>
                        </m:ctrlPr>
                      </m:dPr>
                      <m:e>
                        <m:r>
                          <a:rPr lang="en-GB" sz="2000" i="1">
                            <a:effectLst/>
                            <a:latin typeface="Cambria Math" panose="02040503050406030204" pitchFamily="18" charset="0"/>
                            <a:ea typeface="Calibri" panose="020F0502020204030204" pitchFamily="34" charset="0"/>
                            <a:cs typeface="Times New Roman" panose="02020603050405020304" pitchFamily="18" charset="0"/>
                          </a:rPr>
                          <m:t>𝑋</m:t>
                        </m:r>
                      </m:e>
                    </m:d>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m:t>
                    </m:r>
                  </m:oMath>
                </a14:m>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000" b="0" dirty="0">
                    <a:effectLst/>
                    <a:ea typeface="Calibri" panose="020F0502020204030204" pitchFamily="34" charset="0"/>
                    <a:cs typeface="Times New Roman" panose="02020603050405020304" pitchFamily="18" charset="0"/>
                  </a:rPr>
                  <a:t>No cycle, thus conflict-serializable. </a:t>
                </a:r>
                <a14:m>
                  <m:oMath xmlns:m="http://schemas.openxmlformats.org/officeDocument/2006/math">
                    <m:sSub>
                      <m:sSubPr>
                        <m:ctrlP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𝑇</m:t>
                        </m:r>
                      </m:e>
                      <m:sub>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2</m:t>
                        </m:r>
                      </m:sub>
                    </m:sSub>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𝑇</m:t>
                        </m:r>
                      </m:e>
                      <m:sub>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3</m:t>
                        </m:r>
                      </m:sub>
                    </m:sSub>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𝑇</m:t>
                        </m:r>
                      </m:e>
                      <m:sub>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1</m:t>
                        </m:r>
                      </m:sub>
                    </m:sSub>
                  </m:oMath>
                </a14:m>
                <a:r>
                  <a:rPr lang="en-GB" sz="2000" dirty="0">
                    <a:effectLst/>
                    <a:latin typeface="Calibri" panose="020F0502020204030204" pitchFamily="34" charset="0"/>
                    <a:ea typeface="Calibri" panose="020F0502020204030204" pitchFamily="34" charset="0"/>
                    <a:cs typeface="Times New Roman" panose="02020603050405020304" pitchFamily="18" charset="0"/>
                  </a:rPr>
                  <a:t> is the only equivalent serial schedule (found by finding transactions with only outgoing actions, putting them next and then removing them and their actions)</a:t>
                </a:r>
              </a:p>
              <a:p>
                <a14:m>
                  <m:oMath xmlns:m="http://schemas.openxmlformats.org/officeDocument/2006/math">
                    <m:sSub>
                      <m:sSubPr>
                        <m:ctrlPr>
                          <a:rPr lang="en-GB" sz="2000"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2000" i="1">
                            <a:effectLst/>
                            <a:latin typeface="Cambria Math" panose="02040503050406030204" pitchFamily="18" charset="0"/>
                            <a:ea typeface="Calibri" panose="020F0502020204030204" pitchFamily="34" charset="0"/>
                            <a:cs typeface="Times New Roman" panose="02020603050405020304" pitchFamily="18" charset="0"/>
                          </a:rPr>
                          <m:t>𝑆</m:t>
                        </m:r>
                      </m:e>
                      <m:sub>
                        <m:r>
                          <a:rPr lang="en-GB" sz="2000" i="1">
                            <a:effectLst/>
                            <a:latin typeface="Cambria Math" panose="02040503050406030204" pitchFamily="18" charset="0"/>
                            <a:ea typeface="Calibri" panose="020F0502020204030204" pitchFamily="34" charset="0"/>
                            <a:cs typeface="Times New Roman" panose="02020603050405020304" pitchFamily="18" charset="0"/>
                          </a:rPr>
                          <m:t>4</m:t>
                        </m:r>
                      </m:sub>
                    </m:sSub>
                    <m:r>
                      <a:rPr lang="en-GB" sz="20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GB"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2000" i="1">
                            <a:effectLst/>
                            <a:latin typeface="Cambria Math" panose="02040503050406030204" pitchFamily="18" charset="0"/>
                            <a:ea typeface="Calibri" panose="020F0502020204030204" pitchFamily="34" charset="0"/>
                            <a:cs typeface="Times New Roman" panose="02020603050405020304" pitchFamily="18" charset="0"/>
                          </a:rPr>
                          <m:t>𝑟</m:t>
                        </m:r>
                      </m:e>
                      <m:sub>
                        <m:r>
                          <a:rPr lang="en-GB" sz="2000" i="1">
                            <a:effectLst/>
                            <a:latin typeface="Cambria Math" panose="02040503050406030204" pitchFamily="18" charset="0"/>
                            <a:ea typeface="Calibri" panose="020F0502020204030204" pitchFamily="34" charset="0"/>
                            <a:cs typeface="Times New Roman" panose="02020603050405020304" pitchFamily="18" charset="0"/>
                          </a:rPr>
                          <m:t>3</m:t>
                        </m:r>
                      </m:sub>
                    </m:sSub>
                    <m:d>
                      <m:dPr>
                        <m:ctrlPr>
                          <a:rPr lang="en-GB" sz="2000" i="1">
                            <a:effectLst/>
                            <a:latin typeface="Cambria Math" panose="02040503050406030204" pitchFamily="18" charset="0"/>
                            <a:ea typeface="Calibri" panose="020F0502020204030204" pitchFamily="34" charset="0"/>
                            <a:cs typeface="Times New Roman" panose="02020603050405020304" pitchFamily="18" charset="0"/>
                          </a:rPr>
                        </m:ctrlPr>
                      </m:dPr>
                      <m:e>
                        <m:r>
                          <a:rPr lang="en-GB" sz="2000" i="1">
                            <a:effectLst/>
                            <a:latin typeface="Cambria Math" panose="02040503050406030204" pitchFamily="18" charset="0"/>
                            <a:ea typeface="Calibri" panose="020F0502020204030204" pitchFamily="34" charset="0"/>
                            <a:cs typeface="Times New Roman" panose="02020603050405020304" pitchFamily="18" charset="0"/>
                          </a:rPr>
                          <m:t>𝑋</m:t>
                        </m:r>
                      </m:e>
                    </m:d>
                    <m:r>
                      <a:rPr lang="en-GB" sz="20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GB"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2000" i="1">
                            <a:effectLst/>
                            <a:latin typeface="Cambria Math" panose="02040503050406030204" pitchFamily="18" charset="0"/>
                            <a:ea typeface="Calibri" panose="020F0502020204030204" pitchFamily="34" charset="0"/>
                            <a:cs typeface="Times New Roman" panose="02020603050405020304" pitchFamily="18" charset="0"/>
                          </a:rPr>
                          <m:t>𝑟</m:t>
                        </m:r>
                      </m:e>
                      <m:sub>
                        <m:r>
                          <a:rPr lang="en-GB" sz="2000" i="1">
                            <a:effectLst/>
                            <a:latin typeface="Cambria Math" panose="02040503050406030204" pitchFamily="18" charset="0"/>
                            <a:ea typeface="Calibri" panose="020F0502020204030204" pitchFamily="34" charset="0"/>
                            <a:cs typeface="Times New Roman" panose="02020603050405020304" pitchFamily="18" charset="0"/>
                          </a:rPr>
                          <m:t>2</m:t>
                        </m:r>
                      </m:sub>
                    </m:sSub>
                    <m:d>
                      <m:dPr>
                        <m:ctrlPr>
                          <a:rPr lang="en-GB" sz="2000" i="1">
                            <a:effectLst/>
                            <a:latin typeface="Cambria Math" panose="02040503050406030204" pitchFamily="18" charset="0"/>
                            <a:ea typeface="Calibri" panose="020F0502020204030204" pitchFamily="34" charset="0"/>
                            <a:cs typeface="Times New Roman" panose="02020603050405020304" pitchFamily="18" charset="0"/>
                          </a:rPr>
                        </m:ctrlPr>
                      </m:dPr>
                      <m:e>
                        <m:r>
                          <a:rPr lang="en-GB" sz="2000" i="1">
                            <a:effectLst/>
                            <a:latin typeface="Cambria Math" panose="02040503050406030204" pitchFamily="18" charset="0"/>
                            <a:ea typeface="Calibri" panose="020F0502020204030204" pitchFamily="34" charset="0"/>
                            <a:cs typeface="Times New Roman" panose="02020603050405020304" pitchFamily="18" charset="0"/>
                          </a:rPr>
                          <m:t>𝑋</m:t>
                        </m:r>
                      </m:e>
                    </m:d>
                    <m:r>
                      <a:rPr lang="en-GB" sz="20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GB"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2000" i="1">
                            <a:effectLst/>
                            <a:latin typeface="Cambria Math" panose="02040503050406030204" pitchFamily="18" charset="0"/>
                            <a:ea typeface="Calibri" panose="020F0502020204030204" pitchFamily="34" charset="0"/>
                            <a:cs typeface="Times New Roman" panose="02020603050405020304" pitchFamily="18" charset="0"/>
                          </a:rPr>
                          <m:t>𝑟</m:t>
                        </m:r>
                      </m:e>
                      <m:sub>
                        <m:r>
                          <a:rPr lang="en-GB" sz="2000" i="1">
                            <a:effectLst/>
                            <a:latin typeface="Cambria Math" panose="02040503050406030204" pitchFamily="18" charset="0"/>
                            <a:ea typeface="Calibri" panose="020F0502020204030204" pitchFamily="34" charset="0"/>
                            <a:cs typeface="Times New Roman" panose="02020603050405020304" pitchFamily="18" charset="0"/>
                          </a:rPr>
                          <m:t>1</m:t>
                        </m:r>
                      </m:sub>
                    </m:sSub>
                    <m:d>
                      <m:dPr>
                        <m:ctrlPr>
                          <a:rPr lang="en-GB" sz="2000" i="1">
                            <a:effectLst/>
                            <a:latin typeface="Cambria Math" panose="02040503050406030204" pitchFamily="18" charset="0"/>
                            <a:ea typeface="Calibri" panose="020F0502020204030204" pitchFamily="34" charset="0"/>
                            <a:cs typeface="Times New Roman" panose="02020603050405020304" pitchFamily="18" charset="0"/>
                          </a:rPr>
                        </m:ctrlPr>
                      </m:dPr>
                      <m:e>
                        <m:r>
                          <a:rPr lang="en-GB" sz="2000" i="1">
                            <a:effectLst/>
                            <a:latin typeface="Cambria Math" panose="02040503050406030204" pitchFamily="18" charset="0"/>
                            <a:ea typeface="Calibri" panose="020F0502020204030204" pitchFamily="34" charset="0"/>
                            <a:cs typeface="Times New Roman" panose="02020603050405020304" pitchFamily="18" charset="0"/>
                          </a:rPr>
                          <m:t>𝑋</m:t>
                        </m:r>
                      </m:e>
                    </m:d>
                    <m:r>
                      <a:rPr lang="en-GB" sz="20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GB"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2000" i="1">
                            <a:effectLst/>
                            <a:latin typeface="Cambria Math" panose="02040503050406030204" pitchFamily="18" charset="0"/>
                            <a:ea typeface="Calibri" panose="020F0502020204030204" pitchFamily="34" charset="0"/>
                            <a:cs typeface="Times New Roman" panose="02020603050405020304" pitchFamily="18" charset="0"/>
                          </a:rPr>
                          <m:t>𝑤</m:t>
                        </m:r>
                      </m:e>
                      <m:sub>
                        <m:r>
                          <a:rPr lang="en-GB" sz="2000" i="1">
                            <a:effectLst/>
                            <a:latin typeface="Cambria Math" panose="02040503050406030204" pitchFamily="18" charset="0"/>
                            <a:ea typeface="Calibri" panose="020F0502020204030204" pitchFamily="34" charset="0"/>
                            <a:cs typeface="Times New Roman" panose="02020603050405020304" pitchFamily="18" charset="0"/>
                          </a:rPr>
                          <m:t>3</m:t>
                        </m:r>
                      </m:sub>
                    </m:sSub>
                    <m:d>
                      <m:dPr>
                        <m:ctrlPr>
                          <a:rPr lang="en-GB" sz="2000" i="1">
                            <a:effectLst/>
                            <a:latin typeface="Cambria Math" panose="02040503050406030204" pitchFamily="18" charset="0"/>
                            <a:ea typeface="Calibri" panose="020F0502020204030204" pitchFamily="34" charset="0"/>
                            <a:cs typeface="Times New Roman" panose="02020603050405020304" pitchFamily="18" charset="0"/>
                          </a:rPr>
                        </m:ctrlPr>
                      </m:dPr>
                      <m:e>
                        <m:r>
                          <a:rPr lang="en-GB" sz="2000" i="1">
                            <a:effectLst/>
                            <a:latin typeface="Cambria Math" panose="02040503050406030204" pitchFamily="18" charset="0"/>
                            <a:ea typeface="Calibri" panose="020F0502020204030204" pitchFamily="34" charset="0"/>
                            <a:cs typeface="Times New Roman" panose="02020603050405020304" pitchFamily="18" charset="0"/>
                          </a:rPr>
                          <m:t>𝑋</m:t>
                        </m:r>
                      </m:e>
                    </m:d>
                    <m:r>
                      <a:rPr lang="en-GB"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GB"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2000" i="1">
                            <a:effectLst/>
                            <a:latin typeface="Cambria Math" panose="02040503050406030204" pitchFamily="18" charset="0"/>
                            <a:ea typeface="Calibri" panose="020F0502020204030204" pitchFamily="34" charset="0"/>
                            <a:cs typeface="Times New Roman" panose="02020603050405020304" pitchFamily="18" charset="0"/>
                          </a:rPr>
                          <m:t>𝑤</m:t>
                        </m:r>
                      </m:e>
                      <m:sub>
                        <m:r>
                          <a:rPr lang="en-GB" sz="2000" i="1">
                            <a:effectLst/>
                            <a:latin typeface="Cambria Math" panose="02040503050406030204" pitchFamily="18" charset="0"/>
                            <a:ea typeface="Calibri" panose="020F0502020204030204" pitchFamily="34" charset="0"/>
                            <a:cs typeface="Times New Roman" panose="02020603050405020304" pitchFamily="18" charset="0"/>
                          </a:rPr>
                          <m:t>1</m:t>
                        </m:r>
                      </m:sub>
                    </m:sSub>
                    <m:d>
                      <m:dPr>
                        <m:ctrlPr>
                          <a:rPr lang="en-GB" sz="2000" i="1">
                            <a:effectLst/>
                            <a:latin typeface="Cambria Math" panose="02040503050406030204" pitchFamily="18" charset="0"/>
                            <a:ea typeface="Calibri" panose="020F0502020204030204" pitchFamily="34" charset="0"/>
                            <a:cs typeface="Times New Roman" panose="02020603050405020304" pitchFamily="18" charset="0"/>
                          </a:rPr>
                        </m:ctrlPr>
                      </m:dPr>
                      <m:e>
                        <m:r>
                          <a:rPr lang="en-GB" sz="2000" i="1">
                            <a:effectLst/>
                            <a:latin typeface="Cambria Math" panose="02040503050406030204" pitchFamily="18" charset="0"/>
                            <a:ea typeface="Calibri" panose="020F0502020204030204" pitchFamily="34" charset="0"/>
                            <a:cs typeface="Times New Roman" panose="02020603050405020304" pitchFamily="18" charset="0"/>
                          </a:rPr>
                          <m:t>𝑋</m:t>
                        </m:r>
                      </m:e>
                    </m:d>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m:t>
                    </m:r>
                  </m:oMath>
                </a14:m>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p>
                <a:r>
                  <a:rPr lang="en-GB" dirty="0">
                    <a:latin typeface="Calibri" panose="020F0502020204030204" pitchFamily="34" charset="0"/>
                    <a:ea typeface="Calibri" panose="020F0502020204030204" pitchFamily="34" charset="0"/>
                    <a:cs typeface="Times New Roman" panose="02020603050405020304" pitchFamily="18" charset="0"/>
                  </a:rPr>
                  <a:t>Cycle (between </a:t>
                </a:r>
                <a14:m>
                  <m:oMath xmlns:m="http://schemas.openxmlformats.org/officeDocument/2006/math">
                    <m:sSub>
                      <m:sSubPr>
                        <m:ctrlPr>
                          <a:rPr lang="en-US" b="0" i="1" smtClean="0">
                            <a:latin typeface="Cambria Math" panose="02040503050406030204" pitchFamily="18" charset="0"/>
                            <a:ea typeface="Calibri" panose="020F0502020204030204" pitchFamily="34" charset="0"/>
                            <a:cs typeface="Times New Roman" panose="02020603050405020304" pitchFamily="18" charset="0"/>
                          </a:rPr>
                        </m:ctrlPr>
                      </m:sSubPr>
                      <m:e>
                        <m:r>
                          <a:rPr lang="en-US" b="0" i="1" smtClean="0">
                            <a:latin typeface="Cambria Math" panose="02040503050406030204" pitchFamily="18" charset="0"/>
                            <a:ea typeface="Calibri" panose="020F0502020204030204" pitchFamily="34" charset="0"/>
                            <a:cs typeface="Times New Roman" panose="02020603050405020304" pitchFamily="18" charset="0"/>
                          </a:rPr>
                          <m:t>𝑇</m:t>
                        </m:r>
                      </m:e>
                      <m:sub>
                        <m:r>
                          <a:rPr lang="en-US" b="0" i="1" smtClean="0">
                            <a:latin typeface="Cambria Math" panose="02040503050406030204" pitchFamily="18" charset="0"/>
                            <a:ea typeface="Calibri" panose="020F0502020204030204" pitchFamily="34" charset="0"/>
                            <a:cs typeface="Times New Roman" panose="02020603050405020304" pitchFamily="18" charset="0"/>
                          </a:rPr>
                          <m:t>1</m:t>
                        </m:r>
                      </m:sub>
                    </m:sSub>
                  </m:oMath>
                </a14:m>
                <a:r>
                  <a:rPr lang="en-GB" sz="2000" dirty="0">
                    <a:effectLst/>
                    <a:latin typeface="Calibri" panose="020F0502020204030204" pitchFamily="34" charset="0"/>
                    <a:ea typeface="Calibri" panose="020F0502020204030204" pitchFamily="34" charset="0"/>
                    <a:cs typeface="Times New Roman" panose="02020603050405020304" pitchFamily="18" charset="0"/>
                  </a:rPr>
                  <a:t> and </a:t>
                </a:r>
                <a14:m>
                  <m:oMath xmlns:m="http://schemas.openxmlformats.org/officeDocument/2006/math">
                    <m:sSub>
                      <m:sSubPr>
                        <m:ctrlPr>
                          <a:rPr lang="en-US" i="1">
                            <a:latin typeface="Cambria Math" panose="02040503050406030204" pitchFamily="18" charset="0"/>
                            <a:ea typeface="Calibri" panose="020F0502020204030204" pitchFamily="34" charset="0"/>
                            <a:cs typeface="Times New Roman" panose="020206030504050203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𝑇</m:t>
                        </m:r>
                      </m:e>
                      <m:sub>
                        <m:r>
                          <a:rPr lang="en-US" b="0" i="1" smtClean="0">
                            <a:latin typeface="Cambria Math" panose="02040503050406030204" pitchFamily="18" charset="0"/>
                            <a:ea typeface="Calibri" panose="020F0502020204030204" pitchFamily="34" charset="0"/>
                            <a:cs typeface="Times New Roman" panose="02020603050405020304" pitchFamily="18" charset="0"/>
                          </a:rPr>
                          <m:t>3</m:t>
                        </m:r>
                      </m:sub>
                    </m:sSub>
                  </m:oMath>
                </a14:m>
                <a:r>
                  <a:rPr lang="en-GB" sz="2000" dirty="0">
                    <a:effectLst/>
                    <a:latin typeface="Calibri" panose="020F0502020204030204" pitchFamily="34" charset="0"/>
                    <a:ea typeface="Calibri" panose="020F0502020204030204" pitchFamily="34" charset="0"/>
                    <a:cs typeface="Times New Roman" panose="02020603050405020304" pitchFamily="18" charset="0"/>
                  </a:rPr>
                  <a:t>), thus not conflict-serializable.</a:t>
                </a:r>
              </a:p>
              <a:p>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mc:Choice>
        <mc:Fallback>
          <p:sp>
            <p:nvSpPr>
              <p:cNvPr id="3" name="Content Placeholder 2">
                <a:extLst>
                  <a:ext uri="{FF2B5EF4-FFF2-40B4-BE49-F238E27FC236}">
                    <a16:creationId xmlns:a16="http://schemas.microsoft.com/office/drawing/2014/main" id="{BE1AF0E1-5CA9-4B1C-AF24-54399013A81A}"/>
                  </a:ext>
                </a:extLst>
              </p:cNvPr>
              <p:cNvSpPr>
                <a:spLocks noGrp="1" noRot="1" noChangeAspect="1" noMove="1" noResize="1" noEditPoints="1" noAdjustHandles="1" noChangeArrowheads="1" noChangeShapeType="1" noTextEdit="1"/>
              </p:cNvSpPr>
              <p:nvPr>
                <p:ph idx="1"/>
              </p:nvPr>
            </p:nvSpPr>
            <p:spPr>
              <a:blipFill>
                <a:blip r:embed="rId2"/>
                <a:stretch>
                  <a:fillRect l="-606" t="-1667" r="-1091"/>
                </a:stretch>
              </a:blipFill>
            </p:spPr>
            <p:txBody>
              <a:bodyPr/>
              <a:lstStyle/>
              <a:p>
                <a:r>
                  <a:rPr lang="en-GB">
                    <a:noFill/>
                  </a:rPr>
                  <a:t> </a:t>
                </a:r>
              </a:p>
            </p:txBody>
          </p:sp>
        </mc:Fallback>
      </mc:AlternateContent>
      <p:pic>
        <p:nvPicPr>
          <p:cNvPr id="5" name="Picture 4">
            <a:extLst>
              <a:ext uri="{FF2B5EF4-FFF2-40B4-BE49-F238E27FC236}">
                <a16:creationId xmlns:a16="http://schemas.microsoft.com/office/drawing/2014/main" id="{3BF71594-46A2-46B9-9073-866AE87CC6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3519" y="3509971"/>
            <a:ext cx="1743318" cy="438211"/>
          </a:xfrm>
          <a:prstGeom prst="rect">
            <a:avLst/>
          </a:prstGeom>
        </p:spPr>
      </p:pic>
      <p:pic>
        <p:nvPicPr>
          <p:cNvPr id="7" name="Picture 6" descr="Diagram&#10;&#10;Description automatically generated">
            <a:extLst>
              <a:ext uri="{FF2B5EF4-FFF2-40B4-BE49-F238E27FC236}">
                <a16:creationId xmlns:a16="http://schemas.microsoft.com/office/drawing/2014/main" id="{A77A098C-B286-4547-B72B-DCD542CFF1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49946" y="4667951"/>
            <a:ext cx="1733792" cy="714475"/>
          </a:xfrm>
          <a:prstGeom prst="rect">
            <a:avLst/>
          </a:prstGeom>
        </p:spPr>
      </p:pic>
    </p:spTree>
    <p:extLst>
      <p:ext uri="{BB962C8B-B14F-4D97-AF65-F5344CB8AC3E}">
        <p14:creationId xmlns:p14="http://schemas.microsoft.com/office/powerpoint/2010/main" val="3065067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AD78-3756-4392-9007-2A6D3266DAE3}"/>
              </a:ext>
            </a:extLst>
          </p:cNvPr>
          <p:cNvSpPr>
            <a:spLocks noGrp="1"/>
          </p:cNvSpPr>
          <p:nvPr>
            <p:ph type="title"/>
          </p:nvPr>
        </p:nvSpPr>
        <p:spPr/>
        <p:txBody>
          <a:bodyPr/>
          <a:lstStyle/>
          <a:p>
            <a:r>
              <a:rPr lang="en-US" dirty="0"/>
              <a:t>Exercises: Question 4</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58FA890-E1BA-4800-AD58-18D2DAE4B580}"/>
                  </a:ext>
                </a:extLst>
              </p:cNvPr>
              <p:cNvSpPr>
                <a:spLocks noGrp="1"/>
              </p:cNvSpPr>
              <p:nvPr>
                <p:ph idx="1"/>
              </p:nvPr>
            </p:nvSpPr>
            <p:spPr/>
            <p:txBody>
              <a:bodyPr/>
              <a:lstStyle/>
              <a:p>
                <a:r>
                  <a:rPr lang="en-GB" sz="1800" dirty="0">
                    <a:effectLst/>
                    <a:latin typeface="Calibri" panose="020F0502020204030204" pitchFamily="34" charset="0"/>
                    <a:ea typeface="Calibri" panose="020F0502020204030204" pitchFamily="34" charset="0"/>
                    <a:cs typeface="Times New Roman" panose="02020603050405020304" pitchFamily="18" charset="0"/>
                  </a:rPr>
                  <a:t>Explain how, for any </a:t>
                </a:r>
                <a14:m>
                  <m:oMath xmlns:m="http://schemas.openxmlformats.org/officeDocument/2006/math">
                    <m:r>
                      <a:rPr lang="en-GB" sz="1800" i="1">
                        <a:effectLst/>
                        <a:latin typeface="Cambria Math" panose="02040503050406030204" pitchFamily="18" charset="0"/>
                        <a:ea typeface="Calibri" panose="020F0502020204030204" pitchFamily="34" charset="0"/>
                        <a:cs typeface="Times New Roman" panose="02020603050405020304" pitchFamily="18" charset="0"/>
                      </a:rPr>
                      <m:t>𝑛</m:t>
                    </m:r>
                    <m:r>
                      <a:rPr lang="en-GB" sz="1800" i="1">
                        <a:effectLst/>
                        <a:latin typeface="Cambria Math" panose="02040503050406030204" pitchFamily="18" charset="0"/>
                        <a:ea typeface="Calibri" panose="020F0502020204030204" pitchFamily="34" charset="0"/>
                        <a:cs typeface="Times New Roman" panose="02020603050405020304" pitchFamily="18" charset="0"/>
                      </a:rPr>
                      <m:t> &gt; 1</m:t>
                    </m:r>
                  </m:oMath>
                </a14:m>
                <a:r>
                  <a:rPr lang="en-GB" sz="1800" dirty="0">
                    <a:effectLst/>
                    <a:latin typeface="Calibri" panose="020F0502020204030204" pitchFamily="34" charset="0"/>
                    <a:ea typeface="Calibri" panose="020F0502020204030204" pitchFamily="34" charset="0"/>
                    <a:cs typeface="Times New Roman" panose="02020603050405020304" pitchFamily="18" charset="0"/>
                  </a:rPr>
                  <a:t>, one can find a schedule whose precedence graph has a cycle of length </a:t>
                </a:r>
                <a14:m>
                  <m:oMath xmlns:m="http://schemas.openxmlformats.org/officeDocument/2006/math">
                    <m:r>
                      <a:rPr lang="en-GB" sz="1800" i="1">
                        <a:effectLst/>
                        <a:latin typeface="Cambria Math" panose="02040503050406030204" pitchFamily="18" charset="0"/>
                        <a:ea typeface="Calibri" panose="020F0502020204030204" pitchFamily="34" charset="0"/>
                        <a:cs typeface="Times New Roman" panose="02020603050405020304" pitchFamily="18" charset="0"/>
                      </a:rPr>
                      <m:t>𝑛</m:t>
                    </m:r>
                  </m:oMath>
                </a14:m>
                <a:r>
                  <a:rPr lang="en-GB" sz="1800" dirty="0">
                    <a:effectLst/>
                    <a:latin typeface="Calibri" panose="020F0502020204030204" pitchFamily="34" charset="0"/>
                    <a:ea typeface="Calibri" panose="020F0502020204030204" pitchFamily="34" charset="0"/>
                    <a:cs typeface="Times New Roman" panose="02020603050405020304" pitchFamily="18" charset="0"/>
                  </a:rPr>
                  <a:t>, but no smaller cycle. (This is a simpler version of the exercise above the video in ”Recognizing a conflict-serializable schedule”, but the solution gives you a fairly strong hint to solving that)</a:t>
                </a:r>
              </a:p>
              <a:p>
                <a:endParaRPr lang="en-GB" dirty="0"/>
              </a:p>
              <a:p>
                <a:r>
                  <a:rPr lang="en-GB" dirty="0"/>
                  <a:t>(if you managed to do that one, you could look at your assignment…)</a:t>
                </a:r>
              </a:p>
            </p:txBody>
          </p:sp>
        </mc:Choice>
        <mc:Fallback xmlns="">
          <p:sp>
            <p:nvSpPr>
              <p:cNvPr id="3" name="Content Placeholder 2">
                <a:extLst>
                  <a:ext uri="{FF2B5EF4-FFF2-40B4-BE49-F238E27FC236}">
                    <a16:creationId xmlns:a16="http://schemas.microsoft.com/office/drawing/2014/main" id="{458FA890-E1BA-4800-AD58-18D2DAE4B580}"/>
                  </a:ext>
                </a:extLst>
              </p:cNvPr>
              <p:cNvSpPr>
                <a:spLocks noGrp="1" noRot="1" noChangeAspect="1" noMove="1" noResize="1" noEditPoints="1" noAdjustHandles="1" noChangeArrowheads="1" noChangeShapeType="1" noTextEdit="1"/>
              </p:cNvSpPr>
              <p:nvPr>
                <p:ph idx="1"/>
              </p:nvPr>
            </p:nvSpPr>
            <p:spPr>
              <a:blipFill>
                <a:blip r:embed="rId2"/>
                <a:stretch>
                  <a:fillRect l="-606" t="-1515" r="-364"/>
                </a:stretch>
              </a:blipFill>
            </p:spPr>
            <p:txBody>
              <a:bodyPr/>
              <a:lstStyle/>
              <a:p>
                <a:r>
                  <a:rPr lang="en-GB">
                    <a:noFill/>
                  </a:rPr>
                  <a:t> </a:t>
                </a:r>
              </a:p>
            </p:txBody>
          </p:sp>
        </mc:Fallback>
      </mc:AlternateContent>
    </p:spTree>
    <p:extLst>
      <p:ext uri="{BB962C8B-B14F-4D97-AF65-F5344CB8AC3E}">
        <p14:creationId xmlns:p14="http://schemas.microsoft.com/office/powerpoint/2010/main" val="900235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736C3-CF62-4DDC-918E-2187B8028863}"/>
              </a:ext>
            </a:extLst>
          </p:cNvPr>
          <p:cNvSpPr>
            <a:spLocks noGrp="1"/>
          </p:cNvSpPr>
          <p:nvPr>
            <p:ph type="title"/>
          </p:nvPr>
        </p:nvSpPr>
        <p:spPr/>
        <p:txBody>
          <a:bodyPr/>
          <a:lstStyle/>
          <a:p>
            <a:r>
              <a:rPr lang="en-US" dirty="0"/>
              <a:t>Solution: question 4</a:t>
            </a:r>
            <a:endParaRPr lang="en-GB"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9F389FD-E278-44A7-AB8C-28CFDC08636C}"/>
                  </a:ext>
                </a:extLst>
              </p:cNvPr>
              <p:cNvSpPr>
                <a:spLocks noGrp="1"/>
              </p:cNvSpPr>
              <p:nvPr>
                <p:ph idx="1"/>
              </p:nvPr>
            </p:nvSpPr>
            <p:spPr/>
            <p:txBody>
              <a:bodyPr/>
              <a:lstStyle/>
              <a:p>
                <a:r>
                  <a:rPr lang="en-US" dirty="0"/>
                  <a:t>A possible answer: Consider </a:t>
                </a:r>
                <a14:m>
                  <m:oMath xmlns:m="http://schemas.openxmlformats.org/officeDocument/2006/math">
                    <m:r>
                      <a:rPr lang="en-US" i="1" dirty="0" smtClean="0">
                        <a:latin typeface="Cambria Math" panose="02040503050406030204" pitchFamily="18" charset="0"/>
                      </a:rPr>
                      <m:t>𝑛</m:t>
                    </m:r>
                  </m:oMath>
                </a14:m>
                <a:r>
                  <a:rPr lang="en-US" dirty="0"/>
                  <a:t> different transactions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1</m:t>
                        </m:r>
                      </m:sub>
                    </m:sSub>
                    <m:r>
                      <a:rPr lang="en-US"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𝑛</m:t>
                        </m:r>
                      </m:sub>
                    </m:sSub>
                    <m:r>
                      <a:rPr lang="en-US" i="1" dirty="0" smtClean="0">
                        <a:latin typeface="Cambria Math" panose="02040503050406030204" pitchFamily="18" charset="0"/>
                      </a:rPr>
                      <m:t> </m:t>
                    </m:r>
                  </m:oMath>
                </a14:m>
                <a:r>
                  <a:rPr lang="en-US" dirty="0"/>
                  <a:t>and </a:t>
                </a:r>
                <a14:m>
                  <m:oMath xmlns:m="http://schemas.openxmlformats.org/officeDocument/2006/math">
                    <m:r>
                      <a:rPr lang="en-US" i="1" dirty="0" smtClean="0">
                        <a:latin typeface="Cambria Math" panose="02040503050406030204" pitchFamily="18" charset="0"/>
                      </a:rPr>
                      <m:t>𝑛</m:t>
                    </m:r>
                  </m:oMath>
                </a14:m>
                <a:r>
                  <a:rPr lang="en-US" dirty="0"/>
                  <a:t> items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𝑋</m:t>
                        </m:r>
                      </m:e>
                      <m:sub>
                        <m:r>
                          <a:rPr lang="en-US" b="0" i="1" dirty="0" smtClean="0">
                            <a:latin typeface="Cambria Math" panose="02040503050406030204" pitchFamily="18" charset="0"/>
                          </a:rPr>
                          <m:t>1</m:t>
                        </m:r>
                      </m:sub>
                    </m:sSub>
                    <m:r>
                      <a:rPr lang="en-US" i="1" dirty="0" smtClean="0">
                        <a:latin typeface="Cambria Math" panose="02040503050406030204" pitchFamily="18" charset="0"/>
                      </a:rPr>
                      <m:t>,…,</m:t>
                    </m:r>
                    <m:sSub>
                      <m:sSubPr>
                        <m:ctrlPr>
                          <a:rPr lang="en-US" i="1" dirty="0" err="1" smtClean="0">
                            <a:latin typeface="Cambria Math" panose="02040503050406030204" pitchFamily="18" charset="0"/>
                          </a:rPr>
                        </m:ctrlPr>
                      </m:sSubPr>
                      <m:e>
                        <m:r>
                          <a:rPr lang="en-US" i="1" dirty="0" err="1" smtClean="0">
                            <a:latin typeface="Cambria Math" panose="02040503050406030204" pitchFamily="18" charset="0"/>
                          </a:rPr>
                          <m:t>𝑋</m:t>
                        </m:r>
                      </m:e>
                      <m:sub>
                        <m:r>
                          <a:rPr lang="en-US" i="1" dirty="0" err="1" smtClean="0">
                            <a:latin typeface="Cambria Math" panose="02040503050406030204" pitchFamily="18" charset="0"/>
                          </a:rPr>
                          <m:t>𝑛</m:t>
                        </m:r>
                      </m:sub>
                    </m:sSub>
                  </m:oMath>
                </a14:m>
                <a:r>
                  <a:rPr lang="en-US" dirty="0"/>
                  <a:t>.</a:t>
                </a:r>
              </a:p>
              <a:p>
                <a:r>
                  <a:rPr lang="en-US" dirty="0"/>
                  <a:t>Consider the following schedule:</a:t>
                </a:r>
              </a:p>
              <a:p>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𝑆</m:t>
                        </m:r>
                      </m:e>
                      <m:sub>
                        <m:r>
                          <a:rPr lang="en-US" i="1" dirty="0" smtClean="0">
                            <a:latin typeface="Cambria Math" panose="02040503050406030204" pitchFamily="18" charset="0"/>
                          </a:rPr>
                          <m:t>5</m:t>
                        </m:r>
                      </m:sub>
                    </m:sSub>
                    <m:r>
                      <a:rPr lang="en-US" i="1" dirty="0" smtClean="0">
                        <a:latin typeface="Cambria Math" panose="02040503050406030204" pitchFamily="18" charset="0"/>
                      </a:rPr>
                      <m:t> : </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𝑤</m:t>
                        </m:r>
                      </m:e>
                      <m:sub>
                        <m:r>
                          <a:rPr lang="en-US" i="1" dirty="0" smtClean="0">
                            <a:latin typeface="Cambria Math" panose="02040503050406030204" pitchFamily="18" charset="0"/>
                          </a:rPr>
                          <m:t>1</m:t>
                        </m:r>
                      </m:sub>
                    </m:sSub>
                    <m:r>
                      <a:rPr lang="en-US" i="1" dirty="0" smtClean="0">
                        <a:latin typeface="Cambria Math" panose="02040503050406030204" pitchFamily="18" charset="0"/>
                      </a:rPr>
                      <m:t>(</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𝑋</m:t>
                        </m:r>
                      </m:e>
                      <m:sub>
                        <m:r>
                          <a:rPr lang="en-US" i="1" dirty="0" smtClean="0">
                            <a:latin typeface="Cambria Math" panose="02040503050406030204" pitchFamily="18" charset="0"/>
                          </a:rPr>
                          <m:t>1</m:t>
                        </m:r>
                      </m:sub>
                    </m:sSub>
                    <m:r>
                      <a:rPr lang="en-US" i="1" dirty="0" smtClean="0">
                        <a:latin typeface="Cambria Math" panose="02040503050406030204" pitchFamily="18" charset="0"/>
                      </a:rPr>
                      <m:t>);</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𝑤</m:t>
                        </m:r>
                      </m:e>
                      <m:sub>
                        <m:r>
                          <a:rPr lang="en-US" i="1" dirty="0" smtClean="0">
                            <a:latin typeface="Cambria Math" panose="02040503050406030204" pitchFamily="18" charset="0"/>
                          </a:rPr>
                          <m:t>2</m:t>
                        </m:r>
                      </m:sub>
                    </m:sSub>
                    <m:r>
                      <a:rPr lang="en-US" i="1" dirty="0" smtClean="0">
                        <a:latin typeface="Cambria Math" panose="02040503050406030204" pitchFamily="18" charset="0"/>
                      </a:rPr>
                      <m:t>(</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𝑋</m:t>
                        </m:r>
                      </m:e>
                      <m:sub>
                        <m:r>
                          <a:rPr lang="en-US" i="1" dirty="0" smtClean="0">
                            <a:latin typeface="Cambria Math" panose="02040503050406030204" pitchFamily="18" charset="0"/>
                          </a:rPr>
                          <m:t>1</m:t>
                        </m:r>
                      </m:sub>
                    </m:sSub>
                    <m:r>
                      <a:rPr lang="en-US" i="1" dirty="0" smtClean="0">
                        <a:latin typeface="Cambria Math" panose="02040503050406030204" pitchFamily="18" charset="0"/>
                      </a:rPr>
                      <m:t>);</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𝑤</m:t>
                        </m:r>
                      </m:e>
                      <m:sub>
                        <m:r>
                          <a:rPr lang="en-US" i="1" dirty="0" smtClean="0">
                            <a:latin typeface="Cambria Math" panose="02040503050406030204" pitchFamily="18" charset="0"/>
                          </a:rPr>
                          <m:t>2</m:t>
                        </m:r>
                      </m:sub>
                    </m:sSub>
                    <m:r>
                      <a:rPr lang="en-US" i="1" dirty="0" smtClean="0">
                        <a:latin typeface="Cambria Math" panose="02040503050406030204" pitchFamily="18" charset="0"/>
                      </a:rPr>
                      <m:t>(</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𝑋</m:t>
                        </m:r>
                      </m:e>
                      <m:sub>
                        <m:r>
                          <a:rPr lang="en-US" i="1" dirty="0" smtClean="0">
                            <a:latin typeface="Cambria Math" panose="02040503050406030204" pitchFamily="18" charset="0"/>
                          </a:rPr>
                          <m:t>2</m:t>
                        </m:r>
                      </m:sub>
                    </m:sSub>
                    <m:r>
                      <a:rPr lang="en-US" i="1" dirty="0" smtClean="0">
                        <a:latin typeface="Cambria Math" panose="02040503050406030204" pitchFamily="18" charset="0"/>
                      </a:rPr>
                      <m:t>);</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𝑤</m:t>
                        </m:r>
                      </m:e>
                      <m:sub>
                        <m:r>
                          <a:rPr lang="en-US" i="1" dirty="0" smtClean="0">
                            <a:latin typeface="Cambria Math" panose="02040503050406030204" pitchFamily="18" charset="0"/>
                          </a:rPr>
                          <m:t>3</m:t>
                        </m:r>
                      </m:sub>
                    </m:sSub>
                    <m:r>
                      <a:rPr lang="en-US" i="1" dirty="0" smtClean="0">
                        <a:latin typeface="Cambria Math" panose="02040503050406030204" pitchFamily="18" charset="0"/>
                      </a:rPr>
                      <m:t>(</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𝑋</m:t>
                        </m:r>
                      </m:e>
                      <m:sub>
                        <m:r>
                          <a:rPr lang="en-US" i="1" dirty="0" smtClean="0">
                            <a:latin typeface="Cambria Math" panose="02040503050406030204" pitchFamily="18" charset="0"/>
                          </a:rPr>
                          <m:t>2</m:t>
                        </m:r>
                      </m:sub>
                    </m:sSub>
                    <m:r>
                      <a:rPr lang="en-US" i="1" dirty="0" smtClean="0">
                        <a:latin typeface="Cambria Math" panose="02040503050406030204" pitchFamily="18" charset="0"/>
                      </a:rPr>
                      <m:t>);…;</m:t>
                    </m:r>
                    <m:sSub>
                      <m:sSubPr>
                        <m:ctrlPr>
                          <a:rPr lang="en-US" i="1" dirty="0" err="1" smtClean="0">
                            <a:latin typeface="Cambria Math" panose="02040503050406030204" pitchFamily="18" charset="0"/>
                          </a:rPr>
                        </m:ctrlPr>
                      </m:sSubPr>
                      <m:e>
                        <m:r>
                          <a:rPr lang="en-US" i="1" dirty="0" err="1" smtClean="0">
                            <a:latin typeface="Cambria Math" panose="02040503050406030204" pitchFamily="18" charset="0"/>
                          </a:rPr>
                          <m:t>𝑤</m:t>
                        </m:r>
                      </m:e>
                      <m:sub>
                        <m:r>
                          <a:rPr lang="en-US" i="1" dirty="0" err="1" smtClean="0">
                            <a:latin typeface="Cambria Math" panose="02040503050406030204" pitchFamily="18" charset="0"/>
                          </a:rPr>
                          <m:t>𝑖</m:t>
                        </m:r>
                      </m:sub>
                    </m:sSub>
                    <m:r>
                      <a:rPr lang="en-US" i="1" dirty="0" smtClean="0">
                        <a:latin typeface="Cambria Math" panose="02040503050406030204" pitchFamily="18" charset="0"/>
                      </a:rPr>
                      <m:t>(</m:t>
                    </m:r>
                    <m:sSub>
                      <m:sSubPr>
                        <m:ctrlPr>
                          <a:rPr lang="en-US" i="1" dirty="0" err="1" smtClean="0">
                            <a:latin typeface="Cambria Math" panose="02040503050406030204" pitchFamily="18" charset="0"/>
                          </a:rPr>
                        </m:ctrlPr>
                      </m:sSubPr>
                      <m:e>
                        <m:r>
                          <a:rPr lang="en-US" i="1" dirty="0" err="1" smtClean="0">
                            <a:latin typeface="Cambria Math" panose="02040503050406030204" pitchFamily="18" charset="0"/>
                          </a:rPr>
                          <m:t>𝑋</m:t>
                        </m:r>
                      </m:e>
                      <m:sub>
                        <m:r>
                          <a:rPr lang="en-US" i="1" dirty="0" err="1" smtClean="0">
                            <a:latin typeface="Cambria Math" panose="02040503050406030204" pitchFamily="18" charset="0"/>
                          </a:rPr>
                          <m:t>𝑖</m:t>
                        </m:r>
                      </m:sub>
                    </m:sSub>
                    <m:r>
                      <a:rPr lang="en-US" i="1" dirty="0" smtClean="0">
                        <a:latin typeface="Cambria Math" panose="02040503050406030204" pitchFamily="18" charset="0"/>
                      </a:rPr>
                      <m:t>);</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𝑤</m:t>
                        </m:r>
                      </m:e>
                      <m:sub>
                        <m:r>
                          <a:rPr lang="en-US" i="1" dirty="0" smtClean="0">
                            <a:latin typeface="Cambria Math" panose="02040503050406030204" pitchFamily="18" charset="0"/>
                          </a:rPr>
                          <m:t>𝑖</m:t>
                        </m:r>
                        <m:r>
                          <a:rPr lang="en-US" b="0" i="1" dirty="0" smtClean="0">
                            <a:latin typeface="Cambria Math" panose="02040503050406030204" pitchFamily="18" charset="0"/>
                          </a:rPr>
                          <m:t>+1</m:t>
                        </m:r>
                      </m:sub>
                    </m:sSub>
                    <m:r>
                      <a:rPr lang="en-US" i="1" dirty="0" smtClean="0">
                        <a:latin typeface="Cambria Math" panose="02040503050406030204" pitchFamily="18" charset="0"/>
                      </a:rPr>
                      <m:t>(</m:t>
                    </m:r>
                    <m:sSub>
                      <m:sSubPr>
                        <m:ctrlPr>
                          <a:rPr lang="en-US" i="1" dirty="0" err="1" smtClean="0">
                            <a:latin typeface="Cambria Math" panose="02040503050406030204" pitchFamily="18" charset="0"/>
                          </a:rPr>
                        </m:ctrlPr>
                      </m:sSubPr>
                      <m:e>
                        <m:r>
                          <a:rPr lang="en-US" i="1" dirty="0" err="1" smtClean="0">
                            <a:latin typeface="Cambria Math" panose="02040503050406030204" pitchFamily="18" charset="0"/>
                          </a:rPr>
                          <m:t>𝑋</m:t>
                        </m:r>
                      </m:e>
                      <m:sub>
                        <m:r>
                          <a:rPr lang="en-US" i="1" dirty="0" err="1" smtClean="0">
                            <a:latin typeface="Cambria Math" panose="02040503050406030204" pitchFamily="18" charset="0"/>
                          </a:rPr>
                          <m:t>𝑖</m:t>
                        </m:r>
                      </m:sub>
                    </m:sSub>
                    <m:r>
                      <a:rPr lang="en-US" i="1" dirty="0" smtClean="0">
                        <a:latin typeface="Cambria Math" panose="02040503050406030204" pitchFamily="18" charset="0"/>
                      </a:rPr>
                      <m:t>);…;</m:t>
                    </m:r>
                    <m:sSub>
                      <m:sSubPr>
                        <m:ctrlPr>
                          <a:rPr lang="en-US" i="1" dirty="0" err="1" smtClean="0">
                            <a:latin typeface="Cambria Math" panose="02040503050406030204" pitchFamily="18" charset="0"/>
                          </a:rPr>
                        </m:ctrlPr>
                      </m:sSubPr>
                      <m:e>
                        <m:r>
                          <a:rPr lang="en-US" i="1" dirty="0" err="1" smtClean="0">
                            <a:latin typeface="Cambria Math" panose="02040503050406030204" pitchFamily="18" charset="0"/>
                          </a:rPr>
                          <m:t>𝑤</m:t>
                        </m:r>
                      </m:e>
                      <m:sub>
                        <m:r>
                          <a:rPr lang="en-US" i="1" dirty="0" err="1" smtClean="0">
                            <a:latin typeface="Cambria Math" panose="02040503050406030204" pitchFamily="18" charset="0"/>
                          </a:rPr>
                          <m:t>𝑛</m:t>
                        </m:r>
                      </m:sub>
                    </m:sSub>
                    <m:r>
                      <a:rPr lang="en-US" i="1" dirty="0" smtClean="0">
                        <a:latin typeface="Cambria Math" panose="02040503050406030204" pitchFamily="18" charset="0"/>
                      </a:rPr>
                      <m:t>(</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𝑋</m:t>
                        </m:r>
                      </m:e>
                      <m:sub>
                        <m:r>
                          <a:rPr lang="en-US" i="1" dirty="0" smtClean="0">
                            <a:latin typeface="Cambria Math" panose="02040503050406030204" pitchFamily="18" charset="0"/>
                          </a:rPr>
                          <m:t>𝑛</m:t>
                        </m:r>
                        <m:r>
                          <a:rPr lang="en-US" b="0" i="1" dirty="0" smtClean="0">
                            <a:latin typeface="Cambria Math" panose="02040503050406030204" pitchFamily="18" charset="0"/>
                          </a:rPr>
                          <m:t>−1</m:t>
                        </m:r>
                      </m:sub>
                    </m:sSub>
                    <m:r>
                      <a:rPr lang="en-US" i="1" dirty="0" smtClean="0">
                        <a:latin typeface="Cambria Math" panose="02040503050406030204" pitchFamily="18" charset="0"/>
                      </a:rPr>
                      <m:t>);</m:t>
                    </m:r>
                    <m:sSub>
                      <m:sSubPr>
                        <m:ctrlPr>
                          <a:rPr lang="en-US" i="1" dirty="0" err="1" smtClean="0">
                            <a:latin typeface="Cambria Math" panose="02040503050406030204" pitchFamily="18" charset="0"/>
                          </a:rPr>
                        </m:ctrlPr>
                      </m:sSubPr>
                      <m:e>
                        <m:r>
                          <a:rPr lang="en-US" i="1" dirty="0" err="1" smtClean="0">
                            <a:latin typeface="Cambria Math" panose="02040503050406030204" pitchFamily="18" charset="0"/>
                          </a:rPr>
                          <m:t>𝑤</m:t>
                        </m:r>
                      </m:e>
                      <m:sub>
                        <m:r>
                          <a:rPr lang="en-US" i="1" dirty="0" err="1" smtClean="0">
                            <a:latin typeface="Cambria Math" panose="02040503050406030204" pitchFamily="18" charset="0"/>
                          </a:rPr>
                          <m:t>𝑛</m:t>
                        </m:r>
                      </m:sub>
                    </m:sSub>
                    <m:r>
                      <a:rPr lang="en-US" i="1" dirty="0" smtClean="0">
                        <a:latin typeface="Cambria Math" panose="02040503050406030204" pitchFamily="18" charset="0"/>
                      </a:rPr>
                      <m:t>(</m:t>
                    </m:r>
                    <m:sSub>
                      <m:sSubPr>
                        <m:ctrlPr>
                          <a:rPr lang="en-US" i="1" dirty="0" err="1" smtClean="0">
                            <a:latin typeface="Cambria Math" panose="02040503050406030204" pitchFamily="18" charset="0"/>
                          </a:rPr>
                        </m:ctrlPr>
                      </m:sSubPr>
                      <m:e>
                        <m:r>
                          <a:rPr lang="en-US" i="1" dirty="0" err="1" smtClean="0">
                            <a:latin typeface="Cambria Math" panose="02040503050406030204" pitchFamily="18" charset="0"/>
                          </a:rPr>
                          <m:t>𝑋</m:t>
                        </m:r>
                      </m:e>
                      <m:sub>
                        <m:r>
                          <a:rPr lang="en-US" i="1" dirty="0" err="1" smtClean="0">
                            <a:latin typeface="Cambria Math" panose="02040503050406030204" pitchFamily="18" charset="0"/>
                          </a:rPr>
                          <m:t>𝑛</m:t>
                        </m:r>
                      </m:sub>
                    </m:sSub>
                    <m:r>
                      <a:rPr lang="en-US" i="1" dirty="0" smtClean="0">
                        <a:latin typeface="Cambria Math" panose="02040503050406030204" pitchFamily="18" charset="0"/>
                      </a:rPr>
                      <m:t>);</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𝑤</m:t>
                        </m:r>
                      </m:e>
                      <m:sub>
                        <m:r>
                          <a:rPr lang="en-US" i="1" dirty="0" smtClean="0">
                            <a:latin typeface="Cambria Math" panose="02040503050406030204" pitchFamily="18" charset="0"/>
                          </a:rPr>
                          <m:t>1</m:t>
                        </m:r>
                      </m:sub>
                    </m:sSub>
                    <m:r>
                      <a:rPr lang="en-US" i="1" dirty="0" smtClean="0">
                        <a:latin typeface="Cambria Math" panose="02040503050406030204" pitchFamily="18" charset="0"/>
                      </a:rPr>
                      <m:t>(</m:t>
                    </m:r>
                    <m:sSub>
                      <m:sSubPr>
                        <m:ctrlPr>
                          <a:rPr lang="en-US" i="1" dirty="0" err="1" smtClean="0">
                            <a:latin typeface="Cambria Math" panose="02040503050406030204" pitchFamily="18" charset="0"/>
                          </a:rPr>
                        </m:ctrlPr>
                      </m:sSubPr>
                      <m:e>
                        <m:r>
                          <a:rPr lang="en-US" i="1" dirty="0" err="1" smtClean="0">
                            <a:latin typeface="Cambria Math" panose="02040503050406030204" pitchFamily="18" charset="0"/>
                          </a:rPr>
                          <m:t>𝑋</m:t>
                        </m:r>
                      </m:e>
                      <m:sub>
                        <m:r>
                          <a:rPr lang="en-US" i="1" dirty="0" err="1" smtClean="0">
                            <a:latin typeface="Cambria Math" panose="02040503050406030204" pitchFamily="18" charset="0"/>
                          </a:rPr>
                          <m:t>𝑛</m:t>
                        </m:r>
                      </m:sub>
                    </m:sSub>
                    <m:r>
                      <a:rPr lang="en-US" i="1" dirty="0" smtClean="0">
                        <a:latin typeface="Cambria Math" panose="02040503050406030204" pitchFamily="18" charset="0"/>
                      </a:rPr>
                      <m:t>);</m:t>
                    </m:r>
                  </m:oMath>
                </a14:m>
                <a:endParaRPr lang="en-US" dirty="0"/>
              </a:p>
              <a:p>
                <a:r>
                  <a:rPr lang="en-US" dirty="0"/>
                  <a:t>In the precedence graph for that schedule,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𝑖</m:t>
                        </m:r>
                      </m:sub>
                    </m:sSub>
                  </m:oMath>
                </a14:m>
                <a:r>
                  <a:rPr lang="en-US" dirty="0"/>
                  <a:t> points to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𝑖</m:t>
                        </m:r>
                        <m:r>
                          <a:rPr lang="en-US" b="0" i="1" dirty="0" smtClean="0">
                            <a:latin typeface="Cambria Math" panose="02040503050406030204" pitchFamily="18" charset="0"/>
                          </a:rPr>
                          <m:t>+1</m:t>
                        </m:r>
                      </m:sub>
                    </m:sSub>
                  </m:oMath>
                </a14:m>
                <a:r>
                  <a:rPr lang="en-US" dirty="0"/>
                  <a:t> for all </a:t>
                </a:r>
                <a14:m>
                  <m:oMath xmlns:m="http://schemas.openxmlformats.org/officeDocument/2006/math">
                    <m:r>
                      <a:rPr lang="en-US" i="1" dirty="0" smtClean="0">
                        <a:latin typeface="Cambria Math" panose="02040503050406030204" pitchFamily="18" charset="0"/>
                      </a:rPr>
                      <m:t>𝑖</m:t>
                    </m:r>
                    <m:r>
                      <a:rPr lang="en-US" i="1" dirty="0" smtClean="0">
                        <a:latin typeface="Cambria Math" panose="02040503050406030204" pitchFamily="18" charset="0"/>
                      </a:rPr>
                      <m:t> ∈ {1,…,</m:t>
                    </m:r>
                    <m:r>
                      <a:rPr lang="en-US" i="1" dirty="0" smtClean="0">
                        <a:latin typeface="Cambria Math" panose="02040503050406030204" pitchFamily="18" charset="0"/>
                      </a:rPr>
                      <m:t>𝑛</m:t>
                    </m:r>
                    <m:r>
                      <a:rPr lang="en-US" i="1" dirty="0" smtClean="0">
                        <a:latin typeface="Cambria Math" panose="02040503050406030204" pitchFamily="18" charset="0"/>
                      </a:rPr>
                      <m:t> − 1}</m:t>
                    </m:r>
                  </m:oMath>
                </a14:m>
                <a:r>
                  <a:rPr lang="en-US" dirty="0"/>
                  <a:t>, due to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𝑤</m:t>
                        </m:r>
                      </m:e>
                      <m:sub>
                        <m:r>
                          <a:rPr lang="en-US" i="1" dirty="0" smtClean="0">
                            <a:latin typeface="Cambria Math" panose="02040503050406030204" pitchFamily="18" charset="0"/>
                          </a:rPr>
                          <m:t>𝑖</m:t>
                        </m:r>
                      </m:sub>
                    </m:sSub>
                    <m:r>
                      <a:rPr lang="en-US"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𝑋</m:t>
                        </m:r>
                      </m:e>
                      <m:sub>
                        <m:r>
                          <a:rPr lang="en-US" b="0" i="1" dirty="0" smtClean="0">
                            <a:latin typeface="Cambria Math" panose="02040503050406030204" pitchFamily="18" charset="0"/>
                          </a:rPr>
                          <m:t>𝑖</m:t>
                        </m:r>
                      </m:sub>
                    </m:sSub>
                    <m:r>
                      <a:rPr lang="en-US"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𝑤</m:t>
                        </m:r>
                      </m:e>
                      <m:sub>
                        <m:r>
                          <a:rPr lang="en-US" b="0" i="1" dirty="0" smtClean="0">
                            <a:latin typeface="Cambria Math" panose="02040503050406030204" pitchFamily="18" charset="0"/>
                          </a:rPr>
                          <m:t>𝑖</m:t>
                        </m:r>
                        <m:r>
                          <a:rPr lang="en-US" b="0" i="1" dirty="0" smtClean="0">
                            <a:latin typeface="Cambria Math" panose="02040503050406030204" pitchFamily="18" charset="0"/>
                          </a:rPr>
                          <m:t>+1</m:t>
                        </m:r>
                      </m:sub>
                    </m:sSub>
                    <m:r>
                      <a:rPr lang="en-US"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𝑋</m:t>
                        </m:r>
                      </m:e>
                      <m:sub>
                        <m:r>
                          <a:rPr lang="en-US" b="0" i="1" dirty="0" smtClean="0">
                            <a:latin typeface="Cambria Math" panose="02040503050406030204" pitchFamily="18" charset="0"/>
                          </a:rPr>
                          <m:t>𝑖</m:t>
                        </m:r>
                      </m:sub>
                    </m:sSub>
                    <m:r>
                      <a:rPr lang="en-US" i="1" dirty="0" smtClean="0">
                        <a:latin typeface="Cambria Math" panose="02040503050406030204" pitchFamily="18" charset="0"/>
                      </a:rPr>
                      <m:t>);</m:t>
                    </m:r>
                  </m:oMath>
                </a14:m>
                <a:r>
                  <a:rPr lang="en-US" dirty="0"/>
                  <a:t> but, due to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𝑤</m:t>
                        </m:r>
                      </m:e>
                      <m:sub>
                        <m:r>
                          <a:rPr lang="en-US" b="0" i="1" dirty="0" smtClean="0">
                            <a:latin typeface="Cambria Math" panose="02040503050406030204" pitchFamily="18" charset="0"/>
                          </a:rPr>
                          <m:t>𝑛</m:t>
                        </m:r>
                      </m:sub>
                    </m:sSub>
                    <m:r>
                      <a:rPr lang="en-US"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i="1" dirty="0" err="1" smtClean="0">
                            <a:latin typeface="Cambria Math" panose="02040503050406030204" pitchFamily="18" charset="0"/>
                          </a:rPr>
                          <m:t>𝑋</m:t>
                        </m:r>
                      </m:e>
                      <m:sub>
                        <m:r>
                          <a:rPr lang="en-US" b="0" i="1" dirty="0" smtClean="0">
                            <a:latin typeface="Cambria Math" panose="02040503050406030204" pitchFamily="18" charset="0"/>
                          </a:rPr>
                          <m:t>𝑛</m:t>
                        </m:r>
                      </m:sub>
                    </m:sSub>
                    <m:r>
                      <a:rPr lang="en-US"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𝑤</m:t>
                        </m:r>
                      </m:e>
                      <m:sub>
                        <m:r>
                          <a:rPr lang="en-US" b="0" i="1" dirty="0" smtClean="0">
                            <a:latin typeface="Cambria Math" panose="02040503050406030204" pitchFamily="18" charset="0"/>
                          </a:rPr>
                          <m:t>1</m:t>
                        </m:r>
                      </m:sub>
                    </m:sSub>
                    <m:r>
                      <a:rPr lang="en-US"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i="1" dirty="0" err="1" smtClean="0">
                            <a:latin typeface="Cambria Math" panose="02040503050406030204" pitchFamily="18" charset="0"/>
                          </a:rPr>
                          <m:t>𝑋</m:t>
                        </m:r>
                      </m:e>
                      <m:sub>
                        <m:r>
                          <a:rPr lang="en-US" b="0" i="1" dirty="0" smtClean="0">
                            <a:latin typeface="Cambria Math" panose="02040503050406030204" pitchFamily="18" charset="0"/>
                          </a:rPr>
                          <m:t>𝑛</m:t>
                        </m:r>
                      </m:sub>
                    </m:sSub>
                    <m:r>
                      <a:rPr lang="en-US" i="1" dirty="0" smtClean="0">
                        <a:latin typeface="Cambria Math" panose="02040503050406030204" pitchFamily="18" charset="0"/>
                      </a:rPr>
                      <m:t>);</m:t>
                    </m:r>
                  </m:oMath>
                </a14:m>
                <a:r>
                  <a:rPr lang="en-US" dirty="0"/>
                  <a:t> at the end, we also have that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𝑛</m:t>
                        </m:r>
                      </m:sub>
                    </m:sSub>
                  </m:oMath>
                </a14:m>
                <a:r>
                  <a:rPr lang="en-US" dirty="0"/>
                  <a:t> points to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1</m:t>
                        </m:r>
                      </m:sub>
                    </m:sSub>
                  </m:oMath>
                </a14:m>
                <a:r>
                  <a:rPr lang="en-US" dirty="0"/>
                  <a:t>. Note that there are no other edges, due to only two operations accessing each of the </a:t>
                </a:r>
                <a14:m>
                  <m:oMath xmlns:m="http://schemas.openxmlformats.org/officeDocument/2006/math">
                    <m:r>
                      <a:rPr lang="en-US" i="1" dirty="0" smtClean="0">
                        <a:latin typeface="Cambria Math" panose="02040503050406030204" pitchFamily="18" charset="0"/>
                      </a:rPr>
                      <m:t>𝑛</m:t>
                    </m:r>
                  </m:oMath>
                </a14:m>
                <a:r>
                  <a:rPr lang="en-US" dirty="0"/>
                  <a:t> items, giving thus at most </a:t>
                </a:r>
                <a14:m>
                  <m:oMath xmlns:m="http://schemas.openxmlformats.org/officeDocument/2006/math">
                    <m:r>
                      <a:rPr lang="en-US" i="1" dirty="0" smtClean="0">
                        <a:latin typeface="Cambria Math" panose="02040503050406030204" pitchFamily="18" charset="0"/>
                      </a:rPr>
                      <m:t>𝑛</m:t>
                    </m:r>
                  </m:oMath>
                </a14:m>
                <a:r>
                  <a:rPr lang="en-US" dirty="0"/>
                  <a:t> edges, which are all accounted for. But that is exactly a cycle of length </a:t>
                </a:r>
                <a14:m>
                  <m:oMath xmlns:m="http://schemas.openxmlformats.org/officeDocument/2006/math">
                    <m:r>
                      <a:rPr lang="en-US" i="1" dirty="0" smtClean="0">
                        <a:latin typeface="Cambria Math" panose="02040503050406030204" pitchFamily="18" charset="0"/>
                      </a:rPr>
                      <m:t>𝑛</m:t>
                    </m:r>
                  </m:oMath>
                </a14:m>
                <a:r>
                  <a:rPr lang="en-US" dirty="0"/>
                  <a:t>.</a:t>
                </a:r>
                <a:endParaRPr lang="en-GB" dirty="0"/>
              </a:p>
            </p:txBody>
          </p:sp>
        </mc:Choice>
        <mc:Fallback>
          <p:sp>
            <p:nvSpPr>
              <p:cNvPr id="3" name="Content Placeholder 2">
                <a:extLst>
                  <a:ext uri="{FF2B5EF4-FFF2-40B4-BE49-F238E27FC236}">
                    <a16:creationId xmlns:a16="http://schemas.microsoft.com/office/drawing/2014/main" id="{E9F389FD-E278-44A7-AB8C-28CFDC08636C}"/>
                  </a:ext>
                </a:extLst>
              </p:cNvPr>
              <p:cNvSpPr>
                <a:spLocks noGrp="1" noRot="1" noChangeAspect="1" noMove="1" noResize="1" noEditPoints="1" noAdjustHandles="1" noChangeArrowheads="1" noChangeShapeType="1" noTextEdit="1"/>
              </p:cNvSpPr>
              <p:nvPr>
                <p:ph idx="1"/>
              </p:nvPr>
            </p:nvSpPr>
            <p:spPr>
              <a:blipFill>
                <a:blip r:embed="rId2"/>
                <a:stretch>
                  <a:fillRect l="-606" t="-1667"/>
                </a:stretch>
              </a:blipFill>
            </p:spPr>
            <p:txBody>
              <a:bodyPr/>
              <a:lstStyle/>
              <a:p>
                <a:r>
                  <a:rPr lang="en-GB">
                    <a:noFill/>
                  </a:rPr>
                  <a:t> </a:t>
                </a:r>
              </a:p>
            </p:txBody>
          </p:sp>
        </mc:Fallback>
      </mc:AlternateContent>
    </p:spTree>
    <p:extLst>
      <p:ext uri="{BB962C8B-B14F-4D97-AF65-F5344CB8AC3E}">
        <p14:creationId xmlns:p14="http://schemas.microsoft.com/office/powerpoint/2010/main" val="150629238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104</TotalTime>
  <Words>1223</Words>
  <Application>Microsoft Office PowerPoint</Application>
  <PresentationFormat>Widescreen</PresentationFormat>
  <Paragraphs>63</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Calibri</vt:lpstr>
      <vt:lpstr>Calibri Light</vt:lpstr>
      <vt:lpstr>Cambria Math</vt:lpstr>
      <vt:lpstr>Segoe UI Emoji</vt:lpstr>
      <vt:lpstr>Times New Roman</vt:lpstr>
      <vt:lpstr>Retrospect</vt:lpstr>
      <vt:lpstr>Tutorial 3</vt:lpstr>
      <vt:lpstr>Assignment 1 comments</vt:lpstr>
      <vt:lpstr>ACID</vt:lpstr>
      <vt:lpstr>Exercises: Question 1</vt:lpstr>
      <vt:lpstr>Solution to question 1</vt:lpstr>
      <vt:lpstr>Exercises: Question 2 and 3</vt:lpstr>
      <vt:lpstr>Solution to question 2-3</vt:lpstr>
      <vt:lpstr>Exercises: Question 4</vt:lpstr>
      <vt:lpstr>Solution: question 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Tutorial 3</dc:title>
  <dc:creator>Rasmus Ibsen-Jensen</dc:creator>
  <cp:lastModifiedBy>Rasmus Ibsen-Jensen</cp:lastModifiedBy>
  <cp:revision>3</cp:revision>
  <dcterms:created xsi:type="dcterms:W3CDTF">2021-10-15T20:05:12Z</dcterms:created>
  <dcterms:modified xsi:type="dcterms:W3CDTF">2021-10-17T16:00:05Z</dcterms:modified>
</cp:coreProperties>
</file>