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05" r:id="rId3"/>
    <p:sldId id="385" r:id="rId4"/>
    <p:sldId id="398" r:id="rId5"/>
    <p:sldId id="368" r:id="rId6"/>
    <p:sldId id="406" r:id="rId7"/>
    <p:sldId id="397" r:id="rId8"/>
    <p:sldId id="399" r:id="rId9"/>
    <p:sldId id="404" r:id="rId10"/>
    <p:sldId id="403" r:id="rId11"/>
    <p:sldId id="40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4F6-AEA7-4DD6-8769-22FAC6CBEF59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6ACB-81F3-47CD-BC61-2137B1C1674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7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4F6-AEA7-4DD6-8769-22FAC6CBEF59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6ACB-81F3-47CD-BC61-2137B1C16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59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4F6-AEA7-4DD6-8769-22FAC6CBEF59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6ACB-81F3-47CD-BC61-2137B1C16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93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4F6-AEA7-4DD6-8769-22FAC6CBEF59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6ACB-81F3-47CD-BC61-2137B1C16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4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4F6-AEA7-4DD6-8769-22FAC6CBEF59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6ACB-81F3-47CD-BC61-2137B1C1674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1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4F6-AEA7-4DD6-8769-22FAC6CBEF59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6ACB-81F3-47CD-BC61-2137B1C16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19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4F6-AEA7-4DD6-8769-22FAC6CBEF59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6ACB-81F3-47CD-BC61-2137B1C16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5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4F6-AEA7-4DD6-8769-22FAC6CBEF59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6ACB-81F3-47CD-BC61-2137B1C16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11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4F6-AEA7-4DD6-8769-22FAC6CBEF59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6ACB-81F3-47CD-BC61-2137B1C16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1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BF44F6-AEA7-4DD6-8769-22FAC6CBEF59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246ACB-81F3-47CD-BC61-2137B1C16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7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44F6-AEA7-4DD6-8769-22FAC6CBEF59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6ACB-81F3-47CD-BC61-2137B1C16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7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BF44F6-AEA7-4DD6-8769-22FAC6CBEF59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246ACB-81F3-47CD-BC61-2137B1C1674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42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A4C7-DF73-4655-9244-C5F714E36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XML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ECE48-DCB7-4537-A80B-733D048D4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4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Optional </a:t>
            </a:r>
            <a:r>
              <a:rPr lang="en-US" altLang="en-US" b="1" dirty="0"/>
              <a:t>document type definition or XML Schema </a:t>
            </a:r>
            <a:r>
              <a:rPr lang="en-US" altLang="en-US" dirty="0"/>
              <a:t>at start of XML document.</a:t>
            </a:r>
          </a:p>
          <a:p>
            <a:r>
              <a:rPr lang="en-US" altLang="en-US" b="1" dirty="0"/>
              <a:t>Entity references</a:t>
            </a:r>
            <a:r>
              <a:rPr lang="en-US" altLang="en-US" dirty="0"/>
              <a:t>: serve various purposes, such as shortcuts to often repeated text or to distinguish reserved characters from content.</a:t>
            </a:r>
          </a:p>
          <a:p>
            <a:r>
              <a:rPr lang="en-US" altLang="en-US" b="1" dirty="0"/>
              <a:t>Comments</a:t>
            </a:r>
            <a:r>
              <a:rPr lang="en-US" altLang="en-US" dirty="0"/>
              <a:t>: enclosed in &lt;!-- and --&gt; tags.</a:t>
            </a:r>
          </a:p>
          <a:p>
            <a:r>
              <a:rPr lang="en-US" altLang="en-US" b="1" dirty="0"/>
              <a:t>CDATA Sections/processing instructions</a:t>
            </a:r>
            <a:r>
              <a:rPr lang="en-US" altLang="en-US" dirty="0"/>
              <a:t>: can also be used to provide information to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10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647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5357-AD73-4BAA-96FA-3F765D6C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AF3AB-9323-419B-99C8-F8E8AE1AD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(“Extensible Markup Language”) is a HTML like file format that is conceptually similar to file systems, with some exceptions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963D1-90C4-433D-98CD-05BAD88A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260D5AD-280D-4F23-8F09-5CDE2943111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F68EB3-8A25-414B-982D-6D66B6AD079A}"/>
              </a:ext>
            </a:extLst>
          </p:cNvPr>
          <p:cNvSpPr/>
          <p:nvPr/>
        </p:nvSpPr>
        <p:spPr>
          <a:xfrm>
            <a:off x="6514934" y="3865168"/>
            <a:ext cx="4691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>
                <a:solidFill>
                  <a:schemeClr val="accent2"/>
                </a:solidFill>
              </a:rPr>
              <a:t>keyword</a:t>
            </a:r>
            <a:r>
              <a:rPr lang="en-US" sz="2400" dirty="0"/>
              <a:t>&gt;arbitrary text&lt;/</a:t>
            </a:r>
            <a:r>
              <a:rPr lang="en-US" sz="2400" dirty="0">
                <a:solidFill>
                  <a:schemeClr val="accent2"/>
                </a:solidFill>
              </a:rPr>
              <a:t>keyword</a:t>
            </a:r>
            <a:r>
              <a:rPr lang="en-US" sz="2400" dirty="0"/>
              <a:t>&gt;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1BBC6BF-9DC6-4193-9202-87E318E4B3DA}"/>
              </a:ext>
            </a:extLst>
          </p:cNvPr>
          <p:cNvSpPr/>
          <p:nvPr/>
        </p:nvSpPr>
        <p:spPr>
          <a:xfrm rot="5400000">
            <a:off x="8716535" y="2249341"/>
            <a:ext cx="188329" cy="44475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39B00B-D664-41B0-B031-E67617221B50}"/>
              </a:ext>
            </a:extLst>
          </p:cNvPr>
          <p:cNvSpPr/>
          <p:nvPr/>
        </p:nvSpPr>
        <p:spPr>
          <a:xfrm>
            <a:off x="8328258" y="4549770"/>
            <a:ext cx="964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element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D51C769-BA6E-40A4-98BF-356103AE667C}"/>
              </a:ext>
            </a:extLst>
          </p:cNvPr>
          <p:cNvSpPr/>
          <p:nvPr/>
        </p:nvSpPr>
        <p:spPr>
          <a:xfrm rot="16200000" flipV="1">
            <a:off x="7178006" y="3033052"/>
            <a:ext cx="241051" cy="14231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14FDD-011C-4E13-962D-C91A27C64BAE}"/>
              </a:ext>
            </a:extLst>
          </p:cNvPr>
          <p:cNvSpPr/>
          <p:nvPr/>
        </p:nvSpPr>
        <p:spPr>
          <a:xfrm>
            <a:off x="6646893" y="3244334"/>
            <a:ext cx="129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opening tag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3C3B722-11F9-4F3C-8D05-B2F6836DF4EB}"/>
              </a:ext>
            </a:extLst>
          </p:cNvPr>
          <p:cNvSpPr/>
          <p:nvPr/>
        </p:nvSpPr>
        <p:spPr>
          <a:xfrm rot="16200000" flipV="1">
            <a:off x="10193850" y="3024560"/>
            <a:ext cx="241053" cy="1440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35BA7-3939-4D26-A1FA-1894275CF852}"/>
              </a:ext>
            </a:extLst>
          </p:cNvPr>
          <p:cNvSpPr/>
          <p:nvPr/>
        </p:nvSpPr>
        <p:spPr>
          <a:xfrm>
            <a:off x="9732543" y="3244334"/>
            <a:ext cx="1177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closing tag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78597-47ED-417B-A7FD-2727657C37F6}"/>
              </a:ext>
            </a:extLst>
          </p:cNvPr>
          <p:cNvSpPr txBox="1"/>
          <p:nvPr/>
        </p:nvSpPr>
        <p:spPr>
          <a:xfrm>
            <a:off x="1097280" y="262352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&lt;?xml version="1.0" encoding="utf-8" standalone="yes" ?&gt;</a:t>
            </a:r>
          </a:p>
          <a:p>
            <a:r>
              <a:rPr lang="en-US" dirty="0"/>
              <a:t>&lt;lecturers&gt;</a:t>
            </a:r>
          </a:p>
          <a:p>
            <a:r>
              <a:rPr lang="en-US" dirty="0"/>
              <a:t>    &lt;lecturer&gt;</a:t>
            </a:r>
          </a:p>
          <a:p>
            <a:r>
              <a:rPr lang="en-US" dirty="0"/>
              <a:t>        &lt;name&gt;J. </a:t>
            </a:r>
            <a:r>
              <a:rPr lang="en-US" dirty="0" err="1"/>
              <a:t>Fearnley</a:t>
            </a:r>
            <a:r>
              <a:rPr lang="en-US" dirty="0"/>
              <a:t>&lt;/name&gt;</a:t>
            </a:r>
          </a:p>
          <a:p>
            <a:r>
              <a:rPr lang="en-US" dirty="0"/>
              <a:t>        &lt;phone&gt;7954</a:t>
            </a:r>
            <a:r>
              <a:rPr lang="mr-IN" dirty="0"/>
              <a:t>…</a:t>
            </a:r>
            <a:r>
              <a:rPr lang="en-GB" dirty="0"/>
              <a:t>&lt;/phone&gt;</a:t>
            </a:r>
            <a:endParaRPr lang="en-US" dirty="0"/>
          </a:p>
          <a:p>
            <a:r>
              <a:rPr lang="en-US" dirty="0"/>
              <a:t>        &lt;teaches&gt;</a:t>
            </a:r>
          </a:p>
          <a:p>
            <a:r>
              <a:rPr lang="en-US" dirty="0"/>
              <a:t>            &lt;code&gt;COMP105&lt;/code&gt;</a:t>
            </a:r>
          </a:p>
          <a:p>
            <a:r>
              <a:rPr lang="en-US" dirty="0"/>
              <a:t>            &lt;title&gt;</a:t>
            </a:r>
            <a:r>
              <a:rPr lang="en-US" dirty="0" err="1"/>
              <a:t>Progr</a:t>
            </a:r>
            <a:r>
              <a:rPr lang="en-US" dirty="0"/>
              <a:t>. Paradigms&lt;/code&gt;</a:t>
            </a:r>
          </a:p>
          <a:p>
            <a:r>
              <a:rPr lang="en-US" dirty="0"/>
              <a:t>        &lt;/teaches&gt;</a:t>
            </a:r>
          </a:p>
          <a:p>
            <a:r>
              <a:rPr lang="en-US" dirty="0"/>
              <a:t>        &lt;</a:t>
            </a:r>
            <a:r>
              <a:rPr lang="en-US" dirty="0" err="1"/>
              <a:t>memberOf</a:t>
            </a:r>
            <a:r>
              <a:rPr lang="en-US" dirty="0"/>
              <a:t>&gt;Economics &amp; </a:t>
            </a:r>
            <a:r>
              <a:rPr lang="mr-IN" dirty="0"/>
              <a:t>…</a:t>
            </a:r>
            <a:r>
              <a:rPr lang="en-US" dirty="0"/>
              <a:t>&lt;/</a:t>
            </a:r>
            <a:r>
              <a:rPr lang="en-US" dirty="0" err="1"/>
              <a:t>memberOf</a:t>
            </a:r>
            <a:r>
              <a:rPr lang="en-US" dirty="0"/>
              <a:t>&gt;</a:t>
            </a:r>
          </a:p>
          <a:p>
            <a:r>
              <a:rPr lang="en-US" dirty="0"/>
              <a:t>    &lt;/lecturer&gt;</a:t>
            </a:r>
          </a:p>
          <a:p>
            <a:r>
              <a:rPr lang="en-US" dirty="0"/>
              <a:t>   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&lt;/lecturers&gt;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05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F7C0-AD14-45F4-AAB0-5FB61515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over this video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15D7-D953-482D-9344-8C1DB38B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video, we will consider XML (“Extensible Markup Language”)  and give some formal/informal definitions of what it is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2F29A-DF65-44EA-98CE-34BE9A7D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260D5AD-280D-4F23-8F09-5CDE2943111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9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ED2CED-3DE9-450D-BC82-B2E600F9F8E2}"/>
              </a:ext>
            </a:extLst>
          </p:cNvPr>
          <p:cNvSpPr/>
          <p:nvPr/>
        </p:nvSpPr>
        <p:spPr>
          <a:xfrm>
            <a:off x="3917471" y="3249860"/>
            <a:ext cx="4408896" cy="256719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8895" y="5472979"/>
            <a:ext cx="1100704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89479" y="3249860"/>
            <a:ext cx="986456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26623" y="2961828"/>
            <a:ext cx="1224136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01448" y="2673797"/>
            <a:ext cx="57107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&lt;?xml version="1.0" encoding="utf-8" standalone="yes" ?&gt;</a:t>
            </a:r>
          </a:p>
          <a:p>
            <a:r>
              <a:rPr lang="en-US" dirty="0"/>
              <a:t>&lt;lecturers&gt;</a:t>
            </a:r>
          </a:p>
          <a:p>
            <a:r>
              <a:rPr lang="en-US" dirty="0"/>
              <a:t>    &lt;lecturer&gt;</a:t>
            </a:r>
          </a:p>
          <a:p>
            <a:r>
              <a:rPr lang="en-US" dirty="0"/>
              <a:t>        &lt;name&gt;J. </a:t>
            </a:r>
            <a:r>
              <a:rPr lang="en-US" dirty="0" err="1"/>
              <a:t>Fearnley</a:t>
            </a:r>
            <a:r>
              <a:rPr lang="en-US" dirty="0"/>
              <a:t>&lt;/name&gt;</a:t>
            </a:r>
          </a:p>
          <a:p>
            <a:r>
              <a:rPr lang="en-US" dirty="0"/>
              <a:t>        &lt;phone&gt;7954</a:t>
            </a:r>
            <a:r>
              <a:rPr lang="mr-IN" dirty="0"/>
              <a:t>…</a:t>
            </a:r>
            <a:r>
              <a:rPr lang="en-GB" dirty="0"/>
              <a:t>&lt;/phone&gt;</a:t>
            </a:r>
            <a:endParaRPr lang="en-US" dirty="0"/>
          </a:p>
          <a:p>
            <a:r>
              <a:rPr lang="en-US" dirty="0"/>
              <a:t>        &lt;teaches&gt;</a:t>
            </a:r>
          </a:p>
          <a:p>
            <a:r>
              <a:rPr lang="en-US" dirty="0"/>
              <a:t>            &lt;code&gt;COMP105&lt;/code&gt;</a:t>
            </a:r>
          </a:p>
          <a:p>
            <a:r>
              <a:rPr lang="en-US" dirty="0"/>
              <a:t>            &lt;title&gt;</a:t>
            </a:r>
            <a:r>
              <a:rPr lang="en-US" dirty="0" err="1"/>
              <a:t>Progr</a:t>
            </a:r>
            <a:r>
              <a:rPr lang="en-US" dirty="0"/>
              <a:t>. Paradigms&lt;/code&gt;</a:t>
            </a:r>
          </a:p>
          <a:p>
            <a:r>
              <a:rPr lang="en-US" dirty="0"/>
              <a:t>        &lt;/teaches&gt;</a:t>
            </a:r>
          </a:p>
          <a:p>
            <a:r>
              <a:rPr lang="en-US" dirty="0"/>
              <a:t>        &lt;</a:t>
            </a:r>
            <a:r>
              <a:rPr lang="en-US" dirty="0" err="1"/>
              <a:t>memberOf</a:t>
            </a:r>
            <a:r>
              <a:rPr lang="en-US" dirty="0"/>
              <a:t>&gt;Economics &amp; </a:t>
            </a:r>
            <a:r>
              <a:rPr lang="mr-IN" dirty="0"/>
              <a:t>…</a:t>
            </a:r>
            <a:r>
              <a:rPr lang="en-US" dirty="0"/>
              <a:t>&lt;/</a:t>
            </a:r>
            <a:r>
              <a:rPr lang="en-US" dirty="0" err="1"/>
              <a:t>memberOf</a:t>
            </a:r>
            <a:r>
              <a:rPr lang="en-US" dirty="0"/>
              <a:t>&gt;</a:t>
            </a:r>
          </a:p>
          <a:p>
            <a:r>
              <a:rPr lang="en-US" dirty="0"/>
              <a:t>    &lt;/lecturer&gt;</a:t>
            </a:r>
          </a:p>
          <a:p>
            <a:r>
              <a:rPr lang="en-US" dirty="0"/>
              <a:t>   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&lt;/lecturers&gt;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files look similar to HTML files</a:t>
            </a:r>
          </a:p>
          <a:p>
            <a:r>
              <a:rPr lang="en-US" dirty="0"/>
              <a:t>An XML document representing the example graph: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693336" y="2905789"/>
            <a:ext cx="53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2"/>
                </a:solidFill>
              </a:rPr>
              <a:t>Tag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/>
          <p:cNvCxnSpPr>
            <a:stCxn id="9" idx="3"/>
            <a:endCxn id="7" idx="1"/>
          </p:cNvCxnSpPr>
          <p:nvPr/>
        </p:nvCxnSpPr>
        <p:spPr>
          <a:xfrm>
            <a:off x="3226687" y="3105844"/>
            <a:ext cx="4999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75520" y="3186981"/>
            <a:ext cx="1451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2"/>
                </a:solidFill>
              </a:rPr>
              <a:t>Opening tag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  <a:endCxn id="12" idx="1"/>
          </p:cNvCxnSpPr>
          <p:nvPr/>
        </p:nvCxnSpPr>
        <p:spPr>
          <a:xfrm>
            <a:off x="3226687" y="3387036"/>
            <a:ext cx="762793" cy="68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11774" y="5416940"/>
            <a:ext cx="1314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2"/>
                </a:solidFill>
              </a:rPr>
              <a:t>Closing tag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/>
          <p:cNvCxnSpPr>
            <a:stCxn id="19" idx="3"/>
            <a:endCxn id="18" idx="1"/>
          </p:cNvCxnSpPr>
          <p:nvPr/>
        </p:nvCxnSpPr>
        <p:spPr>
          <a:xfrm>
            <a:off x="3226687" y="5616995"/>
            <a:ext cx="7422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77504" y="4348789"/>
            <a:ext cx="96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element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454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12" grpId="0" animBg="1"/>
      <p:bldP spid="7" grpId="0" animBg="1"/>
      <p:bldP spid="6" grpId="0"/>
      <p:bldP spid="9" grpId="0"/>
      <p:bldP spid="13" grpId="0"/>
      <p:bldP spid="19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105342" y="3481853"/>
            <a:ext cx="278274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31400" y="3531052"/>
            <a:ext cx="884680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51784" y="3537892"/>
            <a:ext cx="79295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Notation for marking documents (similar to HTML)</a:t>
            </a:r>
          </a:p>
          <a:p>
            <a:r>
              <a:rPr lang="en-US" dirty="0"/>
              <a:t>An XML document representing the example graph: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701448" y="2673797"/>
            <a:ext cx="57107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&lt;?xml version="1.0" encoding="utf-8" standalone="yes" ?&gt;</a:t>
            </a:r>
          </a:p>
          <a:p>
            <a:r>
              <a:rPr lang="en-US" dirty="0"/>
              <a:t>&lt;lecturers&gt;</a:t>
            </a:r>
          </a:p>
          <a:p>
            <a:r>
              <a:rPr lang="en-US" dirty="0"/>
              <a:t>    &lt;lecturer&gt;</a:t>
            </a:r>
          </a:p>
          <a:p>
            <a:r>
              <a:rPr lang="en-US" dirty="0"/>
              <a:t>        &lt;name&gt;J. </a:t>
            </a:r>
            <a:r>
              <a:rPr lang="en-US" dirty="0" err="1"/>
              <a:t>Fearnley</a:t>
            </a:r>
            <a:r>
              <a:rPr lang="en-US" dirty="0"/>
              <a:t>&lt;/name&gt;</a:t>
            </a:r>
          </a:p>
          <a:p>
            <a:r>
              <a:rPr lang="en-US" dirty="0"/>
              <a:t>        &lt;phone&gt;7954</a:t>
            </a:r>
            <a:r>
              <a:rPr lang="mr-IN" dirty="0"/>
              <a:t>…</a:t>
            </a:r>
            <a:r>
              <a:rPr lang="en-GB" dirty="0"/>
              <a:t>&lt;/phone&gt;</a:t>
            </a:r>
            <a:endParaRPr lang="en-US" dirty="0"/>
          </a:p>
          <a:p>
            <a:r>
              <a:rPr lang="en-US" dirty="0"/>
              <a:t>        &lt;teaches&gt;</a:t>
            </a:r>
          </a:p>
          <a:p>
            <a:r>
              <a:rPr lang="en-US" dirty="0"/>
              <a:t>            &lt;code&gt;COMP105&lt;/code&gt;</a:t>
            </a:r>
          </a:p>
          <a:p>
            <a:r>
              <a:rPr lang="en-US" dirty="0"/>
              <a:t>            &lt;title&gt;</a:t>
            </a:r>
            <a:r>
              <a:rPr lang="en-US" dirty="0" err="1"/>
              <a:t>Progr</a:t>
            </a:r>
            <a:r>
              <a:rPr lang="en-US" dirty="0"/>
              <a:t>. Paradigms&lt;/code&gt;</a:t>
            </a:r>
          </a:p>
          <a:p>
            <a:r>
              <a:rPr lang="en-US" dirty="0"/>
              <a:t>        &lt;/teaches&gt;</a:t>
            </a:r>
          </a:p>
          <a:p>
            <a:r>
              <a:rPr lang="en-US" dirty="0"/>
              <a:t>        &lt;</a:t>
            </a:r>
            <a:r>
              <a:rPr lang="en-US" dirty="0" err="1"/>
              <a:t>memberOf</a:t>
            </a:r>
            <a:r>
              <a:rPr lang="en-US" dirty="0"/>
              <a:t>&gt;Economics &amp; </a:t>
            </a:r>
            <a:r>
              <a:rPr lang="mr-IN" dirty="0"/>
              <a:t>…</a:t>
            </a:r>
            <a:r>
              <a:rPr lang="en-US" dirty="0"/>
              <a:t>&lt;/</a:t>
            </a:r>
            <a:r>
              <a:rPr lang="en-US" dirty="0" err="1"/>
              <a:t>memberOf</a:t>
            </a:r>
            <a:r>
              <a:rPr lang="en-US" dirty="0"/>
              <a:t>&gt;</a:t>
            </a:r>
          </a:p>
          <a:p>
            <a:r>
              <a:rPr lang="en-US" dirty="0"/>
              <a:t>    &lt;/lecturer&gt;</a:t>
            </a:r>
          </a:p>
          <a:p>
            <a:r>
              <a:rPr lang="en-US" dirty="0"/>
              <a:t>   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&lt;/lecturers&gt;</a:t>
            </a:r>
          </a:p>
        </p:txBody>
      </p:sp>
      <p:cxnSp>
        <p:nvCxnSpPr>
          <p:cNvPr id="21" name="Straight Connector 20"/>
          <p:cNvCxnSpPr>
            <a:stCxn id="28" idx="1"/>
            <a:endCxn id="22" idx="3"/>
          </p:cNvCxnSpPr>
          <p:nvPr/>
        </p:nvCxnSpPr>
        <p:spPr>
          <a:xfrm flipH="1" flipV="1">
            <a:off x="6816080" y="3675068"/>
            <a:ext cx="625690" cy="68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62875" y="3475013"/>
            <a:ext cx="1451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2"/>
                </a:solidFill>
              </a:rPr>
              <a:t>Opening tag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5" name="Straight Connector 24"/>
          <p:cNvCxnSpPr>
            <a:stCxn id="24" idx="3"/>
            <a:endCxn id="23" idx="1"/>
          </p:cNvCxnSpPr>
          <p:nvPr/>
        </p:nvCxnSpPr>
        <p:spPr>
          <a:xfrm>
            <a:off x="3514042" y="3675068"/>
            <a:ext cx="637743" cy="68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41770" y="3481853"/>
            <a:ext cx="1314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2"/>
                </a:solidFill>
              </a:rPr>
              <a:t>Closing tag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3907" y="3121152"/>
            <a:ext cx="96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element</a:t>
            </a:r>
          </a:p>
        </p:txBody>
      </p:sp>
      <p:sp>
        <p:nvSpPr>
          <p:cNvPr id="32" name="Right Brace 31"/>
          <p:cNvSpPr/>
          <p:nvPr/>
        </p:nvSpPr>
        <p:spPr>
          <a:xfrm>
            <a:off x="8986146" y="3068960"/>
            <a:ext cx="142394" cy="3168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235576" y="4293967"/>
            <a:ext cx="964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root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element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673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intuition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6176434" y="1975785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55068" y="386346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679788" y="4223509"/>
            <a:ext cx="1225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”J. </a:t>
            </a:r>
            <a:r>
              <a:rPr lang="en-US" sz="1600" dirty="0" err="1">
                <a:solidFill>
                  <a:schemeClr val="accent2"/>
                </a:solidFill>
              </a:rPr>
              <a:t>Fearnley</a:t>
            </a:r>
            <a:r>
              <a:rPr lang="en-US" sz="1600" dirty="0">
                <a:solidFill>
                  <a:schemeClr val="accent2"/>
                </a:solidFill>
              </a:rPr>
              <a:t>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151372" y="386346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911062" y="4223509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7954</a:t>
            </a:r>
            <a:r>
              <a:rPr lang="mr-IN" sz="1600" dirty="0">
                <a:solidFill>
                  <a:schemeClr val="accent2"/>
                </a:solidFill>
              </a:rPr>
              <a:t>…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575535" y="5166495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115647" y="5526535"/>
            <a:ext cx="1194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“COMP105”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958269" y="5167607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222703" y="5527647"/>
            <a:ext cx="1745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“</a:t>
            </a:r>
            <a:r>
              <a:rPr lang="en-GB" sz="1600" dirty="0" err="1">
                <a:solidFill>
                  <a:schemeClr val="accent2"/>
                </a:solidFill>
              </a:rPr>
              <a:t>Progr</a:t>
            </a:r>
            <a:r>
              <a:rPr lang="en-GB" sz="1600" dirty="0">
                <a:solidFill>
                  <a:schemeClr val="accent2"/>
                </a:solidFill>
              </a:rPr>
              <a:t>. Paradigms”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633072" y="386346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964544" y="4223509"/>
            <a:ext cx="1611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”Economics &amp; </a:t>
            </a:r>
            <a:r>
              <a:rPr lang="mr-IN" sz="1600" dirty="0">
                <a:solidFill>
                  <a:schemeClr val="accent2"/>
                </a:solidFill>
              </a:rPr>
              <a:t>…</a:t>
            </a:r>
            <a:r>
              <a:rPr lang="en-GB" sz="1600" dirty="0">
                <a:solidFill>
                  <a:schemeClr val="accent2"/>
                </a:solidFill>
              </a:rPr>
              <a:t>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310141" y="386154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310141" y="269784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027613" y="3862357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547556" y="4222397"/>
            <a:ext cx="1234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”M. </a:t>
            </a:r>
            <a:r>
              <a:rPr lang="en-US" sz="1600" dirty="0" err="1">
                <a:solidFill>
                  <a:schemeClr val="accent2"/>
                </a:solidFill>
              </a:rPr>
              <a:t>Gairing</a:t>
            </a:r>
            <a:r>
              <a:rPr lang="en-US" sz="1600" dirty="0">
                <a:solidFill>
                  <a:schemeClr val="accent2"/>
                </a:solidFill>
              </a:rPr>
              <a:t>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753992" y="5166495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15501" y="5526535"/>
            <a:ext cx="1194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“COMP211”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8897369" y="5167607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541965" y="552764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“Internet </a:t>
            </a:r>
            <a:r>
              <a:rPr lang="mr-IN" sz="1600" dirty="0">
                <a:solidFill>
                  <a:schemeClr val="accent2"/>
                </a:solidFill>
              </a:rPr>
              <a:t>…</a:t>
            </a:r>
            <a:r>
              <a:rPr lang="en-GB" sz="1600" dirty="0">
                <a:solidFill>
                  <a:schemeClr val="accent2"/>
                </a:solidFill>
              </a:rPr>
              <a:t>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8488598" y="3860437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047241" y="269784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46" idx="3"/>
            <a:endCxn id="63" idx="7"/>
          </p:cNvCxnSpPr>
          <p:nvPr/>
        </p:nvCxnSpPr>
        <p:spPr>
          <a:xfrm flipH="1">
            <a:off x="4544622" y="2210266"/>
            <a:ext cx="1672043" cy="52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6" idx="5"/>
            <a:endCxn id="75" idx="1"/>
          </p:cNvCxnSpPr>
          <p:nvPr/>
        </p:nvCxnSpPr>
        <p:spPr>
          <a:xfrm>
            <a:off x="6410915" y="2210266"/>
            <a:ext cx="1676557" cy="52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3" idx="2"/>
            <a:endCxn id="52" idx="7"/>
          </p:cNvCxnSpPr>
          <p:nvPr/>
        </p:nvCxnSpPr>
        <p:spPr>
          <a:xfrm flipH="1">
            <a:off x="2389549" y="2835206"/>
            <a:ext cx="1920592" cy="106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3" idx="3"/>
            <a:endCxn id="54" idx="7"/>
          </p:cNvCxnSpPr>
          <p:nvPr/>
        </p:nvCxnSpPr>
        <p:spPr>
          <a:xfrm flipH="1">
            <a:off x="3385854" y="2932330"/>
            <a:ext cx="964519" cy="97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4"/>
            <a:endCxn id="62" idx="0"/>
          </p:cNvCxnSpPr>
          <p:nvPr/>
        </p:nvCxnSpPr>
        <p:spPr>
          <a:xfrm>
            <a:off x="4447497" y="2972561"/>
            <a:ext cx="0" cy="88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3" idx="5"/>
            <a:endCxn id="60" idx="1"/>
          </p:cNvCxnSpPr>
          <p:nvPr/>
        </p:nvCxnSpPr>
        <p:spPr>
          <a:xfrm>
            <a:off x="4544623" y="2932330"/>
            <a:ext cx="1128681" cy="97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3"/>
            <a:endCxn id="64" idx="7"/>
          </p:cNvCxnSpPr>
          <p:nvPr/>
        </p:nvCxnSpPr>
        <p:spPr>
          <a:xfrm flipH="1">
            <a:off x="7262094" y="2932330"/>
            <a:ext cx="825378" cy="97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5" idx="5"/>
            <a:endCxn id="74" idx="0"/>
          </p:cNvCxnSpPr>
          <p:nvPr/>
        </p:nvCxnSpPr>
        <p:spPr>
          <a:xfrm>
            <a:off x="8281722" y="2932331"/>
            <a:ext cx="344232" cy="92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2" idx="3"/>
            <a:endCxn id="56" idx="7"/>
          </p:cNvCxnSpPr>
          <p:nvPr/>
        </p:nvCxnSpPr>
        <p:spPr>
          <a:xfrm flipH="1">
            <a:off x="3810016" y="4096030"/>
            <a:ext cx="540356" cy="111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2" idx="5"/>
            <a:endCxn id="58" idx="1"/>
          </p:cNvCxnSpPr>
          <p:nvPr/>
        </p:nvCxnSpPr>
        <p:spPr>
          <a:xfrm>
            <a:off x="4544622" y="4096030"/>
            <a:ext cx="453878" cy="111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4" idx="3"/>
            <a:endCxn id="68" idx="7"/>
          </p:cNvCxnSpPr>
          <p:nvPr/>
        </p:nvCxnSpPr>
        <p:spPr>
          <a:xfrm flipH="1">
            <a:off x="7988473" y="4094918"/>
            <a:ext cx="540356" cy="111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4" idx="4"/>
            <a:endCxn id="70" idx="1"/>
          </p:cNvCxnSpPr>
          <p:nvPr/>
        </p:nvCxnSpPr>
        <p:spPr>
          <a:xfrm>
            <a:off x="8625954" y="4135150"/>
            <a:ext cx="311646" cy="107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820716" y="2140280"/>
            <a:ext cx="840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lecturer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95097" y="2016987"/>
            <a:ext cx="840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lecturer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989489" y="2931218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name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17" name="Straight Arrow Connector 116"/>
          <p:cNvCxnSpPr>
            <a:cxnSpLocks/>
            <a:endCxn id="97" idx="1"/>
          </p:cNvCxnSpPr>
          <p:nvPr/>
        </p:nvCxnSpPr>
        <p:spPr>
          <a:xfrm>
            <a:off x="8281722" y="2835206"/>
            <a:ext cx="2586231" cy="31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660353" y="345208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phone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19841" y="3396383"/>
            <a:ext cx="828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teaches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96994" y="3103551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3"/>
                </a:solidFill>
              </a:rPr>
              <a:t>memberOf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rot="18847236">
            <a:off x="7132642" y="3310329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name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712322" y="3380236"/>
            <a:ext cx="828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teaches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989335" y="4596427"/>
            <a:ext cx="588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code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840649" y="4596427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title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611428" y="4605711"/>
            <a:ext cx="588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code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311728" y="46057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title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9940970" y="5149890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9933896" y="5526535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>
                <a:solidFill>
                  <a:schemeClr val="accent2"/>
                </a:solidFill>
              </a:rPr>
              <a:t>2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/>
          <p:cNvCxnSpPr>
            <a:stCxn id="74" idx="6"/>
            <a:endCxn id="132" idx="1"/>
          </p:cNvCxnSpPr>
          <p:nvPr/>
        </p:nvCxnSpPr>
        <p:spPr>
          <a:xfrm>
            <a:off x="8763311" y="3997793"/>
            <a:ext cx="1217891" cy="119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003148" y="4596427"/>
            <a:ext cx="547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year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207825" y="2654570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3"/>
                </a:solidFill>
              </a:rPr>
              <a:t>memberOf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9825620" y="3882555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/>
          <p:cNvCxnSpPr>
            <a:stCxn id="75" idx="6"/>
            <a:endCxn id="145" idx="1"/>
          </p:cNvCxnSpPr>
          <p:nvPr/>
        </p:nvCxnSpPr>
        <p:spPr>
          <a:xfrm>
            <a:off x="8321953" y="2835206"/>
            <a:ext cx="1543898" cy="108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9034637" y="311353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email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9401910" y="4192669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“</a:t>
            </a:r>
            <a:r>
              <a:rPr lang="en-US" sz="1600" dirty="0" err="1">
                <a:solidFill>
                  <a:schemeClr val="accent2"/>
                </a:solidFill>
              </a:rPr>
              <a:t>gairing</a:t>
            </a:r>
            <a:r>
              <a:rPr lang="en-US" sz="1600" dirty="0">
                <a:solidFill>
                  <a:schemeClr val="accent2"/>
                </a:solidFill>
              </a:rPr>
              <a:t>@...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5" name="Picture 1" descr="hange Folder Icon in Windows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645" y="2532886"/>
            <a:ext cx="54868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 descr="hange Folder Icon in Windows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369" y="1834149"/>
            <a:ext cx="54868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 descr="hange Folder Icon in Windows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787" y="3756930"/>
            <a:ext cx="54868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 descr="hange Folder Icon in Windows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186" y="2520634"/>
            <a:ext cx="54868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 descr="hange Folder Icon in Windows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754" y="7452824"/>
            <a:ext cx="96247" cy="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mage result for windows text f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121" y="3764939"/>
            <a:ext cx="427730" cy="42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mage result for windows text f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996" y="3744120"/>
            <a:ext cx="427730" cy="42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mage result for windows text f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36" y="5110102"/>
            <a:ext cx="427730" cy="42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mage result for windows text f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35" y="5062460"/>
            <a:ext cx="427730" cy="42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" descr="mage result for windows text f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029" y="3783777"/>
            <a:ext cx="427730" cy="42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" descr="mage result for windows text f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104" y="3750778"/>
            <a:ext cx="427730" cy="42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" descr="mage result for windows text f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648" y="5047923"/>
            <a:ext cx="427730" cy="42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3" descr="mage result for windows text f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089" y="5091359"/>
            <a:ext cx="427730" cy="42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3" descr="mage result for windows text f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115" y="5065987"/>
            <a:ext cx="427730" cy="42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" descr="mage result for windows text f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411" y="3832582"/>
            <a:ext cx="427730" cy="42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 descr="hange Folder Icon in Windows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921" y="3790641"/>
            <a:ext cx="54868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F945D9E1-B68B-494C-B041-1A2680898C77}"/>
              </a:ext>
            </a:extLst>
          </p:cNvPr>
          <p:cNvSpPr/>
          <p:nvPr/>
        </p:nvSpPr>
        <p:spPr>
          <a:xfrm>
            <a:off x="10931996" y="301396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9478F05-FF08-4D9D-AF02-A67B16B581F4}"/>
              </a:ext>
            </a:extLst>
          </p:cNvPr>
          <p:cNvSpPr txBox="1"/>
          <p:nvPr/>
        </p:nvSpPr>
        <p:spPr>
          <a:xfrm>
            <a:off x="10263468" y="3374009"/>
            <a:ext cx="1611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”Economics &amp; </a:t>
            </a:r>
            <a:r>
              <a:rPr lang="mr-IN" sz="1600" dirty="0">
                <a:solidFill>
                  <a:schemeClr val="accent2"/>
                </a:solidFill>
              </a:rPr>
              <a:t>…</a:t>
            </a:r>
            <a:r>
              <a:rPr lang="en-GB" sz="1600" dirty="0">
                <a:solidFill>
                  <a:schemeClr val="accent2"/>
                </a:solidFill>
              </a:rPr>
              <a:t>”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97" name="Picture 3" descr="mage result for windows text file icon">
            <a:extLst>
              <a:ext uri="{FF2B5EF4-FFF2-40B4-BE49-F238E27FC236}">
                <a16:creationId xmlns:a16="http://schemas.microsoft.com/office/drawing/2014/main" id="{5C121E70-5308-4C06-8C81-846240529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953" y="2934277"/>
            <a:ext cx="427730" cy="42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ounded Rectangular Callout 92">
            <a:extLst>
              <a:ext uri="{FF2B5EF4-FFF2-40B4-BE49-F238E27FC236}">
                <a16:creationId xmlns:a16="http://schemas.microsoft.com/office/drawing/2014/main" id="{B19A8669-CDBE-4D36-8E0E-B262BC450BD3}"/>
              </a:ext>
            </a:extLst>
          </p:cNvPr>
          <p:cNvSpPr/>
          <p:nvPr/>
        </p:nvSpPr>
        <p:spPr>
          <a:xfrm>
            <a:off x="6543563" y="432151"/>
            <a:ext cx="3007299" cy="1203822"/>
          </a:xfrm>
          <a:prstGeom prst="wedgeRoundRectCallout">
            <a:avLst>
              <a:gd name="adj1" fmla="val -39319"/>
              <a:gd name="adj2" fmla="val 72968"/>
              <a:gd name="adj3" fmla="val 16667"/>
            </a:avLst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a problem with this metaphor.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problem?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CFC179D-81C3-40A9-B7EB-4A356CBD7F4F}"/>
              </a:ext>
            </a:extLst>
          </p:cNvPr>
          <p:cNvSpPr/>
          <p:nvPr/>
        </p:nvSpPr>
        <p:spPr>
          <a:xfrm>
            <a:off x="244574" y="1908378"/>
            <a:ext cx="3978129" cy="388911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</a:rPr>
              <a:t>Children with the same name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67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105" grpId="0" animBg="1"/>
      <p:bldP spid="10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A1C1-FB16-43E8-A2AE-18E50042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with multiple parents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66A3-E822-438E-BF61-028CBB9C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does not actually have these </a:t>
            </a:r>
          </a:p>
          <a:p>
            <a:pPr lvl="1"/>
            <a:r>
              <a:rPr lang="en-US" dirty="0"/>
              <a:t>It is only the case in more general semi-structured file types</a:t>
            </a:r>
          </a:p>
          <a:p>
            <a:pPr lvl="1"/>
            <a:r>
              <a:rPr lang="en-US" dirty="0"/>
              <a:t>In other words: XML files forms trees</a:t>
            </a:r>
          </a:p>
          <a:p>
            <a:pPr lvl="1"/>
            <a:r>
              <a:rPr lang="en-US" dirty="0"/>
              <a:t>Have a notion of references (think of them as shortcuts in a file system)</a:t>
            </a:r>
          </a:p>
          <a:p>
            <a:r>
              <a:rPr lang="en-US" dirty="0"/>
              <a:t>Still a problem though: File systems have these…</a:t>
            </a:r>
          </a:p>
          <a:p>
            <a:pPr lvl="1"/>
            <a:r>
              <a:rPr lang="en-US" dirty="0"/>
              <a:t>For Windows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US" dirty="0"/>
              <a:t>Linux/macOS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3724B-F1FD-4DCD-AFC8-3CF19434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260D5AD-280D-4F23-8F09-5CDE2943111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5E606E-DAD7-414E-80EB-D8A2429C6A93}"/>
              </a:ext>
            </a:extLst>
          </p:cNvPr>
          <p:cNvSpPr/>
          <p:nvPr/>
        </p:nvSpPr>
        <p:spPr>
          <a:xfrm>
            <a:off x="2119604" y="3857414"/>
            <a:ext cx="5760640" cy="36004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mklink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/J C:\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LinkToFolder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C:\Users\Name\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OriginalFolder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C3048E77-7D0B-4612-944D-600C44E22F58}"/>
              </a:ext>
            </a:extLst>
          </p:cNvPr>
          <p:cNvSpPr/>
          <p:nvPr/>
        </p:nvSpPr>
        <p:spPr>
          <a:xfrm>
            <a:off x="3902225" y="4325828"/>
            <a:ext cx="3007299" cy="283344"/>
          </a:xfrm>
          <a:prstGeom prst="wedgeRoundRectCallout">
            <a:avLst>
              <a:gd name="adj1" fmla="val -78586"/>
              <a:gd name="adj2" fmla="val -67952"/>
              <a:gd name="adj3" fmla="val 16667"/>
            </a:avLst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/J for folders and /H for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32752-BB4A-4317-9347-AACEEE82E17A}"/>
              </a:ext>
            </a:extLst>
          </p:cNvPr>
          <p:cNvSpPr/>
          <p:nvPr/>
        </p:nvSpPr>
        <p:spPr>
          <a:xfrm>
            <a:off x="2119604" y="4861880"/>
            <a:ext cx="5760640" cy="360040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source.file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link.file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" name="Rounded Rectangular Callout 9">
            <a:extLst>
              <a:ext uri="{FF2B5EF4-FFF2-40B4-BE49-F238E27FC236}">
                <a16:creationId xmlns:a16="http://schemas.microsoft.com/office/drawing/2014/main" id="{E9022172-5069-4D58-A3D4-5DE5E0CF3195}"/>
              </a:ext>
            </a:extLst>
          </p:cNvPr>
          <p:cNvSpPr/>
          <p:nvPr/>
        </p:nvSpPr>
        <p:spPr>
          <a:xfrm>
            <a:off x="3251920" y="5474628"/>
            <a:ext cx="3007299" cy="283344"/>
          </a:xfrm>
          <a:prstGeom prst="wedgeRoundRectCallout">
            <a:avLst>
              <a:gd name="adj1" fmla="val -55043"/>
              <a:gd name="adj2" fmla="val -141101"/>
              <a:gd name="adj3" fmla="val 16667"/>
            </a:avLst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must add –s for folders</a:t>
            </a:r>
          </a:p>
        </p:txBody>
      </p:sp>
      <p:sp>
        <p:nvSpPr>
          <p:cNvPr id="17" name="Rounded Rectangular Callout 11">
            <a:extLst>
              <a:ext uri="{FF2B5EF4-FFF2-40B4-BE49-F238E27FC236}">
                <a16:creationId xmlns:a16="http://schemas.microsoft.com/office/drawing/2014/main" id="{B8EF6EB0-87E6-42D8-922E-79A42AB95929}"/>
              </a:ext>
            </a:extLst>
          </p:cNvPr>
          <p:cNvSpPr/>
          <p:nvPr/>
        </p:nvSpPr>
        <p:spPr>
          <a:xfrm>
            <a:off x="4127921" y="6070866"/>
            <a:ext cx="3556723" cy="283344"/>
          </a:xfrm>
          <a:prstGeom prst="wedgeRoundRectCallout">
            <a:avLst>
              <a:gd name="adj1" fmla="val -33872"/>
              <a:gd name="adj2" fmla="val -147556"/>
              <a:gd name="adj3" fmla="val 16667"/>
            </a:avLst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hardlinked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directory loop otherwise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557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&amp;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An element has the following form: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Elements may be nested</a:t>
            </a:r>
          </a:p>
          <a:p>
            <a:pPr lvl="1"/>
            <a:r>
              <a:rPr lang="en-US" sz="2000" dirty="0" err="1"/>
              <a:t>Nestings</a:t>
            </a:r>
            <a:r>
              <a:rPr lang="en-US" sz="2000" dirty="0"/>
              <a:t> must be proper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root element </a:t>
            </a:r>
            <a:r>
              <a:rPr lang="en-US" sz="2000" dirty="0"/>
              <a:t>is the element not contained in any other element</a:t>
            </a:r>
          </a:p>
          <a:p>
            <a:pPr lvl="1"/>
            <a:r>
              <a:rPr lang="en-US" sz="2000" dirty="0"/>
              <a:t>A well-formed XML document must have </a:t>
            </a:r>
            <a:r>
              <a:rPr lang="en-US" sz="2000" b="1" dirty="0"/>
              <a:t>exactly one root element</a:t>
            </a:r>
          </a:p>
          <a:p>
            <a:r>
              <a:rPr lang="en-US" sz="2400" dirty="0"/>
              <a:t>Elements may be empty, in which case we combine the opening and the closing tag: &lt;</a:t>
            </a:r>
            <a:r>
              <a:rPr lang="en-US" sz="2400" dirty="0">
                <a:solidFill>
                  <a:schemeClr val="accent2"/>
                </a:solidFill>
              </a:rPr>
              <a:t>keyword</a:t>
            </a:r>
            <a:r>
              <a:rPr lang="en-US" sz="2400" dirty="0"/>
              <a:t> /&gt;</a:t>
            </a:r>
          </a:p>
          <a:p>
            <a:r>
              <a:rPr lang="en-US" sz="2400" dirty="0"/>
              <a:t>Elements are case sensitive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844345" y="2772051"/>
            <a:ext cx="4691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>
                <a:solidFill>
                  <a:schemeClr val="accent2"/>
                </a:solidFill>
              </a:rPr>
              <a:t>keyword</a:t>
            </a:r>
            <a:r>
              <a:rPr lang="en-US" sz="2400" dirty="0"/>
              <a:t>&gt;arbitrary text&lt;/</a:t>
            </a:r>
            <a:r>
              <a:rPr lang="en-US" sz="2400" dirty="0">
                <a:solidFill>
                  <a:schemeClr val="accent2"/>
                </a:solidFill>
              </a:rPr>
              <a:t>keyword</a:t>
            </a:r>
            <a:r>
              <a:rPr lang="en-US" sz="2400" dirty="0"/>
              <a:t>&gt;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6045946" y="1156224"/>
            <a:ext cx="188329" cy="44475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7669" y="3456653"/>
            <a:ext cx="964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element</a:t>
            </a:r>
          </a:p>
        </p:txBody>
      </p:sp>
      <p:sp>
        <p:nvSpPr>
          <p:cNvPr id="8" name="Right Brace 7"/>
          <p:cNvSpPr/>
          <p:nvPr/>
        </p:nvSpPr>
        <p:spPr>
          <a:xfrm rot="16200000" flipV="1">
            <a:off x="4507417" y="1939935"/>
            <a:ext cx="241051" cy="14231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6304" y="2151217"/>
            <a:ext cx="129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opening tag</a:t>
            </a:r>
          </a:p>
        </p:txBody>
      </p:sp>
      <p:sp>
        <p:nvSpPr>
          <p:cNvPr id="11" name="Right Brace 10"/>
          <p:cNvSpPr/>
          <p:nvPr/>
        </p:nvSpPr>
        <p:spPr>
          <a:xfrm rot="16200000" flipV="1">
            <a:off x="7523261" y="1931443"/>
            <a:ext cx="241053" cy="1440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61954" y="2151217"/>
            <a:ext cx="1177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closing tag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74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Elements can have attributes (name-value pairs), which are put into the element’s opening tag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Only one attribute of a given name for each element</a:t>
            </a:r>
          </a:p>
          <a:p>
            <a:r>
              <a:rPr lang="en-US" sz="2400" dirty="0"/>
              <a:t>Useful for ”references”</a:t>
            </a:r>
          </a:p>
          <a:p>
            <a:r>
              <a:rPr lang="en-US" sz="2400" dirty="0"/>
              <a:t>When to use attributes or sub-elements?</a:t>
            </a:r>
          </a:p>
          <a:p>
            <a:pPr lvl="1"/>
            <a:r>
              <a:rPr lang="en-US" sz="2000" dirty="0"/>
              <a:t>Staff ID of a lecturer</a:t>
            </a:r>
          </a:p>
          <a:p>
            <a:pPr lvl="1"/>
            <a:r>
              <a:rPr lang="en-US" sz="2000" dirty="0"/>
              <a:t>Email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711624" y="2348881"/>
            <a:ext cx="704846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&lt;lecturer name="J. </a:t>
            </a:r>
            <a:r>
              <a:rPr lang="en-US" sz="2000" dirty="0" err="1"/>
              <a:t>Fearnley</a:t>
            </a:r>
            <a:r>
              <a:rPr lang="en-US" sz="2000" dirty="0"/>
              <a:t>"&gt;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      &lt;module </a:t>
            </a:r>
            <a:r>
              <a:rPr lang="en-US" sz="2000" dirty="0">
                <a:solidFill>
                  <a:schemeClr val="accent2"/>
                </a:solidFill>
              </a:rPr>
              <a:t>code=”COMP105” </a:t>
            </a:r>
            <a:r>
              <a:rPr lang="en-US" sz="2000" dirty="0">
                <a:solidFill>
                  <a:schemeClr val="accent1"/>
                </a:solidFill>
              </a:rPr>
              <a:t>title=“Programming Paradigms”</a:t>
            </a:r>
            <a:r>
              <a:rPr lang="en-US" sz="2000" dirty="0"/>
              <a:t> /&gt;</a:t>
            </a:r>
            <a:endParaRPr lang="en-GB" sz="2000" dirty="0"/>
          </a:p>
          <a:p>
            <a:pPr>
              <a:spcBef>
                <a:spcPts val="600"/>
              </a:spcBef>
            </a:pPr>
            <a:r>
              <a:rPr lang="en-GB" sz="2000" dirty="0"/>
              <a:t>&lt;/lecturer&gt;</a:t>
            </a:r>
            <a:endParaRPr lang="en-US" sz="2000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4954049" y="2313814"/>
            <a:ext cx="170837" cy="18251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39816" y="3348722"/>
            <a:ext cx="1199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attribute 1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7594813" y="1642211"/>
            <a:ext cx="170838" cy="3168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04169" y="3348722"/>
            <a:ext cx="1199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attribute 2</a:t>
            </a:r>
          </a:p>
        </p:txBody>
      </p:sp>
      <p:sp>
        <p:nvSpPr>
          <p:cNvPr id="11" name="Rounded Rectangular Callout 11">
            <a:extLst>
              <a:ext uri="{FF2B5EF4-FFF2-40B4-BE49-F238E27FC236}">
                <a16:creationId xmlns:a16="http://schemas.microsoft.com/office/drawing/2014/main" id="{1D1BAA59-9961-41F5-ABF9-5E574FE62219}"/>
              </a:ext>
            </a:extLst>
          </p:cNvPr>
          <p:cNvSpPr/>
          <p:nvPr/>
        </p:nvSpPr>
        <p:spPr>
          <a:xfrm>
            <a:off x="4173679" y="5232666"/>
            <a:ext cx="997035" cy="283344"/>
          </a:xfrm>
          <a:prstGeom prst="wedgeRoundRectCallout">
            <a:avLst>
              <a:gd name="adj1" fmla="val -107365"/>
              <a:gd name="adj2" fmla="val 9961"/>
              <a:gd name="adj3" fmla="val 16667"/>
            </a:avLst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Either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477D939C-DCAA-4821-8889-82A05698E10E}"/>
              </a:ext>
            </a:extLst>
          </p:cNvPr>
          <p:cNvSpPr/>
          <p:nvPr/>
        </p:nvSpPr>
        <p:spPr>
          <a:xfrm>
            <a:off x="4173679" y="5585750"/>
            <a:ext cx="3217721" cy="283344"/>
          </a:xfrm>
          <a:prstGeom prst="wedgeRoundRectCallout">
            <a:avLst>
              <a:gd name="adj1" fmla="val -68460"/>
              <a:gd name="adj2" fmla="val -13090"/>
              <a:gd name="adj3" fmla="val 16667"/>
            </a:avLst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Sub-element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(due to multiples)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495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in an XML document are </a:t>
            </a:r>
            <a:r>
              <a:rPr lang="en-US" b="1" dirty="0"/>
              <a:t>ordered</a:t>
            </a:r>
            <a:r>
              <a:rPr lang="en-US" dirty="0"/>
              <a:t> </a:t>
            </a:r>
            <a:r>
              <a:rPr lang="en-US" b="1" dirty="0"/>
              <a:t>as they occur in the document</a:t>
            </a:r>
            <a:endParaRPr lang="en-US" dirty="0"/>
          </a:p>
          <a:p>
            <a:pPr lvl="1"/>
            <a:r>
              <a:rPr lang="en-US" dirty="0"/>
              <a:t>Part of the data representation!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D5AD-280D-4F23-8F09-5CDE2943111F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95601" y="3147420"/>
            <a:ext cx="3758721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&lt;?xml </a:t>
            </a:r>
            <a:r>
              <a:rPr lang="mr-IN" dirty="0"/>
              <a:t>…</a:t>
            </a:r>
            <a:r>
              <a:rPr lang="en-GB" dirty="0"/>
              <a:t> ?&gt;</a:t>
            </a:r>
            <a:endParaRPr lang="en-US" dirty="0"/>
          </a:p>
          <a:p>
            <a:r>
              <a:rPr lang="en-US" dirty="0"/>
              <a:t>&lt;lecturers&gt;</a:t>
            </a:r>
          </a:p>
          <a:p>
            <a:r>
              <a:rPr lang="en-US" dirty="0"/>
              <a:t>    &lt;lecturer&gt;</a:t>
            </a:r>
          </a:p>
          <a:p>
            <a:r>
              <a:rPr lang="en-US" dirty="0"/>
              <a:t>        &lt;name&gt;J. </a:t>
            </a:r>
            <a:r>
              <a:rPr lang="en-US" dirty="0" err="1"/>
              <a:t>Fearnley</a:t>
            </a:r>
            <a:r>
              <a:rPr lang="en-US" dirty="0"/>
              <a:t>&lt;/name&gt;</a:t>
            </a:r>
          </a:p>
          <a:p>
            <a:r>
              <a:rPr lang="en-US" dirty="0"/>
              <a:t>        &lt;phone&gt;7954</a:t>
            </a:r>
            <a:r>
              <a:rPr lang="mr-IN" dirty="0"/>
              <a:t>…</a:t>
            </a:r>
            <a:r>
              <a:rPr lang="en-GB" dirty="0"/>
              <a:t>&lt;/phone&gt;</a:t>
            </a:r>
            <a:endParaRPr lang="en-US" dirty="0"/>
          </a:p>
          <a:p>
            <a:r>
              <a:rPr lang="en-US" dirty="0"/>
              <a:t>        &lt;teaches&gt;</a:t>
            </a:r>
          </a:p>
          <a:p>
            <a:r>
              <a:rPr lang="en-US" dirty="0"/>
              <a:t>            &lt;code&gt;COMP105&lt;/code&gt;</a:t>
            </a:r>
          </a:p>
          <a:p>
            <a:r>
              <a:rPr lang="en-US" dirty="0"/>
              <a:t>            &lt;title&gt;</a:t>
            </a:r>
            <a:r>
              <a:rPr lang="en-US" dirty="0" err="1"/>
              <a:t>Progr</a:t>
            </a:r>
            <a:r>
              <a:rPr lang="en-US" dirty="0"/>
              <a:t>. Paradigms&lt;/code&gt;</a:t>
            </a:r>
          </a:p>
          <a:p>
            <a:r>
              <a:rPr lang="en-US" dirty="0"/>
              <a:t>        &lt;/teaches&gt;</a:t>
            </a:r>
          </a:p>
          <a:p>
            <a:r>
              <a:rPr lang="en-US" dirty="0"/>
              <a:t>&lt;/lecturer&gt;</a:t>
            </a:r>
          </a:p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32304" y="3130945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008168" y="3877015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35368" y="4831252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08168" y="482643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871672" y="4826439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00256" y="5748330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33520" y="5748330"/>
            <a:ext cx="274712" cy="274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6" idx="3"/>
            <a:endCxn id="7" idx="7"/>
          </p:cNvCxnSpPr>
          <p:nvPr/>
        </p:nvCxnSpPr>
        <p:spPr>
          <a:xfrm flipH="1">
            <a:off x="8242649" y="3365426"/>
            <a:ext cx="629886" cy="55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1"/>
          </p:cNvCxnSpPr>
          <p:nvPr/>
        </p:nvCxnSpPr>
        <p:spPr>
          <a:xfrm>
            <a:off x="8242649" y="4111496"/>
            <a:ext cx="669254" cy="75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>
          <a:xfrm>
            <a:off x="8145524" y="4151727"/>
            <a:ext cx="0" cy="67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7"/>
          </p:cNvCxnSpPr>
          <p:nvPr/>
        </p:nvCxnSpPr>
        <p:spPr>
          <a:xfrm flipH="1">
            <a:off x="7269849" y="4111497"/>
            <a:ext cx="778550" cy="75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4"/>
            <a:endCxn id="11" idx="0"/>
          </p:cNvCxnSpPr>
          <p:nvPr/>
        </p:nvCxnSpPr>
        <p:spPr>
          <a:xfrm flipH="1">
            <a:off x="8537612" y="5101152"/>
            <a:ext cx="471416" cy="64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4"/>
            <a:endCxn id="12" idx="0"/>
          </p:cNvCxnSpPr>
          <p:nvPr/>
        </p:nvCxnSpPr>
        <p:spPr>
          <a:xfrm>
            <a:off x="9009028" y="5101152"/>
            <a:ext cx="361848" cy="64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86171" y="3351890"/>
            <a:ext cx="840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lecturer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57970" y="409558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name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99116" y="4474702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phone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05421" y="4191883"/>
            <a:ext cx="828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teaches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43614" y="5175295"/>
            <a:ext cx="588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code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13953" y="517529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title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59125" y="5086186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7954</a:t>
            </a:r>
            <a:r>
              <a:rPr lang="mr-IN" sz="1600" dirty="0">
                <a:solidFill>
                  <a:schemeClr val="accent2"/>
                </a:solidFill>
              </a:rPr>
              <a:t>…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95362" y="5086186"/>
            <a:ext cx="1218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“J. </a:t>
            </a:r>
            <a:r>
              <a:rPr lang="en-GB" sz="1600" dirty="0" err="1">
                <a:solidFill>
                  <a:schemeClr val="accent2"/>
                </a:solidFill>
              </a:rPr>
              <a:t>Fearnley</a:t>
            </a:r>
            <a:r>
              <a:rPr lang="en-GB" sz="1600" dirty="0">
                <a:solidFill>
                  <a:schemeClr val="accent2"/>
                </a:solidFill>
              </a:rPr>
              <a:t>”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85023" y="6036020"/>
            <a:ext cx="1021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COMP105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072507" y="6042774"/>
            <a:ext cx="1023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2"/>
                </a:solidFill>
              </a:rPr>
              <a:t>“</a:t>
            </a:r>
            <a:r>
              <a:rPr lang="en-GB" sz="1600" dirty="0" err="1">
                <a:solidFill>
                  <a:schemeClr val="accent2"/>
                </a:solidFill>
              </a:rPr>
              <a:t>Progr</a:t>
            </a:r>
            <a:r>
              <a:rPr lang="en-GB" sz="1600" dirty="0">
                <a:solidFill>
                  <a:schemeClr val="accent2"/>
                </a:solidFill>
              </a:rPr>
              <a:t>. </a:t>
            </a:r>
            <a:r>
              <a:rPr lang="mr-IN" sz="1600" dirty="0">
                <a:solidFill>
                  <a:schemeClr val="accent2"/>
                </a:solidFill>
              </a:rPr>
              <a:t>…</a:t>
            </a:r>
            <a:r>
              <a:rPr lang="en-GB" sz="1600" dirty="0">
                <a:solidFill>
                  <a:schemeClr val="accent2"/>
                </a:solidFill>
              </a:rPr>
              <a:t>”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8202418" y="3332994"/>
            <a:ext cx="629886" cy="551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238656" y="4063308"/>
            <a:ext cx="778550" cy="759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309199" y="4132483"/>
            <a:ext cx="778550" cy="759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085023" y="4156540"/>
            <a:ext cx="0" cy="674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8217582" y="4151727"/>
            <a:ext cx="0" cy="674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231999" y="4145349"/>
            <a:ext cx="669254" cy="755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8282313" y="4095292"/>
            <a:ext cx="669254" cy="755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8469275" y="5088174"/>
            <a:ext cx="471416" cy="647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8577276" y="5118446"/>
            <a:ext cx="471416" cy="647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960182" y="5097775"/>
            <a:ext cx="361848" cy="647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9048352" y="5094398"/>
            <a:ext cx="361848" cy="647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280765" y="3411960"/>
            <a:ext cx="629886" cy="551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299235" y="3147420"/>
            <a:ext cx="0" cy="3139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481944" y="2708046"/>
            <a:ext cx="917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/>
                </a:solidFill>
              </a:rPr>
              <a:t>lecturers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13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39.4|7.3|6.2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4|9.3|13.4|6.4|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18.7|9.8|3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3.4|29.5|55.3|2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1|4.8|12.5|32.5|14.1|26|17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9|9.4|4|6.1|8.7|11.8|2.8|2.9|3.8|6.5|4.3|2.5|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|33.6|2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14.6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</TotalTime>
  <Words>878</Words>
  <Application>Microsoft Office PowerPoint</Application>
  <PresentationFormat>Widescreen</PresentationFormat>
  <Paragraphs>181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Courier New</vt:lpstr>
      <vt:lpstr>Retrospect</vt:lpstr>
      <vt:lpstr>Basics of XML</vt:lpstr>
      <vt:lpstr>Overview over this video</vt:lpstr>
      <vt:lpstr>XML</vt:lpstr>
      <vt:lpstr>XML</vt:lpstr>
      <vt:lpstr>XML intuition</vt:lpstr>
      <vt:lpstr>Nodes with multiple parents</vt:lpstr>
      <vt:lpstr>Elements &amp; Tags</vt:lpstr>
      <vt:lpstr>Attributes</vt:lpstr>
      <vt:lpstr>Document Order</vt:lpstr>
      <vt:lpstr>Other Features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XML</dc:title>
  <dc:creator>Rasmus Ibsen-Jensen</dc:creator>
  <cp:lastModifiedBy>Rasmus Ibsen-Jensen</cp:lastModifiedBy>
  <cp:revision>8</cp:revision>
  <dcterms:created xsi:type="dcterms:W3CDTF">2020-11-28T14:46:57Z</dcterms:created>
  <dcterms:modified xsi:type="dcterms:W3CDTF">2020-12-01T18:06:37Z</dcterms:modified>
</cp:coreProperties>
</file>