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98" r:id="rId3"/>
    <p:sldId id="413" r:id="rId4"/>
    <p:sldId id="486" r:id="rId5"/>
    <p:sldId id="487" r:id="rId6"/>
    <p:sldId id="496" r:id="rId7"/>
    <p:sldId id="497" r:id="rId8"/>
    <p:sldId id="488" r:id="rId9"/>
    <p:sldId id="48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AD1F9-FCE2-4604-9F06-92FEDF5BEB8C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6F858-052D-4793-A389-8451576C5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5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6BCE-8179-4218-A772-03A855E03F0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8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4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3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1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2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5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0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4796DC-994A-4ED7-AFA7-2F8BE41B9D9F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B54DBC-B3FC-4120-A27F-6C09DEB9759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7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900C-5463-45ED-AC10-43DDF78B5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NoSQL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8891-E7CA-4B9B-98A7-4599E67BA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98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6883-2A22-462B-B5B7-BCE9B506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over this video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062A-590F-45EF-8225-D308F5F2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a lot of SQL/relational databases in this course, but there are other kinds of databases</a:t>
            </a:r>
          </a:p>
          <a:p>
            <a:pPr lvl="1"/>
            <a:r>
              <a:rPr lang="en-US" dirty="0"/>
              <a:t>We will see some here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AF72-7829-4033-B2B1-63C20A6E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59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</a:t>
            </a:r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NoSQL: “Not Only SQL” or “Not Relational”</a:t>
            </a:r>
          </a:p>
          <a:p>
            <a:pPr>
              <a:spcBef>
                <a:spcPts val="2472"/>
              </a:spcBef>
            </a:pPr>
            <a:r>
              <a:rPr lang="en-US" dirty="0"/>
              <a:t>Cater to requirements for typical web applications</a:t>
            </a:r>
          </a:p>
          <a:p>
            <a:pPr lvl="1"/>
            <a:r>
              <a:rPr lang="en-US" dirty="0"/>
              <a:t>Very fast access to data, with millions of users in parallel</a:t>
            </a:r>
          </a:p>
          <a:p>
            <a:pPr lvl="1"/>
            <a:r>
              <a:rPr lang="en-US" dirty="0"/>
              <a:t>Fault-tolerance</a:t>
            </a:r>
          </a:p>
          <a:p>
            <a:pPr lvl="1"/>
            <a:r>
              <a:rPr lang="en-US" dirty="0"/>
              <a:t>Flexibility in the type of data stored (semi-structured)</a:t>
            </a:r>
          </a:p>
          <a:p>
            <a:pPr lvl="1"/>
            <a:r>
              <a:rPr lang="en-US" dirty="0"/>
              <a:t>Full ACID compliance can sometimes be relaxed</a:t>
            </a:r>
          </a:p>
          <a:p>
            <a:pPr>
              <a:spcBef>
                <a:spcPts val="2472"/>
              </a:spcBef>
            </a:pPr>
            <a:r>
              <a:rPr lang="en-US" dirty="0"/>
              <a:t>Not restricted to such applications</a:t>
            </a:r>
          </a:p>
          <a:p>
            <a:pPr lvl="1">
              <a:spcBef>
                <a:spcPts val="672"/>
              </a:spcBef>
            </a:pPr>
            <a:r>
              <a:rPr lang="en-US" dirty="0"/>
              <a:t>E.g., popular for big data analytics projects</a:t>
            </a:r>
          </a:p>
          <a:p>
            <a:pPr>
              <a:spcBef>
                <a:spcPts val="2472"/>
              </a:spcBef>
            </a:pPr>
            <a:r>
              <a:rPr lang="en-US" dirty="0"/>
              <a:t>Not a replacement for relational databases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3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8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Managing User Data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7176120" y="4426411"/>
            <a:ext cx="3287216" cy="2021840"/>
          </a:xfrm>
        </p:spPr>
        <p:txBody>
          <a:bodyPr>
            <a:normAutofit/>
          </a:bodyPr>
          <a:lstStyle/>
          <a:p>
            <a:pPr marL="198900" indent="-198900">
              <a:spcBef>
                <a:spcPts val="672"/>
              </a:spcBef>
            </a:pPr>
            <a:r>
              <a:rPr lang="en-US" sz="2000" dirty="0"/>
              <a:t>Simple queries: return the value for key k</a:t>
            </a:r>
          </a:p>
          <a:p>
            <a:pPr marL="198900" indent="-198900">
              <a:spcBef>
                <a:spcPts val="672"/>
              </a:spcBef>
            </a:pPr>
            <a:r>
              <a:rPr lang="en-US" sz="2000" dirty="0"/>
              <a:t>Fast reads/writes via index </a:t>
            </a:r>
            <a:br>
              <a:rPr lang="en-US" sz="2000" dirty="0"/>
            </a:br>
            <a:r>
              <a:rPr lang="en-US" sz="2000" dirty="0"/>
              <a:t>on keys</a:t>
            </a:r>
          </a:p>
          <a:p>
            <a:pPr marL="198900" indent="-198900">
              <a:spcBef>
                <a:spcPts val="672"/>
              </a:spcBef>
            </a:pPr>
            <a:r>
              <a:rPr lang="en-US" sz="2000" dirty="0"/>
              <a:t>ACID can sometimes </a:t>
            </a:r>
            <a:br>
              <a:rPr lang="en-US" sz="2000" dirty="0"/>
            </a:br>
            <a:r>
              <a:rPr lang="en-US" sz="2000" dirty="0"/>
              <a:t>be relaxed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758" y="1739550"/>
            <a:ext cx="967839" cy="967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6425" y="1666367"/>
            <a:ext cx="171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Web service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424" y="2072604"/>
            <a:ext cx="343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Online store, massive multi-player </a:t>
            </a:r>
            <a:br>
              <a:rPr lang="en-US" dirty="0"/>
            </a:br>
            <a:r>
              <a:rPr lang="en-US" dirty="0"/>
              <a:t>online gaming platform, </a:t>
            </a:r>
            <a:r>
              <a:rPr lang="mr-IN" dirty="0"/>
              <a:t>…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19537" y="3190307"/>
            <a:ext cx="2817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User profiles, shopping cart,</a:t>
            </a:r>
            <a:br>
              <a:rPr lang="en-US" dirty="0"/>
            </a:br>
            <a:r>
              <a:rPr lang="en-US" dirty="0"/>
              <a:t>messages, orders, etc.</a:t>
            </a:r>
          </a:p>
        </p:txBody>
      </p:sp>
      <p:pic>
        <p:nvPicPr>
          <p:cNvPr id="14" name="Picture 13" descr="databa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874" y="2936444"/>
            <a:ext cx="927844" cy="927844"/>
          </a:xfrm>
          <a:prstGeom prst="rect">
            <a:avLst/>
          </a:prstGeom>
        </p:spPr>
      </p:pic>
      <p:pic>
        <p:nvPicPr>
          <p:cNvPr id="15" name="Picture 14" descr="databa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83" y="2931517"/>
            <a:ext cx="894401" cy="894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81628" y="3165492"/>
            <a:ext cx="246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card transactions,</a:t>
            </a:r>
            <a:br>
              <a:rPr lang="en-US" dirty="0"/>
            </a:br>
            <a:r>
              <a:rPr lang="en-US" dirty="0"/>
              <a:t>inventory, other data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5488202" y="2618899"/>
            <a:ext cx="287555" cy="2275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6594478" y="2574429"/>
            <a:ext cx="258942" cy="28607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868231"/>
              </p:ext>
            </p:extLst>
          </p:nvPr>
        </p:nvGraphicFramePr>
        <p:xfrm>
          <a:off x="1085920" y="3900020"/>
          <a:ext cx="5040560" cy="2473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13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“name”:</a:t>
                      </a:r>
                      <a:r>
                        <a:rPr lang="en-GB" dirty="0"/>
                        <a:t>“John Smith”,</a:t>
                      </a:r>
                      <a:endParaRPr lang="en-US" dirty="0"/>
                    </a:p>
                    <a:p>
                      <a:r>
                        <a:rPr lang="en-US" dirty="0"/>
                        <a:t>  “items”:{</a:t>
                      </a:r>
                    </a:p>
                    <a:p>
                      <a:r>
                        <a:rPr lang="en-US" dirty="0"/>
                        <a:t>      “1”:{“</a:t>
                      </a:r>
                      <a:r>
                        <a:rPr lang="en-US" dirty="0" err="1"/>
                        <a:t>name”:“product</a:t>
                      </a:r>
                      <a:r>
                        <a:rPr lang="en-US" dirty="0"/>
                        <a:t> 1”,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“quantity”:3</a:t>
                      </a:r>
                      <a:r>
                        <a:rPr lang="en-GB" dirty="0"/>
                        <a:t>},</a:t>
                      </a:r>
                      <a:br>
                        <a:rPr lang="en-GB" dirty="0"/>
                      </a:br>
                      <a:r>
                        <a:rPr lang="en-GB" baseline="0" dirty="0"/>
                        <a:t>      “2”:{“name”:</a:t>
                      </a:r>
                      <a:r>
                        <a:rPr lang="en-US" dirty="0"/>
                        <a:t>“</a:t>
                      </a:r>
                      <a:r>
                        <a:rPr lang="en-GB" baseline="0" dirty="0"/>
                        <a:t>product 2”, “quantity”:1}, </a:t>
                      </a:r>
                      <a:br>
                        <a:rPr lang="en-GB" baseline="0" dirty="0"/>
                      </a:br>
                      <a:r>
                        <a:rPr lang="en-GB" baseline="0" dirty="0"/>
                        <a:t>      </a:t>
                      </a:r>
                      <a:r>
                        <a:rPr lang="mr-IN" baseline="0" dirty="0"/>
                        <a:t>…</a:t>
                      </a:r>
                      <a:endParaRPr lang="en-GB" dirty="0"/>
                    </a:p>
                    <a:p>
                      <a:r>
                        <a:rPr lang="en-GB" baseline="0" dirty="0"/>
                        <a:t>  </a:t>
                      </a:r>
                      <a:r>
                        <a:rPr lang="mr-IN" baseline="0" dirty="0"/>
                        <a:t>…</a:t>
                      </a:r>
                      <a:r>
                        <a:rPr lang="en-GB" baseline="0" dirty="0"/>
                        <a:t> 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479166" y="2797971"/>
            <a:ext cx="22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NoSQL Database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1628" y="2797532"/>
            <a:ext cx="266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Relational Database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224742" y="3864288"/>
            <a:ext cx="0" cy="21278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861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41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NoSQL databases are often </a:t>
            </a:r>
            <a:r>
              <a:rPr lang="en-US" b="1" dirty="0"/>
              <a:t>distributed</a:t>
            </a:r>
          </a:p>
          <a:p>
            <a:pPr lvl="1"/>
            <a:r>
              <a:rPr lang="en-US" dirty="0"/>
              <a:t>Nodes run on commodity hardware</a:t>
            </a:r>
          </a:p>
          <a:p>
            <a:pPr lvl="1"/>
            <a:r>
              <a:rPr lang="en-US" dirty="0"/>
              <a:t>Standard network</a:t>
            </a:r>
          </a:p>
          <a:p>
            <a:pPr>
              <a:spcBef>
                <a:spcPts val="1872"/>
              </a:spcBef>
            </a:pPr>
            <a:r>
              <a:rPr lang="en-US" dirty="0"/>
              <a:t>Designed to guarantee:</a:t>
            </a:r>
          </a:p>
          <a:p>
            <a:pPr lvl="1"/>
            <a:r>
              <a:rPr lang="en-US" b="1" dirty="0"/>
              <a:t>Availability</a:t>
            </a:r>
            <a:r>
              <a:rPr lang="en-US" dirty="0"/>
              <a:t>: every non-failing node always executes queries</a:t>
            </a:r>
          </a:p>
          <a:p>
            <a:pPr lvl="1"/>
            <a:r>
              <a:rPr lang="en-US" b="1" dirty="0"/>
              <a:t>Consistency</a:t>
            </a:r>
            <a:r>
              <a:rPr lang="en-US" dirty="0"/>
              <a:t>: every read receives the most recent write or an error</a:t>
            </a:r>
          </a:p>
          <a:p>
            <a:pPr lvl="1"/>
            <a:r>
              <a:rPr lang="en-US" b="1" dirty="0"/>
              <a:t>Scalability</a:t>
            </a:r>
            <a:r>
              <a:rPr lang="en-US" dirty="0"/>
              <a:t>: more capacity (users, storage, </a:t>
            </a:r>
            <a:r>
              <a:rPr lang="mr-IN" dirty="0"/>
              <a:t>…</a:t>
            </a:r>
            <a:r>
              <a:rPr lang="en-GB" dirty="0"/>
              <a:t>) </a:t>
            </a:r>
            <a:r>
              <a:rPr lang="en-US" dirty="0"/>
              <a:t>by adding new nodes</a:t>
            </a:r>
          </a:p>
          <a:p>
            <a:pPr lvl="1"/>
            <a:r>
              <a:rPr lang="en-US" b="1" dirty="0"/>
              <a:t>High performance</a:t>
            </a:r>
            <a:r>
              <a:rPr lang="en-US" dirty="0"/>
              <a:t>: often achieved by very simple interface</a:t>
            </a:r>
            <a:br>
              <a:rPr lang="en-US" dirty="0"/>
            </a:br>
            <a:r>
              <a:rPr lang="en-US" dirty="0"/>
              <a:t>(e.g., support lookups/inserts of keys, but do this fast)</a:t>
            </a:r>
          </a:p>
          <a:p>
            <a:pPr lvl="1"/>
            <a:r>
              <a:rPr lang="en-US" b="1" dirty="0"/>
              <a:t>Partition-tolerance</a:t>
            </a:r>
            <a:r>
              <a:rPr lang="en-US" dirty="0"/>
              <a:t>: even if nodes (or messages) fail, the remaining subnetworks can continue their work</a:t>
            </a:r>
          </a:p>
          <a:p>
            <a:pPr>
              <a:spcBef>
                <a:spcPts val="1872"/>
              </a:spcBef>
            </a:pPr>
            <a:r>
              <a:rPr lang="en-US" dirty="0"/>
              <a:t>Often give up ACID to improve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 descr="databa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079" y="2765433"/>
            <a:ext cx="864095" cy="864095"/>
          </a:xfrm>
          <a:prstGeom prst="rect">
            <a:avLst/>
          </a:prstGeom>
        </p:spPr>
      </p:pic>
      <p:pic>
        <p:nvPicPr>
          <p:cNvPr id="6" name="Picture 5" descr="databa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827" y="2132758"/>
            <a:ext cx="864095" cy="864095"/>
          </a:xfrm>
          <a:prstGeom prst="rect">
            <a:avLst/>
          </a:prstGeom>
        </p:spPr>
      </p:pic>
      <p:pic>
        <p:nvPicPr>
          <p:cNvPr id="7" name="Picture 6" descr="databa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2" y="3403774"/>
            <a:ext cx="864095" cy="86409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148896" y="2863422"/>
            <a:ext cx="526930" cy="232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9519334" y="2951007"/>
            <a:ext cx="360041" cy="331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015" y="1737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60034" y="42437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9475" y="29968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BAF8DD1-3263-4341-9B36-E331442A18C4}"/>
              </a:ext>
            </a:extLst>
          </p:cNvPr>
          <p:cNvSpPr/>
          <p:nvPr/>
        </p:nvSpPr>
        <p:spPr>
          <a:xfrm>
            <a:off x="3749997" y="2507073"/>
            <a:ext cx="2273114" cy="616957"/>
          </a:xfrm>
          <a:prstGeom prst="wedgeRoundRectCallout">
            <a:avLst>
              <a:gd name="adj1" fmla="val -103225"/>
              <a:gd name="adj2" fmla="val 121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WARNING: NOT THE SAME AS IN ACID!!!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78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CAP Theorem</a:t>
            </a:r>
            <a:br>
              <a:rPr lang="en-US" dirty="0"/>
            </a:br>
            <a:r>
              <a:rPr lang="en-US" sz="2200" dirty="0"/>
              <a:t>Brewer (2000); Gilbert &amp; Lynch (2002)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achieve all three of these properties: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267908" y="2564904"/>
            <a:ext cx="165618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r>
              <a:rPr lang="en-US" sz="2400" dirty="0"/>
              <a:t>onsistency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7688" y="4581128"/>
            <a:ext cx="165618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r>
              <a:rPr lang="en-US" sz="2400" dirty="0"/>
              <a:t>vailability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48128" y="4550927"/>
            <a:ext cx="165618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dirty="0"/>
              <a:t>artition-tolerance</a:t>
            </a:r>
          </a:p>
        </p:txBody>
      </p:sp>
      <p:sp>
        <p:nvSpPr>
          <p:cNvPr id="8" name="Oval 7"/>
          <p:cNvSpPr/>
          <p:nvPr/>
        </p:nvSpPr>
        <p:spPr>
          <a:xfrm rot="2964818">
            <a:off x="3783932" y="1550717"/>
            <a:ext cx="2735595" cy="503080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4756105" y="1753863"/>
            <a:ext cx="2735595" cy="65689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76287" y="3696388"/>
            <a:ext cx="1441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NoSQL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7688" y="2375774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Single-node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DBMS</a:t>
            </a:r>
          </a:p>
        </p:txBody>
      </p:sp>
      <p:sp>
        <p:nvSpPr>
          <p:cNvPr id="13" name="Oval 12"/>
          <p:cNvSpPr/>
          <p:nvPr/>
        </p:nvSpPr>
        <p:spPr>
          <a:xfrm rot="18509646">
            <a:off x="5697322" y="1668045"/>
            <a:ext cx="2735595" cy="478071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7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ACID to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databases drop ACID and often provide the weaker guarantees of 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 state &amp; eventual consistency: </a:t>
            </a:r>
          </a:p>
          <a:p>
            <a:pPr lvl="1"/>
            <a:r>
              <a:rPr lang="en-US" dirty="0"/>
              <a:t>the database state might occasionally be inconsistent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GB" dirty="0"/>
              <a:t>but it will eventually be made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32549" y="2256432"/>
            <a:ext cx="295232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B</a:t>
            </a:r>
            <a:r>
              <a:rPr lang="en-US" sz="2400" dirty="0"/>
              <a:t>asically </a:t>
            </a:r>
            <a:r>
              <a:rPr lang="en-US" sz="2400" b="1" dirty="0"/>
              <a:t>A</a:t>
            </a:r>
            <a:r>
              <a:rPr lang="en-US" sz="2400" dirty="0"/>
              <a:t>vailable, </a:t>
            </a:r>
          </a:p>
          <a:p>
            <a:r>
              <a:rPr lang="en-US" sz="2400" b="1" dirty="0"/>
              <a:t>S</a:t>
            </a:r>
            <a:r>
              <a:rPr lang="en-US" sz="2400" dirty="0"/>
              <a:t>oft state, </a:t>
            </a:r>
          </a:p>
          <a:p>
            <a:r>
              <a:rPr lang="en-US" sz="2400" b="1" dirty="0"/>
              <a:t>E</a:t>
            </a:r>
            <a:r>
              <a:rPr lang="en-US" sz="2400" dirty="0"/>
              <a:t>ventually consistent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865368" y="3481734"/>
            <a:ext cx="2520280" cy="1622724"/>
          </a:xfrm>
          <a:prstGeom prst="wedgeRoundRectCallout">
            <a:avLst>
              <a:gd name="adj1" fmla="val -98272"/>
              <a:gd name="adj2" fmla="val 2037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 data item X has been updated, but the update has not yet been propagated to some of the replicas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3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Classification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Classification:</a:t>
            </a:r>
          </a:p>
          <a:p>
            <a:pPr lvl="1"/>
            <a:r>
              <a:rPr lang="en-US" dirty="0"/>
              <a:t>Key-value stores:</a:t>
            </a:r>
          </a:p>
          <a:p>
            <a:pPr lvl="2"/>
            <a:r>
              <a:rPr lang="en-US" dirty="0"/>
              <a:t>Efficient lookups and insertions of key-value pairs</a:t>
            </a:r>
          </a:p>
          <a:p>
            <a:pPr lvl="1"/>
            <a:r>
              <a:rPr lang="en-US" dirty="0"/>
              <a:t>Document stores:</a:t>
            </a:r>
          </a:p>
          <a:p>
            <a:pPr lvl="2"/>
            <a:r>
              <a:rPr lang="en-US" dirty="0"/>
              <a:t>Similar to key-value stores (values = semi-structured data, represented e.g. in XML/JSON)</a:t>
            </a:r>
          </a:p>
          <a:p>
            <a:pPr lvl="2"/>
            <a:r>
              <a:rPr lang="en-US" dirty="0"/>
              <a:t>Lookups can involve values from documents</a:t>
            </a:r>
          </a:p>
          <a:p>
            <a:pPr lvl="1"/>
            <a:r>
              <a:rPr lang="en-US" dirty="0"/>
              <a:t>Column stores</a:t>
            </a:r>
          </a:p>
          <a:p>
            <a:pPr lvl="1"/>
            <a:r>
              <a:rPr lang="en-US" dirty="0"/>
              <a:t>Graph databases</a:t>
            </a:r>
          </a:p>
          <a:p>
            <a:pPr>
              <a:spcBef>
                <a:spcPts val="1872"/>
              </a:spcBef>
            </a:pPr>
            <a:r>
              <a:rPr lang="en-US" dirty="0"/>
              <a:t>Hybrids and other types possible</a:t>
            </a:r>
          </a:p>
          <a:p>
            <a:pPr>
              <a:spcBef>
                <a:spcPts val="1872"/>
              </a:spcBef>
            </a:pPr>
            <a:r>
              <a:rPr lang="en-US" dirty="0"/>
              <a:t>No type fits all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8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39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7326-65A1-424F-8396-25632847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5E5A-9E02-47D6-9F8E-AFC45C84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988224" cy="4023360"/>
          </a:xfrm>
        </p:spPr>
        <p:txBody>
          <a:bodyPr>
            <a:normAutofit/>
          </a:bodyPr>
          <a:lstStyle/>
          <a:p>
            <a:r>
              <a:rPr lang="en-US" dirty="0"/>
              <a:t>We saw a brief introduction to NoSQL databases</a:t>
            </a:r>
            <a:endParaRPr lang="en-GB" dirty="0"/>
          </a:p>
          <a:p>
            <a:r>
              <a:rPr lang="en-GB" dirty="0"/>
              <a:t>They try to ensure:</a:t>
            </a:r>
          </a:p>
          <a:p>
            <a:pPr lvl="1"/>
            <a:r>
              <a:rPr lang="en-US" b="1" dirty="0"/>
              <a:t>Availability</a:t>
            </a:r>
            <a:r>
              <a:rPr lang="en-US" dirty="0"/>
              <a:t>: every non-failing node always executes queries</a:t>
            </a:r>
          </a:p>
          <a:p>
            <a:pPr lvl="1"/>
            <a:r>
              <a:rPr lang="en-US" b="1" dirty="0"/>
              <a:t>Consistency</a:t>
            </a:r>
            <a:r>
              <a:rPr lang="en-US" dirty="0"/>
              <a:t>: every read receives the most recent write or an error</a:t>
            </a:r>
          </a:p>
          <a:p>
            <a:pPr lvl="1"/>
            <a:r>
              <a:rPr lang="en-US" b="1" dirty="0"/>
              <a:t>Scalability</a:t>
            </a:r>
            <a:r>
              <a:rPr lang="en-US" dirty="0"/>
              <a:t>: more capacity (users, storage, </a:t>
            </a:r>
            <a:r>
              <a:rPr lang="mr-IN" dirty="0"/>
              <a:t>…</a:t>
            </a:r>
            <a:r>
              <a:rPr lang="en-GB" dirty="0"/>
              <a:t>) </a:t>
            </a:r>
            <a:r>
              <a:rPr lang="en-US" dirty="0"/>
              <a:t>by adding new nodes</a:t>
            </a:r>
          </a:p>
          <a:p>
            <a:pPr lvl="1"/>
            <a:r>
              <a:rPr lang="en-US" b="1" dirty="0"/>
              <a:t>High performance</a:t>
            </a:r>
            <a:r>
              <a:rPr lang="en-US" dirty="0"/>
              <a:t>: often achieved by very simple interface (e.g., support lookups/inserts of keys, but do this fast)</a:t>
            </a:r>
          </a:p>
          <a:p>
            <a:pPr lvl="1"/>
            <a:r>
              <a:rPr lang="en-US" b="1" dirty="0"/>
              <a:t>Partition-tolerance</a:t>
            </a:r>
            <a:r>
              <a:rPr lang="en-US" dirty="0"/>
              <a:t>: even if nodes (or messages) fail, the remaining subnetworks can continue their work</a:t>
            </a:r>
          </a:p>
          <a:p>
            <a:r>
              <a:rPr lang="en-US" dirty="0"/>
              <a:t>Doing </a:t>
            </a:r>
            <a:r>
              <a:rPr lang="en-US" b="1" dirty="0"/>
              <a:t>Consistency</a:t>
            </a:r>
            <a:r>
              <a:rPr lang="en-US" dirty="0"/>
              <a:t>, </a:t>
            </a:r>
            <a:r>
              <a:rPr lang="en-US" b="1" dirty="0"/>
              <a:t>Availability &amp; Partition-tolerance </a:t>
            </a:r>
            <a:r>
              <a:rPr lang="en-US" dirty="0"/>
              <a:t>fully at the same time is impossible though and they mostly focus on </a:t>
            </a:r>
            <a:r>
              <a:rPr lang="en-US" b="1" dirty="0"/>
              <a:t>Availability &amp; Partition-tolerance</a:t>
            </a:r>
          </a:p>
          <a:p>
            <a:pPr lvl="1"/>
            <a:r>
              <a:rPr lang="en-US" dirty="0"/>
              <a:t>I.e. BASE: </a:t>
            </a:r>
            <a:r>
              <a:rPr lang="en-US" b="1" dirty="0"/>
              <a:t>B</a:t>
            </a:r>
            <a:r>
              <a:rPr lang="en-US" dirty="0"/>
              <a:t>asically </a:t>
            </a:r>
            <a:r>
              <a:rPr lang="en-US" b="1" dirty="0"/>
              <a:t>A</a:t>
            </a:r>
            <a:r>
              <a:rPr lang="en-US" dirty="0"/>
              <a:t>vailable, </a:t>
            </a:r>
            <a:r>
              <a:rPr lang="en-US" b="1" dirty="0"/>
              <a:t>S</a:t>
            </a:r>
            <a:r>
              <a:rPr lang="en-US" dirty="0"/>
              <a:t>oft state, </a:t>
            </a:r>
            <a:r>
              <a:rPr lang="en-US" b="1" dirty="0"/>
              <a:t>E</a:t>
            </a:r>
            <a:r>
              <a:rPr lang="en-US" dirty="0"/>
              <a:t>ventually consistent </a:t>
            </a:r>
          </a:p>
          <a:p>
            <a:pPr lvl="1"/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65B8D33-1B8B-49F8-9676-0AF2A848E50F}"/>
              </a:ext>
            </a:extLst>
          </p:cNvPr>
          <p:cNvSpPr/>
          <p:nvPr/>
        </p:nvSpPr>
        <p:spPr>
          <a:xfrm>
            <a:off x="8355048" y="1945213"/>
            <a:ext cx="2273114" cy="616957"/>
          </a:xfrm>
          <a:prstGeom prst="wedgeRoundRectCallout">
            <a:avLst>
              <a:gd name="adj1" fmla="val -103225"/>
              <a:gd name="adj2" fmla="val 121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WARNING: NOT THE SAME AS IN ACID!!!</a:t>
            </a:r>
            <a:endParaRPr lang="en-GB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64ED87E-65EE-46B2-9AC1-24E31CFC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12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38.3|1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4|22.2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7.5|10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3|10.2|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4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42.7|28.2|7.3|4.3|24.5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649</Words>
  <Application>Microsoft Office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Introduction to NoSQL</vt:lpstr>
      <vt:lpstr>Overview over this video</vt:lpstr>
      <vt:lpstr>NoSQL Databases</vt:lpstr>
      <vt:lpstr>Example: Managing User Data</vt:lpstr>
      <vt:lpstr>NoSQL Database Characteristics</vt:lpstr>
      <vt:lpstr>The CAP Theorem Brewer (2000); Gilbert &amp; Lynch (2002)</vt:lpstr>
      <vt:lpstr>From ACID to BASE</vt:lpstr>
      <vt:lpstr>NoSQL Database Classification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Ibsen-Jensen</dc:creator>
  <cp:lastModifiedBy>Rasmus Ibsen-Jensen</cp:lastModifiedBy>
  <cp:revision>5</cp:revision>
  <dcterms:created xsi:type="dcterms:W3CDTF">2020-12-27T22:33:00Z</dcterms:created>
  <dcterms:modified xsi:type="dcterms:W3CDTF">2020-12-29T22:46:43Z</dcterms:modified>
</cp:coreProperties>
</file>