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505" r:id="rId4"/>
    <p:sldId id="507" r:id="rId5"/>
    <p:sldId id="508" r:id="rId6"/>
    <p:sldId id="506" r:id="rId7"/>
    <p:sldId id="509" r:id="rId8"/>
    <p:sldId id="510" r:id="rId9"/>
    <p:sldId id="511" r:id="rId10"/>
    <p:sldId id="512" r:id="rId11"/>
    <p:sldId id="514" r:id="rId12"/>
    <p:sldId id="515" r:id="rId13"/>
    <p:sldId id="516" r:id="rId14"/>
    <p:sldId id="517" r:id="rId15"/>
    <p:sldId id="5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0BC4B-CD16-44B7-9DFB-71C3ACFC8E74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7DE00-4610-4D5D-B421-FCF41D057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6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6BCE-8179-4218-A772-03A855E03F0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7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6BCE-8179-4218-A772-03A855E03F0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6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E6BCE-8179-4218-A772-03A855E03F0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4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2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9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0EAE0E-FE25-473C-B5EE-748D3FE152FB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0BE47-410B-420C-9E70-667E281079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7A38-AC25-44D1-9A6B-5A2870249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NoSQL databases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70FB-C14F-483F-B97B-0B976B860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9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ACID is supported in the newest version from end of last year</a:t>
            </a:r>
          </a:p>
          <a:p>
            <a:r>
              <a:rPr lang="en-US" dirty="0"/>
              <a:t>That said Isolation is not quite fully supported in that they only do snapshots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10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0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5244" y="1750517"/>
            <a:ext cx="8363272" cy="4518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Google </a:t>
            </a:r>
            <a:r>
              <a:rPr lang="en-US" dirty="0" err="1"/>
              <a:t>BigTable</a:t>
            </a:r>
            <a:r>
              <a:rPr lang="en-US" dirty="0"/>
              <a:t>, Apache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 names/column families fixed, column qualifiers vary</a:t>
            </a:r>
          </a:p>
          <a:p>
            <a:r>
              <a:rPr lang="en-US" dirty="0"/>
              <a:t>Columns referenced as &lt;column family&gt;:&lt;column qualifier&gt;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54993"/>
              </p:ext>
            </p:extLst>
          </p:nvPr>
        </p:nvGraphicFramePr>
        <p:xfrm>
          <a:off x="2743484" y="3030593"/>
          <a:ext cx="7334467" cy="22250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47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postcode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email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02401" y="2586529"/>
            <a:ext cx="1001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student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58384" y="2523151"/>
            <a:ext cx="1296144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1065" y="2071068"/>
            <a:ext cx="138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Table name</a:t>
            </a:r>
          </a:p>
        </p:txBody>
      </p:sp>
      <p:sp>
        <p:nvSpPr>
          <p:cNvPr id="10" name="Oval 9"/>
          <p:cNvSpPr/>
          <p:nvPr/>
        </p:nvSpPr>
        <p:spPr>
          <a:xfrm>
            <a:off x="7378976" y="2967404"/>
            <a:ext cx="1296144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80753" y="2117986"/>
            <a:ext cx="1683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Column family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9788" y="254269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Column qualifier</a:t>
            </a:r>
          </a:p>
        </p:txBody>
      </p:sp>
      <p:sp>
        <p:nvSpPr>
          <p:cNvPr id="13" name="Oval 12"/>
          <p:cNvSpPr/>
          <p:nvPr/>
        </p:nvSpPr>
        <p:spPr>
          <a:xfrm>
            <a:off x="5788869" y="3329631"/>
            <a:ext cx="1296144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6436941" y="2942805"/>
            <a:ext cx="1" cy="386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99178" y="3713472"/>
            <a:ext cx="1296144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63364" y="3743003"/>
            <a:ext cx="635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Row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2298986" y="3939156"/>
            <a:ext cx="351796" cy="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10339" y="2249511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Column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9505025" y="2649622"/>
            <a:ext cx="0" cy="28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2090" y="2536984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Cell</a:t>
            </a:r>
          </a:p>
        </p:txBody>
      </p:sp>
      <p:cxnSp>
        <p:nvCxnSpPr>
          <p:cNvPr id="34" name="Straight Arrow Connector 33"/>
          <p:cNvCxnSpPr>
            <a:stCxn id="33" idx="2"/>
            <a:endCxn id="17" idx="0"/>
          </p:cNvCxnSpPr>
          <p:nvPr/>
        </p:nvCxnSpPr>
        <p:spPr>
          <a:xfrm flipH="1">
            <a:off x="4147250" y="2937094"/>
            <a:ext cx="398732" cy="77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0" idx="0"/>
          </p:cNvCxnSpPr>
          <p:nvPr/>
        </p:nvCxnSpPr>
        <p:spPr>
          <a:xfrm>
            <a:off x="8022458" y="2518096"/>
            <a:ext cx="4590" cy="44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73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 animBg="1"/>
      <p:bldP spid="9" grpId="0"/>
      <p:bldP spid="10" grpId="0" animBg="1"/>
      <p:bldP spid="11" grpId="0"/>
      <p:bldP spid="12" grpId="0"/>
      <p:bldP spid="13" grpId="0" animBg="1"/>
      <p:bldP spid="17" grpId="0" animBg="1"/>
      <p:bldP spid="18" grpId="0"/>
      <p:bldP spid="2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dirty="0" err="1"/>
              <a:t>Hbase</a:t>
            </a:r>
            <a:br>
              <a:rPr lang="en-US" dirty="0"/>
            </a:br>
            <a:r>
              <a:rPr lang="en-US" sz="2200" dirty="0"/>
              <a:t>https://</a:t>
            </a:r>
            <a:r>
              <a:rPr lang="en-US" sz="2200" dirty="0" err="1"/>
              <a:t>hbase.apache.org</a:t>
            </a:r>
            <a:r>
              <a:rPr lang="en-US" sz="2200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Hadoop Distributed File System </a:t>
            </a:r>
          </a:p>
          <a:p>
            <a:pPr lvl="1"/>
            <a:r>
              <a:rPr lang="en-US" dirty="0"/>
              <a:t>also mentioned in MapReduce video</a:t>
            </a:r>
          </a:p>
          <a:p>
            <a:pPr lvl="1"/>
            <a:r>
              <a:rPr lang="en-US" dirty="0"/>
              <a:t>Creating table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Inserting rows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Finding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05367" y="2699628"/>
            <a:ext cx="6879065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GB" dirty="0">
                <a:latin typeface="Courier" charset="0"/>
                <a:ea typeface="Courier" charset="0"/>
                <a:cs typeface="Courier" charset="0"/>
              </a:rPr>
              <a:t>create ‘</a:t>
            </a:r>
            <a:r>
              <a:rPr lang="en-GB" dirty="0" err="1">
                <a:latin typeface="Courier" charset="0"/>
                <a:ea typeface="Courier" charset="0"/>
                <a:cs typeface="Courier" charset="0"/>
              </a:rPr>
              <a:t>STUDENT’,’Name’,’Grade’,’Programme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5367" y="3727337"/>
            <a:ext cx="6879065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GB" dirty="0">
                <a:latin typeface="Courier" charset="0"/>
                <a:ea typeface="Courier" charset="0"/>
                <a:cs typeface="Courier" charset="0"/>
              </a:rPr>
              <a:t>put ‘STUDENT’,’row1’,’Name:Fname’,’Anna’</a:t>
            </a:r>
          </a:p>
          <a:p>
            <a:pPr marL="0" lvl="1"/>
            <a:r>
              <a:rPr lang="en-GB" dirty="0">
                <a:latin typeface="Courier" charset="0"/>
                <a:ea typeface="Courier" charset="0"/>
                <a:cs typeface="Courier" charset="0"/>
              </a:rPr>
              <a:t>put ‘STUDENT’,’row1’,’Grade:COMP207’,’100’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5366" y="5041628"/>
            <a:ext cx="6879065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GB" dirty="0">
                <a:latin typeface="Courier" charset="0"/>
                <a:ea typeface="Courier" charset="0"/>
                <a:cs typeface="Courier" charset="0"/>
              </a:rPr>
              <a:t>get ‘STUDENT’,’row1’</a:t>
            </a:r>
          </a:p>
          <a:p>
            <a:pPr marL="0" lvl="1"/>
            <a:r>
              <a:rPr lang="en-GB" dirty="0">
                <a:latin typeface="Courier" charset="0"/>
                <a:ea typeface="Courier" charset="0"/>
                <a:cs typeface="Courier" charset="0"/>
              </a:rPr>
              <a:t>scan ‘STUDENT’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431705" y="5908331"/>
            <a:ext cx="2082743" cy="646901"/>
          </a:xfrm>
          <a:prstGeom prst="wedgeRoundRectCallout">
            <a:avLst>
              <a:gd name="adj1" fmla="val -50308"/>
              <a:gd name="adj2" fmla="val -7768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going through the full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17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two levels of fragmentation:</a:t>
            </a:r>
          </a:p>
          <a:p>
            <a:pPr lvl="1"/>
            <a:r>
              <a:rPr lang="en-US" dirty="0"/>
              <a:t>Top level: rows are divided into regions (i.e., ranges of rows)</a:t>
            </a:r>
          </a:p>
          <a:p>
            <a:pPr lvl="1"/>
            <a:r>
              <a:rPr lang="en-US" dirty="0"/>
              <a:t>Bottom level: regions store different column families in different nodes (i.e., computers)</a:t>
            </a:r>
          </a:p>
          <a:p>
            <a:r>
              <a:rPr lang="en-US" dirty="0"/>
              <a:t>No transaction support</a:t>
            </a:r>
          </a:p>
          <a:p>
            <a:r>
              <a:rPr lang="en-US" dirty="0"/>
              <a:t>Each item has a time stamp and one can access past versions of the database (if setup)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822588" y="4363946"/>
            <a:ext cx="6879065" cy="120032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get ’STUDENT’, ‘row1’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COLUMN        CELL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name:first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timestamp=1511139129384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value=Anna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name:last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timestamp=1511139140333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value=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data as a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systems: e.g., Neo4j</a:t>
            </a:r>
          </a:p>
          <a:p>
            <a:pPr lvl="1"/>
            <a:r>
              <a:rPr lang="en-US" dirty="0"/>
              <a:t>Data is accessed using SQL-like path query language</a:t>
            </a:r>
          </a:p>
          <a:p>
            <a:pPr lvl="1"/>
            <a:r>
              <a:rPr lang="en-US" dirty="0"/>
              <a:t>Indexes,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647728" y="2324182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4528" y="2276872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2440" y="2276872"/>
            <a:ext cx="395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{name: “Anna”, email: “</a:t>
            </a:r>
            <a:r>
              <a:rPr lang="en-US" dirty="0" err="1"/>
              <a:t>anna@liv.ac.uk</a:t>
            </a:r>
            <a:r>
              <a:rPr lang="en-US" dirty="0"/>
              <a:t>”}</a:t>
            </a:r>
          </a:p>
        </p:txBody>
      </p:sp>
      <p:sp>
        <p:nvSpPr>
          <p:cNvPr id="9" name="Oval 8"/>
          <p:cNvSpPr/>
          <p:nvPr/>
        </p:nvSpPr>
        <p:spPr>
          <a:xfrm>
            <a:off x="4079776" y="4077388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6256" y="403007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60209" y="4022448"/>
            <a:ext cx="450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{department: “CS”, code: “COMP207”, year: 2}</a:t>
            </a:r>
          </a:p>
        </p:txBody>
      </p:sp>
      <p:cxnSp>
        <p:nvCxnSpPr>
          <p:cNvPr id="13" name="Straight Arrow Connector 12"/>
          <p:cNvCxnSpPr>
            <a:stCxn id="6" idx="4"/>
            <a:endCxn id="9" idx="0"/>
          </p:cNvCxnSpPr>
          <p:nvPr/>
        </p:nvCxnSpPr>
        <p:spPr>
          <a:xfrm>
            <a:off x="3785084" y="2598894"/>
            <a:ext cx="432048" cy="147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1109" y="306057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EnrolledIn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18" idx="3"/>
            <a:endCxn id="9" idx="7"/>
          </p:cNvCxnSpPr>
          <p:nvPr/>
        </p:nvCxnSpPr>
        <p:spPr>
          <a:xfrm flipH="1">
            <a:off x="4314257" y="3325525"/>
            <a:ext cx="1550444" cy="79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24470" y="309104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53354" y="3472657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EnrolledIn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8393" y="3013096"/>
            <a:ext cx="375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{name: “Ben”, email: “</a:t>
            </a:r>
            <a:r>
              <a:rPr lang="en-US" dirty="0" err="1"/>
              <a:t>ben@liv.ac.uk</a:t>
            </a:r>
            <a:r>
              <a:rPr lang="en-US" dirty="0"/>
              <a:t>”}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0226" y="2733773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29054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8F92-F147-46D0-BCEB-A810237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05FF-2C7E-4FB4-8256-943ABCD9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 briefly saw other kinds of NoSQL databases, namely those implemented in MongoDB (document stores), </a:t>
            </a:r>
            <a:r>
              <a:rPr lang="en-US" dirty="0" err="1"/>
              <a:t>Hbase</a:t>
            </a:r>
            <a:r>
              <a:rPr lang="en-US" dirty="0"/>
              <a:t> (column stores) and Neo4j (</a:t>
            </a:r>
            <a:r>
              <a:rPr lang="en-US"/>
              <a:t>graph databases)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8C79-A1E8-43F4-8646-81CB1EA6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5C6F-CA64-485C-8689-1C6CC1A0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video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136B-494A-4602-8A76-1476C9F5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one type of NoSQL databases, namely key-value stores</a:t>
            </a:r>
          </a:p>
          <a:p>
            <a:pPr lvl="1"/>
            <a:r>
              <a:rPr lang="en-US" dirty="0"/>
              <a:t>This video will provide a brief introduction to other types, specifically document stores, column stores and graph databases</a:t>
            </a:r>
            <a:endParaRPr lang="en-GB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AA1427F-088A-48CC-A834-CD3C45D4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0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Stores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Databases that store collections of “documents”</a:t>
            </a:r>
          </a:p>
          <a:p>
            <a:pPr lvl="1"/>
            <a:r>
              <a:rPr lang="en-US" sz="2000" dirty="0"/>
              <a:t>Document = </a:t>
            </a:r>
            <a:r>
              <a:rPr lang="en-US" sz="2000" dirty="0" err="1"/>
              <a:t>semistructured</a:t>
            </a:r>
            <a:r>
              <a:rPr lang="en-US" sz="2000" dirty="0"/>
              <a:t> data associated with an object 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9" name="Content Placeholder 35"/>
          <p:cNvGraphicFramePr>
            <a:graphicFrameLocks/>
          </p:cNvGraphicFramePr>
          <p:nvPr/>
        </p:nvGraphicFramePr>
        <p:xfrm>
          <a:off x="2279576" y="2757959"/>
          <a:ext cx="77152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13">
                <a:tc>
                  <a:txBody>
                    <a:bodyPr/>
                    <a:lstStyle/>
                    <a:p>
                      <a:r>
                        <a:rPr lang="en-US" dirty="0" err="1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1028434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{ “name”: 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“Morris</a:t>
                      </a:r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Park Bake Shop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”,</a:t>
                      </a:r>
                    </a:p>
                    <a:p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  “address”: {</a:t>
                      </a:r>
                    </a:p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     “</a:t>
                      </a:r>
                      <a:r>
                        <a:rPr lang="en-US" sz="14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coord</a:t>
                      </a:r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”: [-73.856077,</a:t>
                      </a:r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40.848447],</a:t>
                      </a:r>
                    </a:p>
                    <a:p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“street”: “Morris Park Ave”,</a:t>
                      </a:r>
                    </a:p>
                    <a:p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“</a:t>
                      </a:r>
                      <a:r>
                        <a:rPr lang="en-US" sz="14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zipcode</a:t>
                      </a:r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”: “10462” },</a:t>
                      </a:r>
                      <a:b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</a:br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“grades”: [</a:t>
                      </a:r>
                    </a:p>
                    <a:p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{ “date”: 1393804800000, “grade”: “A”, “score”: 2 },</a:t>
                      </a:r>
                    </a:p>
                    <a:p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{ ”date”: 1299715200000, “grade”: “B”, “score”: 14 }]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{ “name”: 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“</a:t>
                      </a:r>
                      <a:r>
                        <a:rPr lang="en-GB" sz="14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Wendy’S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”,</a:t>
                      </a:r>
                    </a:p>
                    <a:p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  “address”: {</a:t>
                      </a:r>
                    </a:p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     “</a:t>
                      </a:r>
                      <a:r>
                        <a:rPr lang="en-US" sz="14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coord</a:t>
                      </a:r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”: [-73.961704,</a:t>
                      </a:r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40.662942],</a:t>
                      </a:r>
                    </a:p>
                    <a:p>
                      <a:r>
                        <a:rPr lang="mr-IN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07568" y="2447453"/>
            <a:ext cx="25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Collection ”restaurants”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137176" y="5977468"/>
            <a:ext cx="3312858" cy="428938"/>
          </a:xfrm>
          <a:prstGeom prst="wedgeRoundRectCallout">
            <a:avLst>
              <a:gd name="adj1" fmla="val -32892"/>
              <a:gd name="adj2" fmla="val -866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Documents represented in JSON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992166" y="5977468"/>
            <a:ext cx="2952328" cy="428938"/>
          </a:xfrm>
          <a:prstGeom prst="wedgeRoundRectCallout">
            <a:avLst>
              <a:gd name="adj1" fmla="val -22285"/>
              <a:gd name="adj2" fmla="val -7748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often assigned automatically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0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&lt;?xml version=“1.0” standalone=“yes”&gt;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&lt;students&gt;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&lt;student&gt;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    &lt;name&gt;Anna&lt;/name&gt;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    &lt;number&gt;20171989&lt;/number&gt;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    &lt;programme&gt;G402&lt;/programme&gt;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&lt;/student&gt;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&lt;student&gt;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    &lt;name&gt;John&lt;/name&gt;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    &lt;number&gt;20174378&lt;/number&gt;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    &lt;programme&gt;G702&lt;/programme&gt;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&lt;/student&gt;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    </a:t>
            </a:r>
            <a:r>
              <a:rPr lang="mr-IN" dirty="0">
                <a:ea typeface="Courier New" charset="0"/>
                <a:cs typeface="Courier New" charset="0"/>
              </a:rPr>
              <a:t>…</a:t>
            </a:r>
            <a:endParaRPr lang="en-GB" dirty="0">
              <a:ea typeface="Courier New" charset="0"/>
              <a:cs typeface="Courier New" charset="0"/>
            </a:endParaRP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&lt;/students&gt;</a:t>
            </a:r>
          </a:p>
          <a:p>
            <a:pPr marL="0" indent="0">
              <a:spcBef>
                <a:spcPts val="72"/>
              </a:spcBef>
              <a:buNone/>
            </a:pPr>
            <a:endParaRPr lang="en-GB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799277" y="223846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19949" y="303055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43885" y="404341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19949" y="403866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77485" y="404779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68020" y="303055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3"/>
            <a:endCxn id="13" idx="7"/>
          </p:cNvCxnSpPr>
          <p:nvPr/>
        </p:nvCxnSpPr>
        <p:spPr>
          <a:xfrm flipH="1">
            <a:off x="7954430" y="2472946"/>
            <a:ext cx="885078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75286" y="2445146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8966" y="2441209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4" name="Straight Arrow Connector 13"/>
          <p:cNvCxnSpPr>
            <a:stCxn id="12" idx="5"/>
            <a:endCxn id="17" idx="1"/>
          </p:cNvCxnSpPr>
          <p:nvPr/>
        </p:nvCxnSpPr>
        <p:spPr>
          <a:xfrm>
            <a:off x="9033759" y="2472946"/>
            <a:ext cx="874493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4" idx="7"/>
          </p:cNvCxnSpPr>
          <p:nvPr/>
        </p:nvCxnSpPr>
        <p:spPr>
          <a:xfrm flipH="1">
            <a:off x="6978366" y="3265034"/>
            <a:ext cx="781814" cy="8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5" idx="0"/>
          </p:cNvCxnSpPr>
          <p:nvPr/>
        </p:nvCxnSpPr>
        <p:spPr>
          <a:xfrm>
            <a:off x="7857305" y="3305265"/>
            <a:ext cx="0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6" idx="1"/>
          </p:cNvCxnSpPr>
          <p:nvPr/>
        </p:nvCxnSpPr>
        <p:spPr>
          <a:xfrm>
            <a:off x="7954430" y="3265034"/>
            <a:ext cx="1363286" cy="8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2602" y="341585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051" y="360661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number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2693" y="3415850"/>
            <a:ext cx="116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programme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5961" y="4395701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“Anna”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61629" y="4395701"/>
            <a:ext cx="119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“20171989”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6464" y="4395701"/>
            <a:ext cx="79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“G402”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3695" y="3293945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dirty="0">
                <a:ea typeface="Courier New" charset="0"/>
                <a:cs typeface="Courier New" charset="0"/>
              </a:rPr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84875" y="1873886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students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0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{"students":[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{"name": "Anna", 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"number":20171989,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"programme":"G402"},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{"name": "John",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"number":20174378,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"programme":"G702"},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…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]}</a:t>
            </a:r>
          </a:p>
          <a:p>
            <a:pPr marL="0" indent="0">
              <a:spcBef>
                <a:spcPts val="72"/>
              </a:spcBef>
              <a:buNone/>
            </a:pPr>
            <a:r>
              <a:rPr lang="en-GB" dirty="0">
                <a:ea typeface="Courier New" charset="0"/>
                <a:cs typeface="Courier New" charset="0"/>
              </a:rPr>
              <a:t>	</a:t>
            </a:r>
          </a:p>
          <a:p>
            <a:pPr marL="0" indent="0">
              <a:spcBef>
                <a:spcPts val="72"/>
              </a:spcBef>
              <a:buNone/>
            </a:pPr>
            <a:endParaRPr lang="en-GB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C758B4-C163-4B03-BCB7-CD2AC4A6820E}"/>
              </a:ext>
            </a:extLst>
          </p:cNvPr>
          <p:cNvSpPr/>
          <p:nvPr/>
        </p:nvSpPr>
        <p:spPr>
          <a:xfrm>
            <a:off x="8799277" y="223846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D05700-79F7-4F0F-80C6-B296C44E2D76}"/>
              </a:ext>
            </a:extLst>
          </p:cNvPr>
          <p:cNvSpPr/>
          <p:nvPr/>
        </p:nvSpPr>
        <p:spPr>
          <a:xfrm>
            <a:off x="7719949" y="303055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7323CC-1714-4F9B-9515-E910ACEAA577}"/>
              </a:ext>
            </a:extLst>
          </p:cNvPr>
          <p:cNvSpPr/>
          <p:nvPr/>
        </p:nvSpPr>
        <p:spPr>
          <a:xfrm>
            <a:off x="6743885" y="404341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C7A414-0A21-4EDE-B6FF-C7EA35C91F35}"/>
              </a:ext>
            </a:extLst>
          </p:cNvPr>
          <p:cNvSpPr/>
          <p:nvPr/>
        </p:nvSpPr>
        <p:spPr>
          <a:xfrm>
            <a:off x="7719949" y="403866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744950-8BD4-403A-81E2-E3C780FC4941}"/>
              </a:ext>
            </a:extLst>
          </p:cNvPr>
          <p:cNvSpPr/>
          <p:nvPr/>
        </p:nvSpPr>
        <p:spPr>
          <a:xfrm>
            <a:off x="9277485" y="404779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BCFB79-E1A3-4D6C-9F0A-EB50989775BB}"/>
              </a:ext>
            </a:extLst>
          </p:cNvPr>
          <p:cNvSpPr/>
          <p:nvPr/>
        </p:nvSpPr>
        <p:spPr>
          <a:xfrm>
            <a:off x="9868020" y="303055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F2FBB-C535-4482-9D0F-C4B85A61E56F}"/>
              </a:ext>
            </a:extLst>
          </p:cNvPr>
          <p:cNvCxnSpPr>
            <a:stCxn id="33" idx="3"/>
            <a:endCxn id="34" idx="7"/>
          </p:cNvCxnSpPr>
          <p:nvPr/>
        </p:nvCxnSpPr>
        <p:spPr>
          <a:xfrm flipH="1">
            <a:off x="7954430" y="2472946"/>
            <a:ext cx="885078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450AB3-EC93-4960-877D-48C3513409CD}"/>
              </a:ext>
            </a:extLst>
          </p:cNvPr>
          <p:cNvSpPr txBox="1"/>
          <p:nvPr/>
        </p:nvSpPr>
        <p:spPr>
          <a:xfrm>
            <a:off x="7675286" y="2445146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95EAFF-CCC3-4475-B262-EF7AF1AEEF64}"/>
              </a:ext>
            </a:extLst>
          </p:cNvPr>
          <p:cNvSpPr txBox="1"/>
          <p:nvPr/>
        </p:nvSpPr>
        <p:spPr>
          <a:xfrm>
            <a:off x="9358966" y="2441209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student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C2DD8D-7361-46B7-9BC4-689903D885DB}"/>
              </a:ext>
            </a:extLst>
          </p:cNvPr>
          <p:cNvCxnSpPr>
            <a:stCxn id="33" idx="5"/>
            <a:endCxn id="38" idx="1"/>
          </p:cNvCxnSpPr>
          <p:nvPr/>
        </p:nvCxnSpPr>
        <p:spPr>
          <a:xfrm>
            <a:off x="9033759" y="2472946"/>
            <a:ext cx="874493" cy="5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8A619-83A9-4234-A234-B77AF8176827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6978366" y="3265034"/>
            <a:ext cx="781814" cy="8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8270A3-3E30-4E12-B5FD-597F83AF8A52}"/>
              </a:ext>
            </a:extLst>
          </p:cNvPr>
          <p:cNvCxnSpPr>
            <a:stCxn id="34" idx="4"/>
            <a:endCxn id="36" idx="0"/>
          </p:cNvCxnSpPr>
          <p:nvPr/>
        </p:nvCxnSpPr>
        <p:spPr>
          <a:xfrm>
            <a:off x="7857305" y="3305265"/>
            <a:ext cx="0" cy="7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746E9D-E508-4D20-97C0-1CAD2FA9BD3A}"/>
              </a:ext>
            </a:extLst>
          </p:cNvPr>
          <p:cNvCxnSpPr>
            <a:stCxn id="34" idx="5"/>
            <a:endCxn id="37" idx="1"/>
          </p:cNvCxnSpPr>
          <p:nvPr/>
        </p:nvCxnSpPr>
        <p:spPr>
          <a:xfrm>
            <a:off x="7954430" y="3265034"/>
            <a:ext cx="1363286" cy="8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FB5575-8827-4C96-8ACB-9628C7895EA4}"/>
              </a:ext>
            </a:extLst>
          </p:cNvPr>
          <p:cNvSpPr txBox="1"/>
          <p:nvPr/>
        </p:nvSpPr>
        <p:spPr>
          <a:xfrm>
            <a:off x="6692602" y="341585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22E30A-9AAA-4FE9-A5F8-617D18265DF6}"/>
              </a:ext>
            </a:extLst>
          </p:cNvPr>
          <p:cNvSpPr txBox="1"/>
          <p:nvPr/>
        </p:nvSpPr>
        <p:spPr>
          <a:xfrm>
            <a:off x="7816051" y="360661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number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16D07E-5793-4689-8935-79EB6C8DCF66}"/>
              </a:ext>
            </a:extLst>
          </p:cNvPr>
          <p:cNvSpPr txBox="1"/>
          <p:nvPr/>
        </p:nvSpPr>
        <p:spPr>
          <a:xfrm>
            <a:off x="8682693" y="3415850"/>
            <a:ext cx="116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programme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F95271-9800-4C0E-B51A-C6B64A598567}"/>
              </a:ext>
            </a:extLst>
          </p:cNvPr>
          <p:cNvSpPr txBox="1"/>
          <p:nvPr/>
        </p:nvSpPr>
        <p:spPr>
          <a:xfrm>
            <a:off x="6525961" y="4395701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“Anna”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BF89A3-C7CA-432D-8A00-873033EBD8E5}"/>
              </a:ext>
            </a:extLst>
          </p:cNvPr>
          <p:cNvSpPr txBox="1"/>
          <p:nvPr/>
        </p:nvSpPr>
        <p:spPr>
          <a:xfrm>
            <a:off x="7261629" y="4395701"/>
            <a:ext cx="119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“20171989”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0984E-6416-40C6-9167-58B817C2C283}"/>
              </a:ext>
            </a:extLst>
          </p:cNvPr>
          <p:cNvSpPr txBox="1"/>
          <p:nvPr/>
        </p:nvSpPr>
        <p:spPr>
          <a:xfrm>
            <a:off x="9016464" y="4395701"/>
            <a:ext cx="796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“G402”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0B981-2153-46C1-8BDB-6EA1421B5C79}"/>
              </a:ext>
            </a:extLst>
          </p:cNvPr>
          <p:cNvSpPr/>
          <p:nvPr/>
        </p:nvSpPr>
        <p:spPr>
          <a:xfrm>
            <a:off x="9833695" y="3293945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dirty="0">
                <a:ea typeface="Courier New" charset="0"/>
                <a:cs typeface="Courier New" charset="0"/>
              </a:rPr>
              <a:t>…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B2651F-D46E-4DBE-9A2B-C4AB028B04B4}"/>
              </a:ext>
            </a:extLst>
          </p:cNvPr>
          <p:cNvSpPr txBox="1"/>
          <p:nvPr/>
        </p:nvSpPr>
        <p:spPr>
          <a:xfrm>
            <a:off x="8484875" y="1873886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students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8B71EAA-C362-4966-8592-8347A34A1C08}"/>
              </a:ext>
            </a:extLst>
          </p:cNvPr>
          <p:cNvSpPr/>
          <p:nvPr/>
        </p:nvSpPr>
        <p:spPr>
          <a:xfrm>
            <a:off x="226646" y="2736304"/>
            <a:ext cx="1375508" cy="405481"/>
          </a:xfrm>
          <a:prstGeom prst="wedgeRoundRectCallout">
            <a:avLst>
              <a:gd name="adj1" fmla="val 16273"/>
              <a:gd name="adj2" fmla="val -18793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dk1"/>
                </a:solidFill>
              </a:rPr>
              <a:t>For </a:t>
            </a:r>
            <a:r>
              <a:rPr lang="en-US" dirty="0">
                <a:solidFill>
                  <a:schemeClr val="dk1"/>
                </a:solidFill>
              </a:rPr>
              <a:t>objects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0D490661-59F1-4258-812A-3DD793EEDA38}"/>
              </a:ext>
            </a:extLst>
          </p:cNvPr>
          <p:cNvSpPr/>
          <p:nvPr/>
        </p:nvSpPr>
        <p:spPr>
          <a:xfrm>
            <a:off x="2803608" y="1737360"/>
            <a:ext cx="1375508" cy="405481"/>
          </a:xfrm>
          <a:prstGeom prst="wedgeRoundRectCallout">
            <a:avLst>
              <a:gd name="adj1" fmla="val -75772"/>
              <a:gd name="adj2" fmla="val 279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For arrays</a:t>
            </a:r>
            <a:endParaRPr lang="en-GB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7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Restaurant information web service</a:t>
            </a:r>
          </a:p>
          <a:p>
            <a:pPr lvl="1"/>
            <a:r>
              <a:rPr lang="en-US" sz="2000" dirty="0"/>
              <a:t>Filter collection of restaurants by location, ratings, etc.</a:t>
            </a:r>
          </a:p>
          <a:p>
            <a:pPr lvl="1"/>
            <a:r>
              <a:rPr lang="en-US" sz="2000" dirty="0"/>
              <a:t>Data associated with restaurants might vary</a:t>
            </a:r>
          </a:p>
          <a:p>
            <a:pPr lvl="1"/>
            <a:r>
              <a:rPr lang="en-US" sz="2000" dirty="0"/>
              <a:t>User requests typically require all data associated with a restaurant,</a:t>
            </a:r>
            <a:br>
              <a:rPr lang="en-US" sz="2000" dirty="0"/>
            </a:br>
            <a:r>
              <a:rPr lang="en-US" sz="2000" dirty="0"/>
              <a:t>but do not need to join data from different restaurants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5" name="Content Placeholder 35"/>
          <p:cNvGraphicFramePr>
            <a:graphicFrameLocks/>
          </p:cNvGraphicFramePr>
          <p:nvPr/>
        </p:nvGraphicFramePr>
        <p:xfrm>
          <a:off x="2279576" y="3840440"/>
          <a:ext cx="7715200" cy="2321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13">
                <a:tc>
                  <a:txBody>
                    <a:bodyPr/>
                    <a:lstStyle/>
                    <a:p>
                      <a:r>
                        <a:rPr lang="en-US" dirty="0" err="1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1028434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{ “name”: 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“Morris</a:t>
                      </a:r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Park Bake Shop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”,</a:t>
                      </a:r>
                    </a:p>
                    <a:p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  “address”: {</a:t>
                      </a:r>
                    </a:p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     “</a:t>
                      </a:r>
                      <a:r>
                        <a:rPr lang="en-US" sz="14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coord</a:t>
                      </a:r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”: [-73.856077,</a:t>
                      </a:r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40.848447],</a:t>
                      </a:r>
                    </a:p>
                    <a:p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“street”: “Morris Park Ave”,</a:t>
                      </a:r>
                    </a:p>
                    <a:p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“</a:t>
                      </a:r>
                      <a:r>
                        <a:rPr lang="en-US" sz="14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zipcode</a:t>
                      </a:r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”: “10462” },</a:t>
                      </a:r>
                      <a:b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</a:br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“grades”: [</a:t>
                      </a:r>
                    </a:p>
                    <a:p>
                      <a:r>
                        <a:rPr lang="en-US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{ “date”: 1393804800000, “grade”: “A”, “score”: 2 }, </a:t>
                      </a:r>
                      <a:r>
                        <a:rPr lang="mr-IN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{ “name”: 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“</a:t>
                      </a:r>
                      <a:r>
                        <a:rPr lang="en-GB" sz="14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Wendy’S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”,</a:t>
                      </a:r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mr-IN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7568" y="3431361"/>
            <a:ext cx="25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Collection ”restaurants”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483285" y="1777107"/>
            <a:ext cx="2767626" cy="428938"/>
          </a:xfrm>
          <a:prstGeom prst="wedgeRoundRectCallout">
            <a:avLst>
              <a:gd name="adj1" fmla="val -40609"/>
              <a:gd name="adj2" fmla="val 738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 out </a:t>
            </a:r>
            <a:r>
              <a:rPr lang="en-US"/>
              <a:t>key-value stores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6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MongoDB</a:t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www.mongodb.com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Stores documents in variant of JSON</a:t>
            </a:r>
          </a:p>
          <a:p>
            <a:pPr lvl="1">
              <a:spcBef>
                <a:spcPts val="1176"/>
              </a:spcBef>
            </a:pPr>
            <a:r>
              <a:rPr lang="en-US" dirty="0"/>
              <a:t>Creating/managing collections</a:t>
            </a:r>
          </a:p>
          <a:p>
            <a:pPr lvl="1"/>
            <a:endParaRPr lang="en-US" dirty="0"/>
          </a:p>
          <a:p>
            <a:pPr lvl="1">
              <a:spcBef>
                <a:spcPts val="2376"/>
              </a:spcBef>
            </a:pPr>
            <a:r>
              <a:rPr lang="en-US" dirty="0"/>
              <a:t>Insert/update/delete documents</a:t>
            </a:r>
          </a:p>
          <a:p>
            <a:pPr lvl="1">
              <a:spcBef>
                <a:spcPts val="1776"/>
              </a:spcBef>
            </a:pPr>
            <a:endParaRPr lang="en-US" dirty="0"/>
          </a:p>
          <a:p>
            <a:pPr lvl="1">
              <a:spcBef>
                <a:spcPts val="3576"/>
              </a:spcBef>
            </a:pPr>
            <a:r>
              <a:rPr lang="en-US" dirty="0"/>
              <a:t>Finding documents</a:t>
            </a:r>
          </a:p>
          <a:p>
            <a:pPr lvl="1">
              <a:spcBef>
                <a:spcPts val="2976"/>
              </a:spcBef>
            </a:pPr>
            <a:endParaRPr lang="en-US" dirty="0"/>
          </a:p>
          <a:p>
            <a:pPr lvl="1">
              <a:spcBef>
                <a:spcPts val="2976"/>
              </a:spcBef>
            </a:pPr>
            <a:r>
              <a:rPr lang="en-US" dirty="0"/>
              <a:t>Aggregation,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05367" y="2492896"/>
            <a:ext cx="6879065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db.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createCollection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students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9103" y="3390398"/>
            <a:ext cx="6883430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db.</a:t>
            </a:r>
            <a:r>
              <a:rPr lang="en-US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students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insert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 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{name: "Anna", </a:t>
            </a:r>
            <a:r>
              <a:rPr lang="en-US" b="1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studentID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GB" dirty="0">
                <a:solidFill>
                  <a:schemeClr val="accent1"/>
                </a:solidFill>
                <a:ea typeface="Courier New" charset="0"/>
                <a:cs typeface="Courier New" charset="0"/>
              </a:rPr>
              <a:t>20171989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, year: 2}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8136" y="4501664"/>
            <a:ext cx="7023082" cy="369332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db.</a:t>
            </a:r>
            <a:r>
              <a:rPr lang="en-US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students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{year: 2}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1873" y="4869440"/>
            <a:ext cx="7023082" cy="369332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db.</a:t>
            </a:r>
            <a:r>
              <a:rPr lang="en-US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students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{year: {$</a:t>
            </a:r>
            <a:r>
              <a:rPr lang="en-US" b="1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lt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: 3}}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sort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{year:1}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3771" y="4508033"/>
            <a:ext cx="6883431" cy="811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8309667" y="4013356"/>
            <a:ext cx="2082743" cy="646901"/>
          </a:xfrm>
          <a:prstGeom prst="wedgeRoundRectCallout">
            <a:avLst>
              <a:gd name="adj1" fmla="val -41338"/>
              <a:gd name="adj2" fmla="val 6974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</a:t>
            </a:r>
            <a:r>
              <a:rPr lang="en-US"/>
              <a:t>flexible than </a:t>
            </a:r>
            <a:br>
              <a:rPr lang="en-US"/>
            </a:br>
            <a:r>
              <a:rPr lang="en-US"/>
              <a:t>key-value </a:t>
            </a:r>
            <a:r>
              <a:rPr lang="en-US" dirty="0"/>
              <a:t>stores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9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in MongoDB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Also: indexes on one or more fields of documents</a:t>
            </a:r>
            <a:br>
              <a:rPr lang="en-US" dirty="0"/>
            </a:br>
            <a:r>
              <a:rPr lang="en-US" dirty="0"/>
              <a:t>(in contrast to key-value DBs)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72"/>
              </a:spcBef>
            </a:pPr>
            <a:r>
              <a:rPr lang="en-US" dirty="0" err="1"/>
              <a:t>db.students.createIndex</a:t>
            </a:r>
            <a:r>
              <a:rPr lang="en-US" dirty="0"/>
              <a:t>( { name: 1 } )</a:t>
            </a:r>
          </a:p>
          <a:p>
            <a:r>
              <a:rPr lang="en-US" dirty="0" err="1"/>
              <a:t>db.students.createIndex</a:t>
            </a:r>
            <a:r>
              <a:rPr lang="en-US" dirty="0"/>
              <a:t>( { </a:t>
            </a:r>
            <a:r>
              <a:rPr lang="en-US" dirty="0" err="1"/>
              <a:t>programme</a:t>
            </a:r>
            <a:r>
              <a:rPr lang="en-US" dirty="0"/>
              <a:t>: 1, year: -1 }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6" name="Content Placeholder 35"/>
          <p:cNvGraphicFramePr>
            <a:graphicFrameLocks/>
          </p:cNvGraphicFramePr>
          <p:nvPr/>
        </p:nvGraphicFramePr>
        <p:xfrm>
          <a:off x="2495600" y="2899648"/>
          <a:ext cx="7715200" cy="168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13">
                <a:tc>
                  <a:txBody>
                    <a:bodyPr/>
                    <a:lstStyle/>
                    <a:p>
                      <a:r>
                        <a:rPr lang="en-US" dirty="0" err="1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1028434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{ “name”: 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“Anna”,</a:t>
                      </a:r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</a:p>
                    <a:p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”</a:t>
                      </a:r>
                      <a:r>
                        <a:rPr lang="en-GB" sz="14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studentID</a:t>
                      </a:r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”: “1234”, </a:t>
                      </a:r>
                    </a:p>
                    <a:p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“year”: 2, </a:t>
                      </a:r>
                    </a:p>
                    <a:p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“programme”: “G402” }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23593" y="2490569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Collection ”students”</a:t>
            </a:r>
          </a:p>
        </p:txBody>
      </p:sp>
    </p:spTree>
    <p:extLst>
      <p:ext uri="{BB962C8B-B14F-4D97-AF65-F5344CB8AC3E}">
        <p14:creationId xmlns:p14="http://schemas.microsoft.com/office/powerpoint/2010/main" val="210457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Sharding</a:t>
            </a:r>
            <a:r>
              <a:rPr lang="en-US" dirty="0"/>
              <a:t> (horizontal fragmentation)</a:t>
            </a:r>
          </a:p>
          <a:p>
            <a:pPr lvl="1"/>
            <a:r>
              <a:rPr lang="en-US" dirty="0"/>
              <a:t>Collections are split into </a:t>
            </a:r>
            <a:r>
              <a:rPr lang="en-US" b="1" dirty="0"/>
              <a:t>horizontal fragments </a:t>
            </a:r>
          </a:p>
          <a:p>
            <a:pPr lvl="1"/>
            <a:r>
              <a:rPr lang="en-US" dirty="0"/>
              <a:t>Based on </a:t>
            </a:r>
            <a:r>
              <a:rPr lang="en-US" b="1" dirty="0"/>
              <a:t>shard key</a:t>
            </a:r>
            <a:r>
              <a:rPr lang="en-US" dirty="0"/>
              <a:t>: indexed field, exists in all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spcBef>
                <a:spcPts val="1872"/>
              </a:spcBef>
            </a:pPr>
            <a:r>
              <a:rPr lang="en-US" dirty="0"/>
              <a:t>Replication</a:t>
            </a:r>
          </a:p>
          <a:p>
            <a:pPr lvl="1"/>
            <a:r>
              <a:rPr lang="en-US" dirty="0"/>
              <a:t>Horizontal fragments of collections </a:t>
            </a:r>
            <a:r>
              <a:rPr lang="en-GB" dirty="0"/>
              <a:t>are replicated</a:t>
            </a:r>
          </a:p>
          <a:p>
            <a:pPr lvl="1"/>
            <a:r>
              <a:rPr lang="en-GB" dirty="0"/>
              <a:t>Master-slave approach:</a:t>
            </a:r>
          </a:p>
          <a:p>
            <a:pPr lvl="2"/>
            <a:r>
              <a:rPr lang="en-GB" dirty="0"/>
              <a:t>Primary copy (master) and secondary copies (replicas)</a:t>
            </a:r>
          </a:p>
          <a:p>
            <a:pPr lvl="2"/>
            <a:r>
              <a:rPr lang="en-GB" dirty="0"/>
              <a:t>Updates: on master, then delegated to replicas</a:t>
            </a:r>
          </a:p>
          <a:p>
            <a:pPr lvl="2"/>
            <a:r>
              <a:rPr lang="en-GB" dirty="0"/>
              <a:t>Reads: delegated to master (default) or to any replica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5" name="Content Placeholder 35"/>
          <p:cNvGraphicFramePr>
            <a:graphicFrameLocks/>
          </p:cNvGraphicFramePr>
          <p:nvPr/>
        </p:nvGraphicFramePr>
        <p:xfrm>
          <a:off x="2238400" y="2787069"/>
          <a:ext cx="7715200" cy="110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13">
                <a:tc>
                  <a:txBody>
                    <a:bodyPr/>
                    <a:lstStyle/>
                    <a:p>
                      <a:r>
                        <a:rPr lang="en-US" dirty="0" err="1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1028434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{ “name”: </a:t>
                      </a:r>
                      <a:r>
                        <a:rPr lang="en-GB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“Anna”,</a:t>
                      </a:r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”</a:t>
                      </a:r>
                      <a:r>
                        <a:rPr lang="en-GB" sz="14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studentID</a:t>
                      </a:r>
                      <a:r>
                        <a:rPr lang="en-GB" sz="14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”: “1234”, “year”: 2 }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dirty="0">
                          <a:latin typeface="Courier" charset="0"/>
                          <a:ea typeface="Courier" charset="0"/>
                          <a:cs typeface="Courier" charset="0"/>
                        </a:rPr>
                        <a:t>…</a:t>
                      </a:r>
                      <a:endParaRPr lang="en-US" sz="1400" baseline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820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6.9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13.8|20.8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9.7|2.7|4.2|7.7|6.6|13.1|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6.1|34.4|14.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1166</Words>
  <Application>Microsoft Office PowerPoint</Application>
  <PresentationFormat>Widescreen</PresentationFormat>
  <Paragraphs>264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Courier</vt:lpstr>
      <vt:lpstr>Retrospect</vt:lpstr>
      <vt:lpstr>Other NoSQL databases</vt:lpstr>
      <vt:lpstr>Overview of video</vt:lpstr>
      <vt:lpstr>Document Stores</vt:lpstr>
      <vt:lpstr>JSON vs XML</vt:lpstr>
      <vt:lpstr>JSON vs XML</vt:lpstr>
      <vt:lpstr>Typical Use Case</vt:lpstr>
      <vt:lpstr>Case Study: MongoDB https://www.mongodb.com</vt:lpstr>
      <vt:lpstr>Indexes in MongoDB</vt:lpstr>
      <vt:lpstr>MongoDB Techniques</vt:lpstr>
      <vt:lpstr>Transaction Support</vt:lpstr>
      <vt:lpstr>Column Stores</vt:lpstr>
      <vt:lpstr>Case Study: Hbase https://hbase.apache.org/</vt:lpstr>
      <vt:lpstr>Hbase Techniques</vt:lpstr>
      <vt:lpstr>Graph Databases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NoSQL databases</dc:title>
  <dc:creator>Rasmus Ibsen-Jensen</dc:creator>
  <cp:lastModifiedBy>Rasmus Ibsen-Jensen</cp:lastModifiedBy>
  <cp:revision>7</cp:revision>
  <dcterms:created xsi:type="dcterms:W3CDTF">2020-12-27T23:03:51Z</dcterms:created>
  <dcterms:modified xsi:type="dcterms:W3CDTF">2020-12-29T22:47:40Z</dcterms:modified>
</cp:coreProperties>
</file>