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482" r:id="rId3"/>
    <p:sldId id="337" r:id="rId4"/>
    <p:sldId id="433" r:id="rId5"/>
    <p:sldId id="475" r:id="rId6"/>
    <p:sldId id="476" r:id="rId7"/>
    <p:sldId id="477" r:id="rId8"/>
    <p:sldId id="480" r:id="rId9"/>
    <p:sldId id="481" r:id="rId10"/>
    <p:sldId id="478" r:id="rId11"/>
    <p:sldId id="48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5"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41281-C352-4429-AFDA-A11B2DD88F0A}" type="datetimeFigureOut">
              <a:rPr lang="en-GB" smtClean="0"/>
              <a:t>28/12/2020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68CFC-092F-4904-999F-41F31B5A5D40}" type="slidenum">
              <a:rPr lang="en-GB" smtClean="0"/>
              <a:t>‹#›</a:t>
            </a:fld>
            <a:endParaRPr lang="en-GB"/>
          </a:p>
        </p:txBody>
      </p:sp>
    </p:spTree>
    <p:extLst>
      <p:ext uri="{BB962C8B-B14F-4D97-AF65-F5344CB8AC3E}">
        <p14:creationId xmlns:p14="http://schemas.microsoft.com/office/powerpoint/2010/main" val="214535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E6BCE-8179-4218-A772-03A855E03F0D}" type="slidenum">
              <a:rPr lang="en-GB" smtClean="0"/>
              <a:pPr/>
              <a:t>6</a:t>
            </a:fld>
            <a:endParaRPr lang="en-GB"/>
          </a:p>
        </p:txBody>
      </p:sp>
    </p:spTree>
    <p:extLst>
      <p:ext uri="{BB962C8B-B14F-4D97-AF65-F5344CB8AC3E}">
        <p14:creationId xmlns:p14="http://schemas.microsoft.com/office/powerpoint/2010/main" val="1670030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E6BCE-8179-4218-A772-03A855E03F0D}" type="slidenum">
              <a:rPr lang="en-GB" smtClean="0"/>
              <a:pPr/>
              <a:t>8</a:t>
            </a:fld>
            <a:endParaRPr lang="en-GB"/>
          </a:p>
        </p:txBody>
      </p:sp>
    </p:spTree>
    <p:extLst>
      <p:ext uri="{BB962C8B-B14F-4D97-AF65-F5344CB8AC3E}">
        <p14:creationId xmlns:p14="http://schemas.microsoft.com/office/powerpoint/2010/main" val="10810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E6BCE-8179-4218-A772-03A855E03F0D}" type="slidenum">
              <a:rPr lang="en-GB" smtClean="0"/>
              <a:pPr/>
              <a:t>10</a:t>
            </a:fld>
            <a:endParaRPr lang="en-GB"/>
          </a:p>
        </p:txBody>
      </p:sp>
    </p:spTree>
    <p:extLst>
      <p:ext uri="{BB962C8B-B14F-4D97-AF65-F5344CB8AC3E}">
        <p14:creationId xmlns:p14="http://schemas.microsoft.com/office/powerpoint/2010/main" val="352871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25BF6-2FEE-42AE-8885-2FC376C62F43}"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DC4165-E0C3-4F35-9CFB-E93E46FDD4E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09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25BF6-2FEE-42AE-8885-2FC376C62F43}"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DC4165-E0C3-4F35-9CFB-E93E46FDD4E0}" type="slidenum">
              <a:rPr lang="en-GB" smtClean="0"/>
              <a:t>‹#›</a:t>
            </a:fld>
            <a:endParaRPr lang="en-GB"/>
          </a:p>
        </p:txBody>
      </p:sp>
    </p:spTree>
    <p:extLst>
      <p:ext uri="{BB962C8B-B14F-4D97-AF65-F5344CB8AC3E}">
        <p14:creationId xmlns:p14="http://schemas.microsoft.com/office/powerpoint/2010/main" val="61909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25BF6-2FEE-42AE-8885-2FC376C62F43}"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DC4165-E0C3-4F35-9CFB-E93E46FDD4E0}" type="slidenum">
              <a:rPr lang="en-GB" smtClean="0"/>
              <a:t>‹#›</a:t>
            </a:fld>
            <a:endParaRPr lang="en-GB"/>
          </a:p>
        </p:txBody>
      </p:sp>
    </p:spTree>
    <p:extLst>
      <p:ext uri="{BB962C8B-B14F-4D97-AF65-F5344CB8AC3E}">
        <p14:creationId xmlns:p14="http://schemas.microsoft.com/office/powerpoint/2010/main" val="218879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25BF6-2FEE-42AE-8885-2FC376C62F43}"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DC4165-E0C3-4F35-9CFB-E93E46FDD4E0}" type="slidenum">
              <a:rPr lang="en-GB" smtClean="0"/>
              <a:t>‹#›</a:t>
            </a:fld>
            <a:endParaRPr lang="en-GB"/>
          </a:p>
        </p:txBody>
      </p:sp>
    </p:spTree>
    <p:extLst>
      <p:ext uri="{BB962C8B-B14F-4D97-AF65-F5344CB8AC3E}">
        <p14:creationId xmlns:p14="http://schemas.microsoft.com/office/powerpoint/2010/main" val="403463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25BF6-2FEE-42AE-8885-2FC376C62F43}" type="datetimeFigureOut">
              <a:rPr lang="en-GB" smtClean="0"/>
              <a:t>28/12/2020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DC4165-E0C3-4F35-9CFB-E93E46FDD4E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23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25BF6-2FEE-42AE-8885-2FC376C62F43}" type="datetimeFigureOut">
              <a:rPr lang="en-GB" smtClean="0"/>
              <a:t>28/12/2020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DC4165-E0C3-4F35-9CFB-E93E46FDD4E0}" type="slidenum">
              <a:rPr lang="en-GB" smtClean="0"/>
              <a:t>‹#›</a:t>
            </a:fld>
            <a:endParaRPr lang="en-GB"/>
          </a:p>
        </p:txBody>
      </p:sp>
    </p:spTree>
    <p:extLst>
      <p:ext uri="{BB962C8B-B14F-4D97-AF65-F5344CB8AC3E}">
        <p14:creationId xmlns:p14="http://schemas.microsoft.com/office/powerpoint/2010/main" val="26181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25BF6-2FEE-42AE-8885-2FC376C62F43}" type="datetimeFigureOut">
              <a:rPr lang="en-GB" smtClean="0"/>
              <a:t>28/12/2020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DC4165-E0C3-4F35-9CFB-E93E46FDD4E0}" type="slidenum">
              <a:rPr lang="en-GB" smtClean="0"/>
              <a:t>‹#›</a:t>
            </a:fld>
            <a:endParaRPr lang="en-GB"/>
          </a:p>
        </p:txBody>
      </p:sp>
    </p:spTree>
    <p:extLst>
      <p:ext uri="{BB962C8B-B14F-4D97-AF65-F5344CB8AC3E}">
        <p14:creationId xmlns:p14="http://schemas.microsoft.com/office/powerpoint/2010/main" val="304327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25BF6-2FEE-42AE-8885-2FC376C62F43}" type="datetimeFigureOut">
              <a:rPr lang="en-GB" smtClean="0"/>
              <a:t>28/12/2020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4DC4165-E0C3-4F35-9CFB-E93E46FDD4E0}" type="slidenum">
              <a:rPr lang="en-GB" smtClean="0"/>
              <a:t>‹#›</a:t>
            </a:fld>
            <a:endParaRPr lang="en-GB"/>
          </a:p>
        </p:txBody>
      </p:sp>
    </p:spTree>
    <p:extLst>
      <p:ext uri="{BB962C8B-B14F-4D97-AF65-F5344CB8AC3E}">
        <p14:creationId xmlns:p14="http://schemas.microsoft.com/office/powerpoint/2010/main" val="292548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25BF6-2FEE-42AE-8885-2FC376C62F43}" type="datetimeFigureOut">
              <a:rPr lang="en-GB" smtClean="0"/>
              <a:t>28/12/2020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54DC4165-E0C3-4F35-9CFB-E93E46FDD4E0}" type="slidenum">
              <a:rPr lang="en-GB" smtClean="0"/>
              <a:t>‹#›</a:t>
            </a:fld>
            <a:endParaRPr lang="en-GB"/>
          </a:p>
        </p:txBody>
      </p:sp>
    </p:spTree>
    <p:extLst>
      <p:ext uri="{BB962C8B-B14F-4D97-AF65-F5344CB8AC3E}">
        <p14:creationId xmlns:p14="http://schemas.microsoft.com/office/powerpoint/2010/main" val="149645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125BF6-2FEE-42AE-8885-2FC376C62F43}" type="datetimeFigureOut">
              <a:rPr lang="en-GB" smtClean="0"/>
              <a:t>28/12/2020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DC4165-E0C3-4F35-9CFB-E93E46FDD4E0}" type="slidenum">
              <a:rPr lang="en-GB" smtClean="0"/>
              <a:t>‹#›</a:t>
            </a:fld>
            <a:endParaRPr lang="en-GB"/>
          </a:p>
        </p:txBody>
      </p:sp>
    </p:spTree>
    <p:extLst>
      <p:ext uri="{BB962C8B-B14F-4D97-AF65-F5344CB8AC3E}">
        <p14:creationId xmlns:p14="http://schemas.microsoft.com/office/powerpoint/2010/main" val="45635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25BF6-2FEE-42AE-8885-2FC376C62F43}" type="datetimeFigureOut">
              <a:rPr lang="en-GB" smtClean="0"/>
              <a:t>28/12/2020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DC4165-E0C3-4F35-9CFB-E93E46FDD4E0}" type="slidenum">
              <a:rPr lang="en-GB" smtClean="0"/>
              <a:t>‹#›</a:t>
            </a:fld>
            <a:endParaRPr lang="en-GB"/>
          </a:p>
        </p:txBody>
      </p:sp>
    </p:spTree>
    <p:extLst>
      <p:ext uri="{BB962C8B-B14F-4D97-AF65-F5344CB8AC3E}">
        <p14:creationId xmlns:p14="http://schemas.microsoft.com/office/powerpoint/2010/main" val="387137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125BF6-2FEE-42AE-8885-2FC376C62F43}" type="datetimeFigureOut">
              <a:rPr lang="en-GB" smtClean="0"/>
              <a:t>28/12/2020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DC4165-E0C3-4F35-9CFB-E93E46FDD4E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063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6974-5A76-42DD-9587-CB571F4F8A04}"/>
              </a:ext>
            </a:extLst>
          </p:cNvPr>
          <p:cNvSpPr>
            <a:spLocks noGrp="1"/>
          </p:cNvSpPr>
          <p:nvPr>
            <p:ph type="ctrTitle"/>
          </p:nvPr>
        </p:nvSpPr>
        <p:spPr/>
        <p:txBody>
          <a:bodyPr/>
          <a:lstStyle/>
          <a:p>
            <a:r>
              <a:rPr lang="en-US" dirty="0"/>
              <a:t>XML in SQL</a:t>
            </a:r>
            <a:endParaRPr lang="en-GB" dirty="0"/>
          </a:p>
        </p:txBody>
      </p:sp>
      <p:sp>
        <p:nvSpPr>
          <p:cNvPr id="3" name="Subtitle 2">
            <a:extLst>
              <a:ext uri="{FF2B5EF4-FFF2-40B4-BE49-F238E27FC236}">
                <a16:creationId xmlns:a16="http://schemas.microsoft.com/office/drawing/2014/main" id="{9574D781-9133-4302-BA07-A053A87A157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36342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GB" altLang="en-US"/>
              <a:t>Storing XML in Shredded Form</a:t>
            </a:r>
            <a:endParaRPr lang="en-US" altLang="en-US"/>
          </a:p>
        </p:txBody>
      </p:sp>
      <p:sp>
        <p:nvSpPr>
          <p:cNvPr id="538627" name="Rectangle 3"/>
          <p:cNvSpPr>
            <a:spLocks noGrp="1" noChangeArrowheads="1"/>
          </p:cNvSpPr>
          <p:nvPr>
            <p:ph type="body" idx="1"/>
          </p:nvPr>
        </p:nvSpPr>
        <p:spPr/>
        <p:txBody>
          <a:bodyPr>
            <a:normAutofit/>
          </a:bodyPr>
          <a:lstStyle/>
          <a:p>
            <a:r>
              <a:rPr lang="en-US" altLang="en-US" dirty="0"/>
              <a:t>XML decomposed (shredded) into its constituent elements and data distributed over number of attributes in one or more relations. </a:t>
            </a:r>
          </a:p>
          <a:p>
            <a:r>
              <a:rPr lang="en-US" altLang="en-US" dirty="0"/>
              <a:t>Storing shredded documents may make it easier to index values of some elements, provided these elements are placed into their own attributes. </a:t>
            </a:r>
          </a:p>
          <a:p>
            <a:r>
              <a:rPr lang="en-US" altLang="en-US" dirty="0"/>
              <a:t>Also possible to add some additional data relating to hierarchical nature of the XML, making it possible to recompose original structure and ordering, and to allow the XML to be updated.</a:t>
            </a:r>
          </a:p>
          <a:p>
            <a:r>
              <a:rPr lang="en-US" altLang="en-US" dirty="0"/>
              <a:t>With this approach also have to create an appropriate database structure.</a:t>
            </a:r>
          </a:p>
        </p:txBody>
      </p:sp>
      <p:sp>
        <p:nvSpPr>
          <p:cNvPr id="26629" name="Text Box 4"/>
          <p:cNvSpPr txBox="1">
            <a:spLocks noChangeArrowheads="1"/>
          </p:cNvSpPr>
          <p:nvPr/>
        </p:nvSpPr>
        <p:spPr bwMode="auto">
          <a:xfrm>
            <a:off x="4648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5" name="Slide Number Placeholder 4"/>
          <p:cNvSpPr>
            <a:spLocks noGrp="1"/>
          </p:cNvSpPr>
          <p:nvPr>
            <p:ph type="sldNum" sz="quarter" idx="12"/>
          </p:nvPr>
        </p:nvSpPr>
        <p:spPr/>
        <p:txBody>
          <a:bodyPr/>
          <a:lstStyle/>
          <a:p>
            <a:fld id="{C260D5AD-280D-4F23-8F09-5CDE2943111F}" type="slidenum">
              <a:rPr lang="en-GB" smtClean="0"/>
              <a:pPr/>
              <a:t>10</a:t>
            </a:fld>
            <a:endParaRPr lang="en-GB"/>
          </a:p>
        </p:txBody>
      </p:sp>
    </p:spTree>
    <p:extLst>
      <p:ext uri="{BB962C8B-B14F-4D97-AF65-F5344CB8AC3E}">
        <p14:creationId xmlns:p14="http://schemas.microsoft.com/office/powerpoint/2010/main" val="24413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8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8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8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01A9-5F9B-42E3-A331-57469ECD8557}"/>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613964C8-4213-40AF-A192-4C1D29D2ABBD}"/>
              </a:ext>
            </a:extLst>
          </p:cNvPr>
          <p:cNvSpPr>
            <a:spLocks noGrp="1"/>
          </p:cNvSpPr>
          <p:nvPr>
            <p:ph idx="1"/>
          </p:nvPr>
        </p:nvSpPr>
        <p:spPr/>
        <p:txBody>
          <a:bodyPr/>
          <a:lstStyle/>
          <a:p>
            <a:r>
              <a:rPr lang="en-GB" dirty="0"/>
              <a:t>We saw how to store XML in SQL in three different ways</a:t>
            </a:r>
            <a:r>
              <a:rPr lang="en-US" dirty="0"/>
              <a:t>:</a:t>
            </a:r>
          </a:p>
          <a:p>
            <a:pPr lvl="1"/>
            <a:r>
              <a:rPr lang="en-GB" dirty="0"/>
              <a:t>As attributes</a:t>
            </a:r>
          </a:p>
          <a:p>
            <a:pPr lvl="1"/>
            <a:r>
              <a:rPr lang="en-GB" dirty="0"/>
              <a:t>By storing the full XML tree in the database</a:t>
            </a:r>
          </a:p>
          <a:p>
            <a:pPr lvl="1"/>
            <a:r>
              <a:rPr lang="en-GB"/>
              <a:t>By extracting the information and storing that in the SQL database</a:t>
            </a:r>
          </a:p>
          <a:p>
            <a:pPr lvl="1"/>
            <a:endParaRPr lang="en-GB" dirty="0"/>
          </a:p>
          <a:p>
            <a:pPr lvl="1"/>
            <a:endParaRPr lang="en-GB" dirty="0"/>
          </a:p>
        </p:txBody>
      </p:sp>
      <p:sp>
        <p:nvSpPr>
          <p:cNvPr id="4" name="Slide Number Placeholder 3">
            <a:extLst>
              <a:ext uri="{FF2B5EF4-FFF2-40B4-BE49-F238E27FC236}">
                <a16:creationId xmlns:a16="http://schemas.microsoft.com/office/drawing/2014/main" id="{3561CDDA-228A-4E8B-A484-F1835EE773F4}"/>
              </a:ext>
            </a:extLst>
          </p:cNvPr>
          <p:cNvSpPr>
            <a:spLocks noGrp="1"/>
          </p:cNvSpPr>
          <p:nvPr>
            <p:ph type="sldNum" sz="quarter" idx="12"/>
          </p:nvPr>
        </p:nvSpPr>
        <p:spPr>
          <a:xfrm>
            <a:off x="9900458" y="6459785"/>
            <a:ext cx="1312025" cy="365125"/>
          </a:xfrm>
        </p:spPr>
        <p:txBody>
          <a:bodyPr/>
          <a:lstStyle/>
          <a:p>
            <a:fld id="{C260D5AD-280D-4F23-8F09-5CDE2943111F}" type="slidenum">
              <a:rPr lang="en-GB" smtClean="0"/>
              <a:pPr/>
              <a:t>11</a:t>
            </a:fld>
            <a:endParaRPr lang="en-GB"/>
          </a:p>
        </p:txBody>
      </p:sp>
    </p:spTree>
    <p:extLst>
      <p:ext uri="{BB962C8B-B14F-4D97-AF65-F5344CB8AC3E}">
        <p14:creationId xmlns:p14="http://schemas.microsoft.com/office/powerpoint/2010/main" val="197252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D8F7-4D45-4D92-A604-667D82CD119C}"/>
              </a:ext>
            </a:extLst>
          </p:cNvPr>
          <p:cNvSpPr>
            <a:spLocks noGrp="1"/>
          </p:cNvSpPr>
          <p:nvPr>
            <p:ph type="title"/>
          </p:nvPr>
        </p:nvSpPr>
        <p:spPr/>
        <p:txBody>
          <a:bodyPr/>
          <a:lstStyle/>
          <a:p>
            <a:r>
              <a:rPr lang="en-US" dirty="0"/>
              <a:t>Overview of this video</a:t>
            </a:r>
            <a:endParaRPr lang="en-GB" dirty="0"/>
          </a:p>
        </p:txBody>
      </p:sp>
      <p:sp>
        <p:nvSpPr>
          <p:cNvPr id="3" name="Content Placeholder 2">
            <a:extLst>
              <a:ext uri="{FF2B5EF4-FFF2-40B4-BE49-F238E27FC236}">
                <a16:creationId xmlns:a16="http://schemas.microsoft.com/office/drawing/2014/main" id="{6B6BA3AC-F8AA-4A63-A25C-789A089D7FF6}"/>
              </a:ext>
            </a:extLst>
          </p:cNvPr>
          <p:cNvSpPr>
            <a:spLocks noGrp="1"/>
          </p:cNvSpPr>
          <p:nvPr>
            <p:ph idx="1"/>
          </p:nvPr>
        </p:nvSpPr>
        <p:spPr/>
        <p:txBody>
          <a:bodyPr/>
          <a:lstStyle/>
          <a:p>
            <a:r>
              <a:rPr lang="en-US" dirty="0"/>
              <a:t>Earlier, we saw, by example, how to recreate an SQL database in XML</a:t>
            </a:r>
          </a:p>
          <a:p>
            <a:r>
              <a:rPr lang="en-US" dirty="0"/>
              <a:t>Here, we try to go the other way…</a:t>
            </a:r>
          </a:p>
        </p:txBody>
      </p:sp>
      <p:sp>
        <p:nvSpPr>
          <p:cNvPr id="4" name="Slide Number Placeholder 2">
            <a:extLst>
              <a:ext uri="{FF2B5EF4-FFF2-40B4-BE49-F238E27FC236}">
                <a16:creationId xmlns:a16="http://schemas.microsoft.com/office/drawing/2014/main" id="{70DFDD9D-9E20-4914-B8F5-74DC9222E2D1}"/>
              </a:ext>
            </a:extLst>
          </p:cNvPr>
          <p:cNvSpPr>
            <a:spLocks noGrp="1"/>
          </p:cNvSpPr>
          <p:nvPr>
            <p:ph type="sldNum" sz="quarter" idx="12"/>
          </p:nvPr>
        </p:nvSpPr>
        <p:spPr>
          <a:xfrm>
            <a:off x="9900458" y="6459785"/>
            <a:ext cx="1312025" cy="365125"/>
          </a:xfrm>
        </p:spPr>
        <p:txBody>
          <a:bodyPr/>
          <a:lstStyle/>
          <a:p>
            <a:fld id="{C260D5AD-280D-4F23-8F09-5CDE2943111F}" type="slidenum">
              <a:rPr lang="en-GB" smtClean="0"/>
              <a:pPr/>
              <a:t>2</a:t>
            </a:fld>
            <a:endParaRPr lang="en-GB"/>
          </a:p>
        </p:txBody>
      </p:sp>
    </p:spTree>
    <p:extLst>
      <p:ext uri="{BB962C8B-B14F-4D97-AF65-F5344CB8AC3E}">
        <p14:creationId xmlns:p14="http://schemas.microsoft.com/office/powerpoint/2010/main" val="181961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 XML </a:t>
            </a:r>
            <a:br>
              <a:rPr lang="en-US" dirty="0"/>
            </a:br>
            <a:r>
              <a:rPr lang="en-US" sz="2400" dirty="0"/>
              <a:t>(from video on XML Schema)</a:t>
            </a:r>
          </a:p>
        </p:txBody>
      </p:sp>
      <p:sp>
        <p:nvSpPr>
          <p:cNvPr id="3" name="Content Placeholder 2"/>
          <p:cNvSpPr>
            <a:spLocks noGrp="1"/>
          </p:cNvSpPr>
          <p:nvPr>
            <p:ph idx="1"/>
          </p:nvPr>
        </p:nvSpPr>
        <p:spPr/>
        <p:txBody>
          <a:bodyPr>
            <a:normAutofit/>
          </a:bodyPr>
          <a:lstStyle/>
          <a:p>
            <a:r>
              <a:rPr lang="en-US" dirty="0"/>
              <a:t>We will represent the following relational database by an XML document:</a:t>
            </a:r>
          </a:p>
          <a:p>
            <a:endParaRPr lang="en-US" dirty="0"/>
          </a:p>
          <a:p>
            <a:endParaRPr lang="en-US" dirty="0"/>
          </a:p>
          <a:p>
            <a:endParaRPr lang="en-US" dirty="0"/>
          </a:p>
          <a:p>
            <a:endParaRPr lang="en-US" dirty="0"/>
          </a:p>
          <a:p>
            <a:pPr>
              <a:spcBef>
                <a:spcPts val="3672"/>
              </a:spcBef>
            </a:pPr>
            <a:r>
              <a:rPr lang="en-US" dirty="0"/>
              <a:t>Bonus: will add a DTD Schema so that the following are in 1-to-1 correspondence</a:t>
            </a:r>
          </a:p>
          <a:p>
            <a:pPr lvl="1"/>
            <a:r>
              <a:rPr lang="en-US" dirty="0"/>
              <a:t>XML documents conforming to the DTD</a:t>
            </a:r>
          </a:p>
          <a:p>
            <a:pPr lvl="1"/>
            <a:r>
              <a:rPr lang="en-US" dirty="0"/>
              <a:t>Relational databases with the above schema</a:t>
            </a:r>
            <a:endParaRPr lang="en-GB" dirty="0"/>
          </a:p>
        </p:txBody>
      </p:sp>
      <p:sp>
        <p:nvSpPr>
          <p:cNvPr id="4" name="Slide Number Placeholder 3"/>
          <p:cNvSpPr>
            <a:spLocks noGrp="1"/>
          </p:cNvSpPr>
          <p:nvPr>
            <p:ph type="sldNum" sz="quarter" idx="12"/>
          </p:nvPr>
        </p:nvSpPr>
        <p:spPr/>
        <p:txBody>
          <a:bodyPr/>
          <a:lstStyle/>
          <a:p>
            <a:fld id="{C260D5AD-280D-4F23-8F09-5CDE2943111F}" type="slidenum">
              <a:rPr lang="en-GB" smtClean="0"/>
              <a:pPr/>
              <a:t>3</a:t>
            </a:fld>
            <a:endParaRPr lang="en-GB"/>
          </a:p>
        </p:txBody>
      </p:sp>
      <p:graphicFrame>
        <p:nvGraphicFramePr>
          <p:cNvPr id="9" name="Table 8"/>
          <p:cNvGraphicFramePr>
            <a:graphicFrameLocks noGrp="1"/>
          </p:cNvGraphicFramePr>
          <p:nvPr/>
        </p:nvGraphicFramePr>
        <p:xfrm>
          <a:off x="4389579" y="2687320"/>
          <a:ext cx="3744414" cy="1483360"/>
        </p:xfrm>
        <a:graphic>
          <a:graphicData uri="http://schemas.openxmlformats.org/drawingml/2006/table">
            <a:tbl>
              <a:tblPr firstRow="1" bandRow="1">
                <a:effectLst>
                  <a:outerShdw blurRad="50800" dist="76200" dir="2700000" algn="tl" rotWithShape="0">
                    <a:prstClr val="black">
                      <a:alpha val="40000"/>
                    </a:prstClr>
                  </a:outerShdw>
                </a:effectLst>
                <a:tableStyleId>{5C22544A-7EE6-4342-B048-85BDC9FD1C3A}</a:tableStyleId>
              </a:tblPr>
              <a:tblGrid>
                <a:gridCol w="936103">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440159">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number</a:t>
                      </a:r>
                    </a:p>
                  </a:txBody>
                  <a:tcPr/>
                </a:tc>
                <a:tc>
                  <a:txBody>
                    <a:bodyPr/>
                    <a:lstStyle/>
                    <a:p>
                      <a:r>
                        <a:rPr lang="en-US" dirty="0" err="1"/>
                        <a:t>programme</a:t>
                      </a:r>
                      <a:endParaRPr lang="en-US" dirty="0"/>
                    </a:p>
                  </a:txBody>
                  <a:tcPr/>
                </a:tc>
                <a:extLst>
                  <a:ext uri="{0D108BD9-81ED-4DB2-BD59-A6C34878D82A}">
                    <a16:rowId xmlns:a16="http://schemas.microsoft.com/office/drawing/2014/main" val="10000"/>
                  </a:ext>
                </a:extLst>
              </a:tr>
              <a:tr h="370840">
                <a:tc>
                  <a:txBody>
                    <a:bodyPr/>
                    <a:lstStyle/>
                    <a:p>
                      <a:r>
                        <a:rPr lang="en-US" dirty="0"/>
                        <a:t>Anna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dirty="0"/>
                        <a:t>20171989</a:t>
                      </a:r>
                      <a:endParaRPr lang="en-US" dirty="0"/>
                    </a:p>
                  </a:txBody>
                  <a:tcPr/>
                </a:tc>
                <a:tc>
                  <a:txBody>
                    <a:bodyPr/>
                    <a:lstStyle/>
                    <a:p>
                      <a:r>
                        <a:rPr lang="en-US" dirty="0"/>
                        <a:t>G402</a:t>
                      </a:r>
                    </a:p>
                  </a:txBody>
                  <a:tcPr/>
                </a:tc>
                <a:extLst>
                  <a:ext uri="{0D108BD9-81ED-4DB2-BD59-A6C34878D82A}">
                    <a16:rowId xmlns:a16="http://schemas.microsoft.com/office/drawing/2014/main" val="10001"/>
                  </a:ext>
                </a:extLst>
              </a:tr>
              <a:tr h="370840">
                <a:tc>
                  <a:txBody>
                    <a:bodyPr/>
                    <a:lstStyle/>
                    <a:p>
                      <a:r>
                        <a:rPr lang="en-US" dirty="0"/>
                        <a:t>John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dirty="0"/>
                        <a:t>20174378</a:t>
                      </a:r>
                      <a:endParaRPr lang="en-US" dirty="0"/>
                    </a:p>
                  </a:txBody>
                  <a:tcPr/>
                </a:tc>
                <a:tc>
                  <a:txBody>
                    <a:bodyPr/>
                    <a:lstStyle/>
                    <a:p>
                      <a:r>
                        <a:rPr lang="en-US" dirty="0"/>
                        <a:t>G702</a:t>
                      </a:r>
                    </a:p>
                  </a:txBody>
                  <a:tcPr/>
                </a:tc>
                <a:extLst>
                  <a:ext uri="{0D108BD9-81ED-4DB2-BD59-A6C34878D82A}">
                    <a16:rowId xmlns:a16="http://schemas.microsoft.com/office/drawing/2014/main" val="10002"/>
                  </a:ext>
                </a:extLst>
              </a:tr>
              <a:tr h="370840">
                <a:tc>
                  <a:txBody>
                    <a:bodyPr/>
                    <a:lstStyle/>
                    <a:p>
                      <a:r>
                        <a:rPr lang="mr-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dirty="0"/>
                        <a:t>…</a:t>
                      </a:r>
                      <a:endParaRPr lang="en-US" dirty="0"/>
                    </a:p>
                  </a:txBody>
                  <a:tcPr/>
                </a:tc>
                <a:tc>
                  <a:txBody>
                    <a:bodyPr/>
                    <a:lstStyle/>
                    <a:p>
                      <a:r>
                        <a:rPr lang="mr-IN" dirty="0"/>
                        <a:t>…</a:t>
                      </a:r>
                      <a:endParaRPr lang="en-US"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4317571" y="2277420"/>
            <a:ext cx="937629" cy="369332"/>
          </a:xfrm>
          <a:prstGeom prst="rect">
            <a:avLst/>
          </a:prstGeom>
          <a:noFill/>
        </p:spPr>
        <p:txBody>
          <a:bodyPr wrap="none" rtlCol="0">
            <a:spAutoFit/>
          </a:bodyPr>
          <a:lstStyle/>
          <a:p>
            <a:r>
              <a:rPr lang="en-US" b="1" dirty="0"/>
              <a:t>Student</a:t>
            </a:r>
          </a:p>
        </p:txBody>
      </p:sp>
    </p:spTree>
    <p:extLst>
      <p:ext uri="{BB962C8B-B14F-4D97-AF65-F5344CB8AC3E}">
        <p14:creationId xmlns:p14="http://schemas.microsoft.com/office/powerpoint/2010/main" val="54050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577F-DFD8-4E2E-9752-C581B9DD8940}"/>
              </a:ext>
            </a:extLst>
          </p:cNvPr>
          <p:cNvSpPr>
            <a:spLocks noGrp="1"/>
          </p:cNvSpPr>
          <p:nvPr>
            <p:ph type="title"/>
          </p:nvPr>
        </p:nvSpPr>
        <p:spPr/>
        <p:txBody>
          <a:bodyPr/>
          <a:lstStyle/>
          <a:p>
            <a:r>
              <a:rPr lang="en-US" dirty="0"/>
              <a:t>Possible Solution</a:t>
            </a:r>
            <a:endParaRPr lang="en-GB" dirty="0"/>
          </a:p>
        </p:txBody>
      </p:sp>
      <p:sp>
        <p:nvSpPr>
          <p:cNvPr id="3" name="Content Placeholder 2">
            <a:extLst>
              <a:ext uri="{FF2B5EF4-FFF2-40B4-BE49-F238E27FC236}">
                <a16:creationId xmlns:a16="http://schemas.microsoft.com/office/drawing/2014/main" id="{90DB9E8D-AE11-43F5-88DC-225D1F4D3EAF}"/>
              </a:ext>
            </a:extLst>
          </p:cNvPr>
          <p:cNvSpPr>
            <a:spLocks noGrp="1"/>
          </p:cNvSpPr>
          <p:nvPr>
            <p:ph sz="half" idx="1"/>
          </p:nvPr>
        </p:nvSpPr>
        <p:spPr>
          <a:xfrm>
            <a:off x="1003499" y="1845734"/>
            <a:ext cx="4214950" cy="4023360"/>
          </a:xfrm>
        </p:spPr>
        <p:txBody>
          <a:bodyPr>
            <a:normAutofit lnSpcReduction="10000"/>
          </a:bodyPr>
          <a:lstStyle/>
          <a:p>
            <a:pPr marL="0" indent="0">
              <a:spcBef>
                <a:spcPts val="72"/>
              </a:spcBef>
              <a:buNone/>
            </a:pPr>
            <a:r>
              <a:rPr lang="en-GB" dirty="0">
                <a:solidFill>
                  <a:schemeClr val="tx1"/>
                </a:solidFill>
                <a:ea typeface="Courier New" charset="0"/>
                <a:cs typeface="Courier New" charset="0"/>
              </a:rPr>
              <a:t>&lt;?xml version=“1.0” standalone=“no”?&gt;</a:t>
            </a:r>
          </a:p>
          <a:p>
            <a:pPr marL="0" indent="0">
              <a:spcBef>
                <a:spcPts val="72"/>
              </a:spcBef>
              <a:buNone/>
            </a:pPr>
            <a:r>
              <a:rPr lang="en-GB" dirty="0">
                <a:solidFill>
                  <a:schemeClr val="accent1"/>
                </a:solidFill>
                <a:ea typeface="Courier New" charset="0"/>
                <a:cs typeface="Courier New" charset="0"/>
              </a:rPr>
              <a:t>&lt;!DOCTYPE students [</a:t>
            </a:r>
          </a:p>
          <a:p>
            <a:pPr marL="0" indent="0">
              <a:spcBef>
                <a:spcPts val="72"/>
              </a:spcBef>
              <a:buNone/>
            </a:pPr>
            <a:r>
              <a:rPr lang="en-GB" dirty="0">
                <a:solidFill>
                  <a:schemeClr val="accent1"/>
                </a:solidFill>
                <a:ea typeface="Courier New" charset="0"/>
                <a:cs typeface="Courier New" charset="0"/>
              </a:rPr>
              <a:t>    &lt;!ELEMENT students (student*)&gt;</a:t>
            </a:r>
          </a:p>
          <a:p>
            <a:pPr marL="0" indent="0">
              <a:spcBef>
                <a:spcPts val="72"/>
              </a:spcBef>
              <a:buNone/>
            </a:pPr>
            <a:r>
              <a:rPr lang="en-GB" dirty="0">
                <a:solidFill>
                  <a:schemeClr val="accent1"/>
                </a:solidFill>
                <a:ea typeface="Courier New" charset="0"/>
                <a:cs typeface="Courier New" charset="0"/>
              </a:rPr>
              <a:t>    &lt;!ELEMENT student (name, number, programme)&gt;</a:t>
            </a:r>
          </a:p>
          <a:p>
            <a:pPr marL="0" indent="0">
              <a:spcBef>
                <a:spcPts val="72"/>
              </a:spcBef>
              <a:buNone/>
            </a:pPr>
            <a:r>
              <a:rPr lang="en-GB" dirty="0">
                <a:solidFill>
                  <a:schemeClr val="accent1"/>
                </a:solidFill>
                <a:ea typeface="Courier New" charset="0"/>
                <a:cs typeface="Courier New" charset="0"/>
              </a:rPr>
              <a:t>    &lt;!ELEMENT name (#PCDATA)&gt;</a:t>
            </a:r>
          </a:p>
          <a:p>
            <a:pPr marL="0" indent="0">
              <a:spcBef>
                <a:spcPts val="72"/>
              </a:spcBef>
              <a:buNone/>
            </a:pPr>
            <a:r>
              <a:rPr lang="en-GB" dirty="0">
                <a:solidFill>
                  <a:schemeClr val="accent1"/>
                </a:solidFill>
                <a:ea typeface="Courier New" charset="0"/>
                <a:cs typeface="Courier New" charset="0"/>
              </a:rPr>
              <a:t>    &lt;!ELEMENT number (#PCDATA)&gt;</a:t>
            </a:r>
          </a:p>
          <a:p>
            <a:pPr marL="0" indent="0">
              <a:spcBef>
                <a:spcPts val="72"/>
              </a:spcBef>
              <a:buNone/>
            </a:pPr>
            <a:r>
              <a:rPr lang="en-GB" dirty="0">
                <a:solidFill>
                  <a:schemeClr val="accent1"/>
                </a:solidFill>
                <a:ea typeface="Courier New" charset="0"/>
                <a:cs typeface="Courier New" charset="0"/>
              </a:rPr>
              <a:t>    &lt;!ELEMENT programme (#PCDATA)&gt;</a:t>
            </a:r>
          </a:p>
          <a:p>
            <a:pPr marL="0" indent="0">
              <a:spcBef>
                <a:spcPts val="72"/>
              </a:spcBef>
              <a:buNone/>
            </a:pPr>
            <a:r>
              <a:rPr lang="en-GB" dirty="0">
                <a:solidFill>
                  <a:schemeClr val="accent1"/>
                </a:solidFill>
                <a:ea typeface="Courier New" charset="0"/>
                <a:cs typeface="Courier New" charset="0"/>
              </a:rPr>
              <a:t>]&gt;</a:t>
            </a:r>
          </a:p>
          <a:p>
            <a:endParaRPr lang="en-GB" dirty="0"/>
          </a:p>
        </p:txBody>
      </p:sp>
      <p:sp>
        <p:nvSpPr>
          <p:cNvPr id="4" name="Content Placeholder 3">
            <a:extLst>
              <a:ext uri="{FF2B5EF4-FFF2-40B4-BE49-F238E27FC236}">
                <a16:creationId xmlns:a16="http://schemas.microsoft.com/office/drawing/2014/main" id="{E03D6670-44B2-4CB6-9E69-C7FFC525B391}"/>
              </a:ext>
            </a:extLst>
          </p:cNvPr>
          <p:cNvSpPr>
            <a:spLocks noGrp="1"/>
          </p:cNvSpPr>
          <p:nvPr>
            <p:ph sz="half" idx="2"/>
          </p:nvPr>
        </p:nvSpPr>
        <p:spPr>
          <a:xfrm>
            <a:off x="5129348" y="1851782"/>
            <a:ext cx="4937760" cy="4023360"/>
          </a:xfrm>
        </p:spPr>
        <p:txBody>
          <a:bodyPr>
            <a:normAutofit lnSpcReduction="10000"/>
          </a:bodyPr>
          <a:lstStyle/>
          <a:p>
            <a:pPr marL="0" indent="0">
              <a:spcBef>
                <a:spcPts val="72"/>
              </a:spcBef>
              <a:buNone/>
            </a:pPr>
            <a:r>
              <a:rPr lang="en-GB" sz="2000" dirty="0">
                <a:solidFill>
                  <a:schemeClr val="tx1"/>
                </a:solidFill>
                <a:ea typeface="Courier New" charset="0"/>
                <a:cs typeface="Courier New" charset="0"/>
              </a:rPr>
              <a:t>&lt;students&gt;</a:t>
            </a:r>
          </a:p>
          <a:p>
            <a:pPr marL="0" indent="0">
              <a:spcBef>
                <a:spcPts val="72"/>
              </a:spcBef>
              <a:buNone/>
            </a:pPr>
            <a:r>
              <a:rPr lang="en-GB" sz="2000" dirty="0">
                <a:solidFill>
                  <a:schemeClr val="tx1"/>
                </a:solidFill>
                <a:ea typeface="Courier New" charset="0"/>
                <a:cs typeface="Courier New" charset="0"/>
              </a:rPr>
              <a:t>    &lt;student&gt;</a:t>
            </a:r>
          </a:p>
          <a:p>
            <a:pPr marL="0" indent="0">
              <a:spcBef>
                <a:spcPts val="72"/>
              </a:spcBef>
              <a:buNone/>
            </a:pPr>
            <a:r>
              <a:rPr lang="en-GB" sz="2000" dirty="0">
                <a:solidFill>
                  <a:schemeClr val="tx1"/>
                </a:solidFill>
                <a:ea typeface="Courier New" charset="0"/>
                <a:cs typeface="Courier New" charset="0"/>
              </a:rPr>
              <a:t>        &lt;name&gt;Anna&lt;/name&gt;</a:t>
            </a:r>
          </a:p>
          <a:p>
            <a:pPr marL="0" indent="0">
              <a:spcBef>
                <a:spcPts val="72"/>
              </a:spcBef>
              <a:buNone/>
            </a:pPr>
            <a:r>
              <a:rPr lang="en-GB" sz="2000" dirty="0">
                <a:solidFill>
                  <a:schemeClr val="tx1"/>
                </a:solidFill>
                <a:ea typeface="Courier New" charset="0"/>
                <a:cs typeface="Courier New" charset="0"/>
              </a:rPr>
              <a:t>        &lt;number&gt;20171989&lt;/number&gt;</a:t>
            </a:r>
          </a:p>
          <a:p>
            <a:pPr marL="0" indent="0">
              <a:spcBef>
                <a:spcPts val="72"/>
              </a:spcBef>
              <a:buNone/>
            </a:pPr>
            <a:r>
              <a:rPr lang="en-GB" sz="2000" dirty="0">
                <a:solidFill>
                  <a:schemeClr val="tx1"/>
                </a:solidFill>
                <a:ea typeface="Courier New" charset="0"/>
                <a:cs typeface="Courier New" charset="0"/>
              </a:rPr>
              <a:t>        &lt;programme&gt;G402&lt;/programme&gt;</a:t>
            </a:r>
          </a:p>
          <a:p>
            <a:pPr marL="0" indent="0">
              <a:spcBef>
                <a:spcPts val="72"/>
              </a:spcBef>
              <a:buNone/>
            </a:pPr>
            <a:r>
              <a:rPr lang="en-GB" sz="2000" dirty="0">
                <a:solidFill>
                  <a:schemeClr val="tx1"/>
                </a:solidFill>
                <a:ea typeface="Courier New" charset="0"/>
                <a:cs typeface="Courier New" charset="0"/>
              </a:rPr>
              <a:t>    &lt;/student&gt;</a:t>
            </a:r>
          </a:p>
          <a:p>
            <a:pPr marL="0" indent="0">
              <a:spcBef>
                <a:spcPts val="72"/>
              </a:spcBef>
              <a:buNone/>
            </a:pPr>
            <a:r>
              <a:rPr lang="en-GB" sz="2000" dirty="0">
                <a:solidFill>
                  <a:schemeClr val="tx1"/>
                </a:solidFill>
                <a:ea typeface="Courier New" charset="0"/>
                <a:cs typeface="Courier New" charset="0"/>
              </a:rPr>
              <a:t>    &lt;student&gt;</a:t>
            </a:r>
          </a:p>
          <a:p>
            <a:pPr marL="0" indent="0">
              <a:spcBef>
                <a:spcPts val="72"/>
              </a:spcBef>
              <a:buNone/>
            </a:pPr>
            <a:r>
              <a:rPr lang="en-GB" sz="2000" dirty="0">
                <a:solidFill>
                  <a:schemeClr val="tx1"/>
                </a:solidFill>
                <a:ea typeface="Courier New" charset="0"/>
                <a:cs typeface="Courier New" charset="0"/>
              </a:rPr>
              <a:t>        &lt;name&gt;John&lt;/name&gt;</a:t>
            </a:r>
          </a:p>
          <a:p>
            <a:pPr marL="0" indent="0">
              <a:spcBef>
                <a:spcPts val="72"/>
              </a:spcBef>
              <a:buNone/>
            </a:pPr>
            <a:r>
              <a:rPr lang="en-GB" sz="2000" dirty="0">
                <a:solidFill>
                  <a:schemeClr val="tx1"/>
                </a:solidFill>
                <a:ea typeface="Courier New" charset="0"/>
                <a:cs typeface="Courier New" charset="0"/>
              </a:rPr>
              <a:t>        &lt;number&gt;20174378&lt;/number&gt;</a:t>
            </a:r>
          </a:p>
          <a:p>
            <a:pPr marL="0" indent="0">
              <a:spcBef>
                <a:spcPts val="72"/>
              </a:spcBef>
              <a:buNone/>
            </a:pPr>
            <a:r>
              <a:rPr lang="en-GB" sz="2000" dirty="0">
                <a:solidFill>
                  <a:schemeClr val="tx1"/>
                </a:solidFill>
                <a:ea typeface="Courier New" charset="0"/>
                <a:cs typeface="Courier New" charset="0"/>
              </a:rPr>
              <a:t>        &lt;programme&gt;G702&lt;/programme&gt;</a:t>
            </a:r>
          </a:p>
          <a:p>
            <a:pPr marL="0" indent="0">
              <a:spcBef>
                <a:spcPts val="72"/>
              </a:spcBef>
              <a:buNone/>
            </a:pPr>
            <a:r>
              <a:rPr lang="en-GB" sz="2000" dirty="0">
                <a:solidFill>
                  <a:schemeClr val="tx1"/>
                </a:solidFill>
                <a:ea typeface="Courier New" charset="0"/>
                <a:cs typeface="Courier New" charset="0"/>
              </a:rPr>
              <a:t>    &lt;/student&gt;</a:t>
            </a:r>
          </a:p>
          <a:p>
            <a:pPr marL="0" indent="0">
              <a:spcBef>
                <a:spcPts val="72"/>
              </a:spcBef>
              <a:buNone/>
            </a:pPr>
            <a:r>
              <a:rPr lang="en-GB" sz="2000" dirty="0">
                <a:solidFill>
                  <a:schemeClr val="tx1"/>
                </a:solidFill>
                <a:ea typeface="Courier New" charset="0"/>
                <a:cs typeface="Courier New" charset="0"/>
              </a:rPr>
              <a:t>    </a:t>
            </a:r>
            <a:r>
              <a:rPr lang="mr-IN" sz="2000" dirty="0">
                <a:solidFill>
                  <a:schemeClr val="tx1"/>
                </a:solidFill>
                <a:ea typeface="Courier New" charset="0"/>
                <a:cs typeface="Courier New" charset="0"/>
              </a:rPr>
              <a:t>…</a:t>
            </a:r>
            <a:endParaRPr lang="en-GB" sz="2000" dirty="0">
              <a:solidFill>
                <a:schemeClr val="tx1"/>
              </a:solidFill>
              <a:ea typeface="Courier New" charset="0"/>
              <a:cs typeface="Courier New" charset="0"/>
            </a:endParaRPr>
          </a:p>
          <a:p>
            <a:pPr marL="0" indent="0">
              <a:spcBef>
                <a:spcPts val="72"/>
              </a:spcBef>
              <a:buNone/>
            </a:pPr>
            <a:r>
              <a:rPr lang="en-GB" sz="2000" dirty="0">
                <a:solidFill>
                  <a:schemeClr val="tx1"/>
                </a:solidFill>
                <a:ea typeface="Courier New" charset="0"/>
                <a:cs typeface="Courier New" charset="0"/>
              </a:rPr>
              <a:t>&lt;/students&gt;</a:t>
            </a:r>
          </a:p>
          <a:p>
            <a:endParaRPr lang="en-GB" dirty="0"/>
          </a:p>
        </p:txBody>
      </p:sp>
      <p:sp>
        <p:nvSpPr>
          <p:cNvPr id="5" name="Oval 4">
            <a:extLst>
              <a:ext uri="{FF2B5EF4-FFF2-40B4-BE49-F238E27FC236}">
                <a16:creationId xmlns:a16="http://schemas.microsoft.com/office/drawing/2014/main" id="{3394F333-4F4F-4DD1-B1AC-D8BA1A3E3D77}"/>
              </a:ext>
            </a:extLst>
          </p:cNvPr>
          <p:cNvSpPr/>
          <p:nvPr/>
        </p:nvSpPr>
        <p:spPr>
          <a:xfrm>
            <a:off x="10693038" y="3554677"/>
            <a:ext cx="274712" cy="2747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C8D72D4F-9495-4F5F-A441-1E0D1EEA866C}"/>
              </a:ext>
            </a:extLst>
          </p:cNvPr>
          <p:cNvSpPr/>
          <p:nvPr/>
        </p:nvSpPr>
        <p:spPr>
          <a:xfrm>
            <a:off x="9613710" y="4346765"/>
            <a:ext cx="274712" cy="2747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05B1A74-C508-41AB-ACCF-4B8F04EA31BA}"/>
              </a:ext>
            </a:extLst>
          </p:cNvPr>
          <p:cNvSpPr/>
          <p:nvPr/>
        </p:nvSpPr>
        <p:spPr>
          <a:xfrm>
            <a:off x="8637646" y="5359625"/>
            <a:ext cx="274712" cy="2747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F3BA6C2C-34E3-4C2D-8E69-0F2D3C4CCA60}"/>
              </a:ext>
            </a:extLst>
          </p:cNvPr>
          <p:cNvSpPr/>
          <p:nvPr/>
        </p:nvSpPr>
        <p:spPr>
          <a:xfrm>
            <a:off x="9613710" y="5354877"/>
            <a:ext cx="274712" cy="2747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50129A5-ACA7-4A6A-9E1E-E72D7CA69E8C}"/>
              </a:ext>
            </a:extLst>
          </p:cNvPr>
          <p:cNvSpPr/>
          <p:nvPr/>
        </p:nvSpPr>
        <p:spPr>
          <a:xfrm>
            <a:off x="11171246" y="5364005"/>
            <a:ext cx="274712" cy="2747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D0B61872-CA6B-4BA0-B999-0A2C2D9C2BCF}"/>
              </a:ext>
            </a:extLst>
          </p:cNvPr>
          <p:cNvSpPr/>
          <p:nvPr/>
        </p:nvSpPr>
        <p:spPr>
          <a:xfrm>
            <a:off x="11761781" y="4346765"/>
            <a:ext cx="274712" cy="2747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275D67A-C84A-44D8-97DD-1A72662109C6}"/>
              </a:ext>
            </a:extLst>
          </p:cNvPr>
          <p:cNvCxnSpPr>
            <a:stCxn id="5" idx="3"/>
            <a:endCxn id="6" idx="7"/>
          </p:cNvCxnSpPr>
          <p:nvPr/>
        </p:nvCxnSpPr>
        <p:spPr>
          <a:xfrm flipH="1">
            <a:off x="9848191" y="3789158"/>
            <a:ext cx="885078" cy="59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9E9F41-EC1F-46A0-BE68-049F678CB15A}"/>
              </a:ext>
            </a:extLst>
          </p:cNvPr>
          <p:cNvSpPr txBox="1"/>
          <p:nvPr/>
        </p:nvSpPr>
        <p:spPr>
          <a:xfrm>
            <a:off x="9569047" y="3761358"/>
            <a:ext cx="823367" cy="338554"/>
          </a:xfrm>
          <a:prstGeom prst="rect">
            <a:avLst/>
          </a:prstGeom>
          <a:noFill/>
        </p:spPr>
        <p:txBody>
          <a:bodyPr wrap="none" rtlCol="0">
            <a:spAutoFit/>
          </a:bodyPr>
          <a:lstStyle/>
          <a:p>
            <a:r>
              <a:rPr lang="en-US" sz="1600" dirty="0">
                <a:solidFill>
                  <a:schemeClr val="accent3"/>
                </a:solidFill>
              </a:rPr>
              <a:t>student</a:t>
            </a:r>
            <a:endParaRPr lang="en-US" dirty="0">
              <a:solidFill>
                <a:schemeClr val="accent3"/>
              </a:solidFill>
            </a:endParaRPr>
          </a:p>
        </p:txBody>
      </p:sp>
      <p:sp>
        <p:nvSpPr>
          <p:cNvPr id="13" name="TextBox 12">
            <a:extLst>
              <a:ext uri="{FF2B5EF4-FFF2-40B4-BE49-F238E27FC236}">
                <a16:creationId xmlns:a16="http://schemas.microsoft.com/office/drawing/2014/main" id="{0A22D79F-ED96-461D-B02B-6F60FFB2C28B}"/>
              </a:ext>
            </a:extLst>
          </p:cNvPr>
          <p:cNvSpPr txBox="1"/>
          <p:nvPr/>
        </p:nvSpPr>
        <p:spPr>
          <a:xfrm>
            <a:off x="11252727" y="3757421"/>
            <a:ext cx="823367" cy="338554"/>
          </a:xfrm>
          <a:prstGeom prst="rect">
            <a:avLst/>
          </a:prstGeom>
          <a:noFill/>
        </p:spPr>
        <p:txBody>
          <a:bodyPr wrap="none" rtlCol="0">
            <a:spAutoFit/>
          </a:bodyPr>
          <a:lstStyle/>
          <a:p>
            <a:r>
              <a:rPr lang="en-US" sz="1600" dirty="0">
                <a:solidFill>
                  <a:schemeClr val="accent3"/>
                </a:solidFill>
              </a:rPr>
              <a:t>student</a:t>
            </a:r>
            <a:endParaRPr lang="en-US" dirty="0">
              <a:solidFill>
                <a:schemeClr val="accent3"/>
              </a:solidFill>
            </a:endParaRPr>
          </a:p>
        </p:txBody>
      </p:sp>
      <p:cxnSp>
        <p:nvCxnSpPr>
          <p:cNvPr id="14" name="Straight Arrow Connector 13">
            <a:extLst>
              <a:ext uri="{FF2B5EF4-FFF2-40B4-BE49-F238E27FC236}">
                <a16:creationId xmlns:a16="http://schemas.microsoft.com/office/drawing/2014/main" id="{3DC2CE2F-DDA1-4677-AF41-D6EBA20BA567}"/>
              </a:ext>
            </a:extLst>
          </p:cNvPr>
          <p:cNvCxnSpPr>
            <a:stCxn id="5" idx="5"/>
            <a:endCxn id="10" idx="1"/>
          </p:cNvCxnSpPr>
          <p:nvPr/>
        </p:nvCxnSpPr>
        <p:spPr>
          <a:xfrm>
            <a:off x="10927520" y="3789158"/>
            <a:ext cx="874493" cy="59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0B08BD-C57D-4805-A3AB-9A725A7FE9F1}"/>
              </a:ext>
            </a:extLst>
          </p:cNvPr>
          <p:cNvCxnSpPr>
            <a:stCxn id="6" idx="3"/>
            <a:endCxn id="7" idx="7"/>
          </p:cNvCxnSpPr>
          <p:nvPr/>
        </p:nvCxnSpPr>
        <p:spPr>
          <a:xfrm flipH="1">
            <a:off x="8872127" y="4581246"/>
            <a:ext cx="781814" cy="81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0D2AD9-1F4E-4460-AAEF-597BF09A7D03}"/>
              </a:ext>
            </a:extLst>
          </p:cNvPr>
          <p:cNvCxnSpPr>
            <a:stCxn id="6" idx="4"/>
            <a:endCxn id="8" idx="0"/>
          </p:cNvCxnSpPr>
          <p:nvPr/>
        </p:nvCxnSpPr>
        <p:spPr>
          <a:xfrm>
            <a:off x="9751066" y="4621477"/>
            <a:ext cx="0" cy="7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6114F47-4146-4A1B-9D52-3EA343C57B69}"/>
              </a:ext>
            </a:extLst>
          </p:cNvPr>
          <p:cNvCxnSpPr>
            <a:stCxn id="6" idx="5"/>
            <a:endCxn id="9" idx="1"/>
          </p:cNvCxnSpPr>
          <p:nvPr/>
        </p:nvCxnSpPr>
        <p:spPr>
          <a:xfrm>
            <a:off x="9848191" y="4581246"/>
            <a:ext cx="1363286" cy="82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1A3BEAB-98CA-4F26-8076-F68D83075F31}"/>
              </a:ext>
            </a:extLst>
          </p:cNvPr>
          <p:cNvSpPr txBox="1"/>
          <p:nvPr/>
        </p:nvSpPr>
        <p:spPr>
          <a:xfrm>
            <a:off x="8586363" y="4732062"/>
            <a:ext cx="655949" cy="338554"/>
          </a:xfrm>
          <a:prstGeom prst="rect">
            <a:avLst/>
          </a:prstGeom>
          <a:noFill/>
        </p:spPr>
        <p:txBody>
          <a:bodyPr wrap="none" rtlCol="0">
            <a:spAutoFit/>
          </a:bodyPr>
          <a:lstStyle/>
          <a:p>
            <a:r>
              <a:rPr lang="en-US" sz="1600">
                <a:solidFill>
                  <a:schemeClr val="accent3"/>
                </a:solidFill>
              </a:rPr>
              <a:t>name</a:t>
            </a:r>
            <a:endParaRPr lang="en-US" dirty="0">
              <a:solidFill>
                <a:schemeClr val="accent3"/>
              </a:solidFill>
            </a:endParaRPr>
          </a:p>
        </p:txBody>
      </p:sp>
      <p:sp>
        <p:nvSpPr>
          <p:cNvPr id="19" name="TextBox 18">
            <a:extLst>
              <a:ext uri="{FF2B5EF4-FFF2-40B4-BE49-F238E27FC236}">
                <a16:creationId xmlns:a16="http://schemas.microsoft.com/office/drawing/2014/main" id="{97CE52A7-28D7-4FA8-BE0E-3317FE9CC16A}"/>
              </a:ext>
            </a:extLst>
          </p:cNvPr>
          <p:cNvSpPr txBox="1"/>
          <p:nvPr/>
        </p:nvSpPr>
        <p:spPr>
          <a:xfrm>
            <a:off x="9709812" y="4922829"/>
            <a:ext cx="845103" cy="338554"/>
          </a:xfrm>
          <a:prstGeom prst="rect">
            <a:avLst/>
          </a:prstGeom>
          <a:noFill/>
        </p:spPr>
        <p:txBody>
          <a:bodyPr wrap="none" rtlCol="0">
            <a:spAutoFit/>
          </a:bodyPr>
          <a:lstStyle/>
          <a:p>
            <a:r>
              <a:rPr lang="en-US" sz="1600">
                <a:solidFill>
                  <a:schemeClr val="accent3"/>
                </a:solidFill>
              </a:rPr>
              <a:t>number</a:t>
            </a:r>
            <a:endParaRPr lang="en-US" dirty="0">
              <a:solidFill>
                <a:schemeClr val="accent3"/>
              </a:solidFill>
            </a:endParaRPr>
          </a:p>
        </p:txBody>
      </p:sp>
      <p:sp>
        <p:nvSpPr>
          <p:cNvPr id="20" name="TextBox 19">
            <a:extLst>
              <a:ext uri="{FF2B5EF4-FFF2-40B4-BE49-F238E27FC236}">
                <a16:creationId xmlns:a16="http://schemas.microsoft.com/office/drawing/2014/main" id="{D52FECB1-4032-4F5A-851D-07EA4D27B9DE}"/>
              </a:ext>
            </a:extLst>
          </p:cNvPr>
          <p:cNvSpPr txBox="1"/>
          <p:nvPr/>
        </p:nvSpPr>
        <p:spPr>
          <a:xfrm>
            <a:off x="10576454" y="4732062"/>
            <a:ext cx="1161536" cy="338554"/>
          </a:xfrm>
          <a:prstGeom prst="rect">
            <a:avLst/>
          </a:prstGeom>
          <a:noFill/>
        </p:spPr>
        <p:txBody>
          <a:bodyPr wrap="none" rtlCol="0">
            <a:spAutoFit/>
          </a:bodyPr>
          <a:lstStyle/>
          <a:p>
            <a:r>
              <a:rPr lang="en-US" sz="1600">
                <a:solidFill>
                  <a:schemeClr val="accent3"/>
                </a:solidFill>
              </a:rPr>
              <a:t>programme</a:t>
            </a:r>
            <a:endParaRPr lang="en-US" dirty="0">
              <a:solidFill>
                <a:schemeClr val="accent3"/>
              </a:solidFill>
            </a:endParaRPr>
          </a:p>
        </p:txBody>
      </p:sp>
      <p:sp>
        <p:nvSpPr>
          <p:cNvPr id="21" name="TextBox 20">
            <a:extLst>
              <a:ext uri="{FF2B5EF4-FFF2-40B4-BE49-F238E27FC236}">
                <a16:creationId xmlns:a16="http://schemas.microsoft.com/office/drawing/2014/main" id="{4F3D1FF5-B8BA-466C-BBD3-FE86FC0AD0F8}"/>
              </a:ext>
            </a:extLst>
          </p:cNvPr>
          <p:cNvSpPr txBox="1"/>
          <p:nvPr/>
        </p:nvSpPr>
        <p:spPr>
          <a:xfrm>
            <a:off x="8419722" y="5711913"/>
            <a:ext cx="771943" cy="338554"/>
          </a:xfrm>
          <a:prstGeom prst="rect">
            <a:avLst/>
          </a:prstGeom>
          <a:noFill/>
        </p:spPr>
        <p:txBody>
          <a:bodyPr wrap="none" rtlCol="0">
            <a:spAutoFit/>
          </a:bodyPr>
          <a:lstStyle/>
          <a:p>
            <a:pPr algn="ctr"/>
            <a:r>
              <a:rPr lang="en-GB" sz="1600" dirty="0">
                <a:solidFill>
                  <a:schemeClr val="accent2"/>
                </a:solidFill>
              </a:rPr>
              <a:t>“Anna”</a:t>
            </a:r>
            <a:endParaRPr lang="en-US" dirty="0">
              <a:solidFill>
                <a:schemeClr val="accent2"/>
              </a:solidFill>
            </a:endParaRPr>
          </a:p>
        </p:txBody>
      </p:sp>
      <p:sp>
        <p:nvSpPr>
          <p:cNvPr id="22" name="TextBox 21">
            <a:extLst>
              <a:ext uri="{FF2B5EF4-FFF2-40B4-BE49-F238E27FC236}">
                <a16:creationId xmlns:a16="http://schemas.microsoft.com/office/drawing/2014/main" id="{ABE5C05A-9EAC-4D2B-8ED9-0E398579CDCA}"/>
              </a:ext>
            </a:extLst>
          </p:cNvPr>
          <p:cNvSpPr txBox="1"/>
          <p:nvPr/>
        </p:nvSpPr>
        <p:spPr>
          <a:xfrm>
            <a:off x="9155390" y="5711913"/>
            <a:ext cx="1191353" cy="338554"/>
          </a:xfrm>
          <a:prstGeom prst="rect">
            <a:avLst/>
          </a:prstGeom>
          <a:noFill/>
        </p:spPr>
        <p:txBody>
          <a:bodyPr wrap="none" rtlCol="0">
            <a:spAutoFit/>
          </a:bodyPr>
          <a:lstStyle/>
          <a:p>
            <a:pPr algn="ctr"/>
            <a:r>
              <a:rPr lang="en-GB" sz="1600" dirty="0">
                <a:solidFill>
                  <a:schemeClr val="accent2"/>
                </a:solidFill>
              </a:rPr>
              <a:t>“20171989”</a:t>
            </a:r>
            <a:endParaRPr lang="en-US" dirty="0">
              <a:solidFill>
                <a:schemeClr val="accent2"/>
              </a:solidFill>
            </a:endParaRPr>
          </a:p>
        </p:txBody>
      </p:sp>
      <p:sp>
        <p:nvSpPr>
          <p:cNvPr id="23" name="TextBox 22">
            <a:extLst>
              <a:ext uri="{FF2B5EF4-FFF2-40B4-BE49-F238E27FC236}">
                <a16:creationId xmlns:a16="http://schemas.microsoft.com/office/drawing/2014/main" id="{47676242-16C1-4A06-94D7-0D5F314F2FE5}"/>
              </a:ext>
            </a:extLst>
          </p:cNvPr>
          <p:cNvSpPr txBox="1"/>
          <p:nvPr/>
        </p:nvSpPr>
        <p:spPr>
          <a:xfrm>
            <a:off x="10910225" y="5711913"/>
            <a:ext cx="796757" cy="338554"/>
          </a:xfrm>
          <a:prstGeom prst="rect">
            <a:avLst/>
          </a:prstGeom>
          <a:noFill/>
        </p:spPr>
        <p:txBody>
          <a:bodyPr wrap="none" rtlCol="0">
            <a:spAutoFit/>
          </a:bodyPr>
          <a:lstStyle/>
          <a:p>
            <a:pPr algn="ctr"/>
            <a:r>
              <a:rPr lang="en-GB" sz="1600" dirty="0">
                <a:solidFill>
                  <a:schemeClr val="accent2"/>
                </a:solidFill>
              </a:rPr>
              <a:t>“G402”</a:t>
            </a:r>
            <a:endParaRPr lang="en-US" dirty="0">
              <a:solidFill>
                <a:schemeClr val="accent2"/>
              </a:solidFill>
            </a:endParaRPr>
          </a:p>
        </p:txBody>
      </p:sp>
      <p:sp>
        <p:nvSpPr>
          <p:cNvPr id="24" name="Rectangle 23">
            <a:extLst>
              <a:ext uri="{FF2B5EF4-FFF2-40B4-BE49-F238E27FC236}">
                <a16:creationId xmlns:a16="http://schemas.microsoft.com/office/drawing/2014/main" id="{7A2A359F-A4EB-4489-9737-2A3308F2A104}"/>
              </a:ext>
            </a:extLst>
          </p:cNvPr>
          <p:cNvSpPr/>
          <p:nvPr/>
        </p:nvSpPr>
        <p:spPr>
          <a:xfrm>
            <a:off x="11727456" y="4610157"/>
            <a:ext cx="343363" cy="369332"/>
          </a:xfrm>
          <a:prstGeom prst="rect">
            <a:avLst/>
          </a:prstGeom>
        </p:spPr>
        <p:txBody>
          <a:bodyPr wrap="none">
            <a:spAutoFit/>
          </a:bodyPr>
          <a:lstStyle/>
          <a:p>
            <a:pPr algn="ctr"/>
            <a:r>
              <a:rPr lang="mr-IN" dirty="0">
                <a:ea typeface="Courier New" charset="0"/>
                <a:cs typeface="Courier New" charset="0"/>
              </a:rPr>
              <a:t>…</a:t>
            </a:r>
            <a:endParaRPr lang="en-US" dirty="0"/>
          </a:p>
        </p:txBody>
      </p:sp>
      <p:sp>
        <p:nvSpPr>
          <p:cNvPr id="25" name="TextBox 24">
            <a:extLst>
              <a:ext uri="{FF2B5EF4-FFF2-40B4-BE49-F238E27FC236}">
                <a16:creationId xmlns:a16="http://schemas.microsoft.com/office/drawing/2014/main" id="{3646F742-1B56-4B11-B244-CCBE3F8E8E95}"/>
              </a:ext>
            </a:extLst>
          </p:cNvPr>
          <p:cNvSpPr txBox="1"/>
          <p:nvPr/>
        </p:nvSpPr>
        <p:spPr>
          <a:xfrm>
            <a:off x="10378636" y="3190098"/>
            <a:ext cx="903517" cy="338554"/>
          </a:xfrm>
          <a:prstGeom prst="rect">
            <a:avLst/>
          </a:prstGeom>
          <a:noFill/>
        </p:spPr>
        <p:txBody>
          <a:bodyPr wrap="none" rtlCol="0">
            <a:spAutoFit/>
          </a:bodyPr>
          <a:lstStyle/>
          <a:p>
            <a:r>
              <a:rPr lang="en-US" sz="1600">
                <a:solidFill>
                  <a:schemeClr val="accent3"/>
                </a:solidFill>
              </a:rPr>
              <a:t>students</a:t>
            </a:r>
            <a:endParaRPr lang="en-US" dirty="0">
              <a:solidFill>
                <a:schemeClr val="accent3"/>
              </a:solidFill>
            </a:endParaRPr>
          </a:p>
        </p:txBody>
      </p:sp>
      <p:sp>
        <p:nvSpPr>
          <p:cNvPr id="27" name="Right Brace 26">
            <a:extLst>
              <a:ext uri="{FF2B5EF4-FFF2-40B4-BE49-F238E27FC236}">
                <a16:creationId xmlns:a16="http://schemas.microsoft.com/office/drawing/2014/main" id="{5329357B-242E-4100-AD05-3FAF6069D46F}"/>
              </a:ext>
            </a:extLst>
          </p:cNvPr>
          <p:cNvSpPr/>
          <p:nvPr/>
        </p:nvSpPr>
        <p:spPr>
          <a:xfrm flipH="1">
            <a:off x="702875" y="2173245"/>
            <a:ext cx="327772" cy="22137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BD071E3A-F370-47FF-888C-0EB4E9E2A2F4}"/>
              </a:ext>
            </a:extLst>
          </p:cNvPr>
          <p:cNvSpPr txBox="1"/>
          <p:nvPr/>
        </p:nvSpPr>
        <p:spPr>
          <a:xfrm>
            <a:off x="58590" y="3095454"/>
            <a:ext cx="579646" cy="369332"/>
          </a:xfrm>
          <a:prstGeom prst="rect">
            <a:avLst/>
          </a:prstGeom>
          <a:noFill/>
        </p:spPr>
        <p:txBody>
          <a:bodyPr wrap="none" rtlCol="0">
            <a:spAutoFit/>
          </a:bodyPr>
          <a:lstStyle/>
          <a:p>
            <a:r>
              <a:rPr lang="en-US" sz="1800" dirty="0"/>
              <a:t>DTD</a:t>
            </a:r>
            <a:endParaRPr lang="en-GB" dirty="0"/>
          </a:p>
        </p:txBody>
      </p:sp>
      <p:sp>
        <p:nvSpPr>
          <p:cNvPr id="30" name="TextBox 29">
            <a:extLst>
              <a:ext uri="{FF2B5EF4-FFF2-40B4-BE49-F238E27FC236}">
                <a16:creationId xmlns:a16="http://schemas.microsoft.com/office/drawing/2014/main" id="{548048F4-09B2-432E-ACF2-C7A1694FA05B}"/>
              </a:ext>
            </a:extLst>
          </p:cNvPr>
          <p:cNvSpPr txBox="1"/>
          <p:nvPr/>
        </p:nvSpPr>
        <p:spPr>
          <a:xfrm>
            <a:off x="1098749" y="4662644"/>
            <a:ext cx="3900042" cy="1508105"/>
          </a:xfrm>
          <a:prstGeom prst="rect">
            <a:avLst/>
          </a:prstGeom>
          <a:noFill/>
        </p:spPr>
        <p:txBody>
          <a:bodyPr wrap="none" rtlCol="0">
            <a:spAutoFit/>
          </a:bodyPr>
          <a:lstStyle/>
          <a:p>
            <a:r>
              <a:rPr lang="en-US" dirty="0"/>
              <a:t>Write black part (without … and with</a:t>
            </a:r>
          </a:p>
          <a:p>
            <a:r>
              <a:rPr lang="en-US" dirty="0"/>
              <a:t>standalone=“yes” instead) gives you </a:t>
            </a:r>
          </a:p>
          <a:p>
            <a:r>
              <a:rPr lang="en-US" dirty="0"/>
              <a:t>a well-formed XML document</a:t>
            </a:r>
          </a:p>
          <a:p>
            <a:r>
              <a:rPr lang="en-GB" dirty="0"/>
              <a:t>Also write the </a:t>
            </a:r>
            <a:r>
              <a:rPr lang="en-GB" sz="2000" dirty="0">
                <a:solidFill>
                  <a:schemeClr val="accent1"/>
                </a:solidFill>
                <a:cs typeface="Courier New" charset="0"/>
              </a:rPr>
              <a:t>orange part </a:t>
            </a:r>
            <a:r>
              <a:rPr lang="en-GB" dirty="0"/>
              <a:t>gives you a </a:t>
            </a:r>
          </a:p>
          <a:p>
            <a:r>
              <a:rPr lang="en-GB" dirty="0"/>
              <a:t>valid XML document</a:t>
            </a:r>
          </a:p>
        </p:txBody>
      </p:sp>
      <p:sp>
        <p:nvSpPr>
          <p:cNvPr id="31" name="Slide Number Placeholder 2">
            <a:extLst>
              <a:ext uri="{FF2B5EF4-FFF2-40B4-BE49-F238E27FC236}">
                <a16:creationId xmlns:a16="http://schemas.microsoft.com/office/drawing/2014/main" id="{3E66C242-E009-46A2-823B-B8143402F19A}"/>
              </a:ext>
            </a:extLst>
          </p:cNvPr>
          <p:cNvSpPr>
            <a:spLocks noGrp="1"/>
          </p:cNvSpPr>
          <p:nvPr>
            <p:ph type="sldNum" sz="quarter" idx="12"/>
          </p:nvPr>
        </p:nvSpPr>
        <p:spPr>
          <a:xfrm>
            <a:off x="9900458" y="6459785"/>
            <a:ext cx="1312025" cy="365125"/>
          </a:xfrm>
        </p:spPr>
        <p:txBody>
          <a:bodyPr/>
          <a:lstStyle/>
          <a:p>
            <a:fld id="{C260D5AD-280D-4F23-8F09-5CDE2943111F}" type="slidenum">
              <a:rPr lang="en-GB" smtClean="0"/>
              <a:pPr/>
              <a:t>4</a:t>
            </a:fld>
            <a:endParaRPr lang="en-GB"/>
          </a:p>
        </p:txBody>
      </p:sp>
    </p:spTree>
    <p:custDataLst>
      <p:tags r:id="rId1"/>
    </p:custDataLst>
    <p:extLst>
      <p:ext uri="{BB962C8B-B14F-4D97-AF65-F5344CB8AC3E}">
        <p14:creationId xmlns:p14="http://schemas.microsoft.com/office/powerpoint/2010/main" val="323918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XML in SQL</a:t>
            </a:r>
          </a:p>
        </p:txBody>
      </p:sp>
      <p:sp>
        <p:nvSpPr>
          <p:cNvPr id="5" name="Content Placeholder 4"/>
          <p:cNvSpPr>
            <a:spLocks noGrp="1"/>
          </p:cNvSpPr>
          <p:nvPr>
            <p:ph idx="1"/>
          </p:nvPr>
        </p:nvSpPr>
        <p:spPr/>
        <p:txBody>
          <a:bodyPr/>
          <a:lstStyle/>
          <a:p>
            <a:pPr>
              <a:spcBef>
                <a:spcPts val="3672"/>
              </a:spcBef>
            </a:pPr>
            <a:r>
              <a:rPr lang="en-US" dirty="0"/>
              <a:t>Three general approaches to storing XML documents </a:t>
            </a:r>
            <a:br>
              <a:rPr lang="en-US" dirty="0"/>
            </a:br>
            <a:r>
              <a:rPr lang="en-US" dirty="0"/>
              <a:t>in a relational database:</a:t>
            </a:r>
          </a:p>
          <a:p>
            <a:pPr lvl="1">
              <a:spcBef>
                <a:spcPts val="1176"/>
              </a:spcBef>
            </a:pPr>
            <a:r>
              <a:rPr lang="en-US" dirty="0"/>
              <a:t>Store XML documents as entries of a table</a:t>
            </a:r>
          </a:p>
          <a:p>
            <a:pPr lvl="1">
              <a:spcBef>
                <a:spcPts val="1176"/>
              </a:spcBef>
            </a:pPr>
            <a:r>
              <a:rPr lang="en-US" dirty="0"/>
              <a:t>Store XML documents in schema-independent form</a:t>
            </a:r>
          </a:p>
          <a:p>
            <a:pPr lvl="1">
              <a:spcBef>
                <a:spcPts val="1176"/>
              </a:spcBef>
            </a:pPr>
            <a:r>
              <a:rPr lang="en-US" dirty="0"/>
              <a:t>Store XML documents in shredded form across a number of attributes and relations</a:t>
            </a:r>
          </a:p>
          <a:p>
            <a:pPr lvl="1">
              <a:spcBef>
                <a:spcPts val="1176"/>
              </a:spcBef>
            </a:pPr>
            <a:endParaRPr lang="en-US" dirty="0"/>
          </a:p>
        </p:txBody>
      </p:sp>
      <p:sp>
        <p:nvSpPr>
          <p:cNvPr id="3" name="Slide Number Placeholder 2"/>
          <p:cNvSpPr>
            <a:spLocks noGrp="1"/>
          </p:cNvSpPr>
          <p:nvPr>
            <p:ph type="sldNum" sz="quarter" idx="12"/>
          </p:nvPr>
        </p:nvSpPr>
        <p:spPr/>
        <p:txBody>
          <a:bodyPr/>
          <a:lstStyle/>
          <a:p>
            <a:fld id="{C260D5AD-280D-4F23-8F09-5CDE2943111F}" type="slidenum">
              <a:rPr lang="en-GB" smtClean="0"/>
              <a:pPr/>
              <a:t>5</a:t>
            </a:fld>
            <a:endParaRPr lang="en-GB"/>
          </a:p>
        </p:txBody>
      </p:sp>
    </p:spTree>
    <p:extLst>
      <p:ext uri="{BB962C8B-B14F-4D97-AF65-F5344CB8AC3E}">
        <p14:creationId xmlns:p14="http://schemas.microsoft.com/office/powerpoint/2010/main" val="63019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a:t>Storing XML in an Attribute</a:t>
            </a:r>
          </a:p>
        </p:txBody>
      </p:sp>
      <p:sp>
        <p:nvSpPr>
          <p:cNvPr id="537603" name="Rectangle 3"/>
          <p:cNvSpPr>
            <a:spLocks noGrp="1" noChangeArrowheads="1"/>
          </p:cNvSpPr>
          <p:nvPr>
            <p:ph type="body" idx="1"/>
          </p:nvPr>
        </p:nvSpPr>
        <p:spPr/>
        <p:txBody>
          <a:bodyPr>
            <a:normAutofit/>
          </a:bodyPr>
          <a:lstStyle/>
          <a:p>
            <a:r>
              <a:rPr lang="en-US" altLang="en-US" dirty="0"/>
              <a:t>In past the XML would have been stored in an attribute whose data type was CLOB. </a:t>
            </a:r>
          </a:p>
          <a:p>
            <a:r>
              <a:rPr lang="en-US" altLang="en-US" dirty="0"/>
              <a:t>More recently, some systems have a new native XML data type (e.g. XML or </a:t>
            </a:r>
            <a:r>
              <a:rPr lang="en-US" altLang="en-US" dirty="0" err="1"/>
              <a:t>XMLType</a:t>
            </a:r>
            <a:r>
              <a:rPr lang="en-US" altLang="en-US" dirty="0"/>
              <a:t>).</a:t>
            </a:r>
          </a:p>
          <a:p>
            <a:r>
              <a:rPr lang="en-US" altLang="en-US" dirty="0"/>
              <a:t>Raw XML stored in </a:t>
            </a:r>
            <a:r>
              <a:rPr lang="en-US" altLang="en-US" dirty="0" err="1"/>
              <a:t>serialised</a:t>
            </a:r>
            <a:r>
              <a:rPr lang="en-US" altLang="en-US" dirty="0"/>
              <a:t> form, which makes it efficient to insert documents into database and retrieve them in their original form. </a:t>
            </a:r>
          </a:p>
          <a:p>
            <a:r>
              <a:rPr lang="en-US" altLang="en-US" dirty="0"/>
              <a:t>Relatively easy to apply full-text indexing to documents for contextual and relevance retrieval. However, question about performance of general queries and indexing, which may require parsing on-the-fly.</a:t>
            </a:r>
          </a:p>
          <a:p>
            <a:r>
              <a:rPr lang="en-US" altLang="en-US" dirty="0"/>
              <a:t>Also, updates usually require entire XML document to be replaced with a new document.</a:t>
            </a:r>
          </a:p>
        </p:txBody>
      </p:sp>
      <p:sp>
        <p:nvSpPr>
          <p:cNvPr id="25605" name="Text Box 4"/>
          <p:cNvSpPr txBox="1">
            <a:spLocks noChangeArrowheads="1"/>
          </p:cNvSpPr>
          <p:nvPr/>
        </p:nvSpPr>
        <p:spPr bwMode="auto">
          <a:xfrm>
            <a:off x="4648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5" name="Slide Number Placeholder 4"/>
          <p:cNvSpPr>
            <a:spLocks noGrp="1"/>
          </p:cNvSpPr>
          <p:nvPr>
            <p:ph type="sldNum" sz="quarter" idx="12"/>
          </p:nvPr>
        </p:nvSpPr>
        <p:spPr/>
        <p:txBody>
          <a:bodyPr/>
          <a:lstStyle/>
          <a:p>
            <a:fld id="{C260D5AD-280D-4F23-8F09-5CDE2943111F}" type="slidenum">
              <a:rPr lang="en-GB" smtClean="0"/>
              <a:pPr/>
              <a:t>6</a:t>
            </a:fld>
            <a:endParaRPr lang="en-GB"/>
          </a:p>
        </p:txBody>
      </p:sp>
    </p:spTree>
    <p:extLst>
      <p:ext uri="{BB962C8B-B14F-4D97-AF65-F5344CB8AC3E}">
        <p14:creationId xmlns:p14="http://schemas.microsoft.com/office/powerpoint/2010/main" val="34751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7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7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7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7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dirty="0"/>
              <a:t>Creating Table using XML Type</a:t>
            </a:r>
          </a:p>
        </p:txBody>
      </p:sp>
      <p:sp>
        <p:nvSpPr>
          <p:cNvPr id="542723" name="Rectangle 3"/>
          <p:cNvSpPr>
            <a:spLocks noGrp="1" noChangeArrowheads="1"/>
          </p:cNvSpPr>
          <p:nvPr>
            <p:ph type="body" idx="1"/>
          </p:nvPr>
        </p:nvSpPr>
        <p:spPr/>
        <p:txBody>
          <a:bodyPr>
            <a:normAutofit fontScale="92500" lnSpcReduction="10000"/>
          </a:bodyPr>
          <a:lstStyle/>
          <a:p>
            <a:pPr marL="0" indent="0">
              <a:buNone/>
            </a:pPr>
            <a:r>
              <a:rPr lang="en-US" altLang="en-US" dirty="0"/>
              <a:t>	CREATE TABLE </a:t>
            </a:r>
            <a:r>
              <a:rPr lang="en-US" altLang="en-US" dirty="0" err="1"/>
              <a:t>XMLStaff</a:t>
            </a:r>
            <a:r>
              <a:rPr lang="en-US" altLang="en-US" dirty="0"/>
              <a:t> (</a:t>
            </a:r>
          </a:p>
          <a:p>
            <a:pPr marL="0" indent="0">
              <a:buNone/>
            </a:pPr>
            <a:r>
              <a:rPr lang="en-US" altLang="en-US" dirty="0"/>
              <a:t>		</a:t>
            </a:r>
            <a:r>
              <a:rPr lang="en-US" altLang="en-US" dirty="0" err="1"/>
              <a:t>docNo</a:t>
            </a:r>
            <a:r>
              <a:rPr lang="en-US" altLang="en-US" dirty="0"/>
              <a:t> CHAR(4), </a:t>
            </a:r>
          </a:p>
          <a:p>
            <a:pPr marL="0" indent="0">
              <a:buNone/>
            </a:pPr>
            <a:r>
              <a:rPr lang="en-US" altLang="en-US" dirty="0"/>
              <a:t>		</a:t>
            </a:r>
            <a:r>
              <a:rPr lang="en-US" altLang="en-US" dirty="0" err="1"/>
              <a:t>docDate</a:t>
            </a:r>
            <a:r>
              <a:rPr lang="en-US" altLang="en-US" dirty="0"/>
              <a:t> DATE, </a:t>
            </a:r>
          </a:p>
          <a:p>
            <a:pPr marL="0" indent="0">
              <a:buNone/>
            </a:pPr>
            <a:r>
              <a:rPr lang="en-US" altLang="en-US" dirty="0"/>
              <a:t>		</a:t>
            </a:r>
            <a:r>
              <a:rPr lang="en-US" altLang="en-US" dirty="0" err="1"/>
              <a:t>staffData</a:t>
            </a:r>
            <a:r>
              <a:rPr lang="en-US" altLang="en-US" dirty="0"/>
              <a:t> XML);</a:t>
            </a:r>
          </a:p>
          <a:p>
            <a:pPr marL="0" indent="0">
              <a:buNone/>
            </a:pPr>
            <a:r>
              <a:rPr lang="en-US" altLang="en-US" dirty="0"/>
              <a:t>	INSERT INTO </a:t>
            </a:r>
            <a:r>
              <a:rPr lang="en-US" altLang="en-US" dirty="0" err="1"/>
              <a:t>XMLStaff</a:t>
            </a:r>
            <a:r>
              <a:rPr lang="en-US" altLang="en-US" dirty="0"/>
              <a:t> VALUES (‘D001’, ‘2004-12-01’, </a:t>
            </a:r>
          </a:p>
          <a:p>
            <a:pPr marL="0" indent="0">
              <a:buNone/>
            </a:pPr>
            <a:r>
              <a:rPr lang="en-US" altLang="en-US" dirty="0"/>
              <a:t>		XML(‘&lt;STAFF </a:t>
            </a:r>
            <a:r>
              <a:rPr lang="en-US" altLang="en-US" dirty="0" err="1"/>
              <a:t>branchNo</a:t>
            </a:r>
            <a:r>
              <a:rPr lang="en-US" altLang="en-US" dirty="0"/>
              <a:t> = "B005"&gt;</a:t>
            </a:r>
          </a:p>
          <a:p>
            <a:pPr marL="0" indent="0">
              <a:buNone/>
            </a:pPr>
            <a:r>
              <a:rPr lang="en-US" altLang="en-US" dirty="0"/>
              <a:t>			&lt;STAFFNO&gt;SL21&lt;/STAFFNO&gt; </a:t>
            </a:r>
          </a:p>
          <a:p>
            <a:pPr marL="0" indent="0">
              <a:buNone/>
            </a:pPr>
            <a:r>
              <a:rPr lang="en-US" altLang="en-US" dirty="0"/>
              <a:t>			&lt;POSITION&gt;Manager&lt;/POSITION&gt;</a:t>
            </a:r>
          </a:p>
          <a:p>
            <a:pPr marL="0" indent="0">
              <a:buNone/>
            </a:pPr>
            <a:r>
              <a:rPr lang="en-US" altLang="en-US" dirty="0"/>
              <a:t>			&lt;DOB&gt;1945-10-01&lt;/DOB&gt;</a:t>
            </a:r>
          </a:p>
          <a:p>
            <a:pPr marL="0" indent="0">
              <a:buNone/>
            </a:pPr>
            <a:r>
              <a:rPr lang="en-US" altLang="en-US" dirty="0"/>
              <a:t>			&lt;SALARY&gt;30000&lt;/SALARY&gt; &lt;/STAFF&gt;’) );</a:t>
            </a:r>
          </a:p>
        </p:txBody>
      </p:sp>
      <p:sp>
        <p:nvSpPr>
          <p:cNvPr id="30725" name="Text Box 4"/>
          <p:cNvSpPr txBox="1">
            <a:spLocks noChangeArrowheads="1"/>
          </p:cNvSpPr>
          <p:nvPr/>
        </p:nvSpPr>
        <p:spPr bwMode="auto">
          <a:xfrm>
            <a:off x="4648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5" name="Slide Number Placeholder 4">
            <a:extLst>
              <a:ext uri="{FF2B5EF4-FFF2-40B4-BE49-F238E27FC236}">
                <a16:creationId xmlns:a16="http://schemas.microsoft.com/office/drawing/2014/main" id="{036884B7-3D2C-4880-91B8-90FBF83E64B6}"/>
              </a:ext>
            </a:extLst>
          </p:cNvPr>
          <p:cNvSpPr>
            <a:spLocks noGrp="1"/>
          </p:cNvSpPr>
          <p:nvPr>
            <p:ph type="sldNum" sz="quarter" idx="12"/>
          </p:nvPr>
        </p:nvSpPr>
        <p:spPr>
          <a:xfrm>
            <a:off x="9900458" y="6459785"/>
            <a:ext cx="1312025" cy="365125"/>
          </a:xfrm>
        </p:spPr>
        <p:txBody>
          <a:bodyPr/>
          <a:lstStyle/>
          <a:p>
            <a:fld id="{C260D5AD-280D-4F23-8F09-5CDE2943111F}" type="slidenum">
              <a:rPr lang="en-GB" smtClean="0"/>
              <a:pPr/>
              <a:t>7</a:t>
            </a:fld>
            <a:endParaRPr lang="en-GB"/>
          </a:p>
        </p:txBody>
      </p:sp>
    </p:spTree>
    <p:extLst>
      <p:ext uri="{BB962C8B-B14F-4D97-AF65-F5344CB8AC3E}">
        <p14:creationId xmlns:p14="http://schemas.microsoft.com/office/powerpoint/2010/main" val="59780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r>
              <a:rPr lang="en-GB" altLang="en-US"/>
              <a:t>Schema-Independent Representation</a:t>
            </a:r>
            <a:endParaRPr lang="en-US" altLang="en-US"/>
          </a:p>
        </p:txBody>
      </p:sp>
      <p:sp>
        <p:nvSpPr>
          <p:cNvPr id="541699" name="Rectangle 3"/>
          <p:cNvSpPr>
            <a:spLocks noGrp="1" noChangeArrowheads="1"/>
          </p:cNvSpPr>
          <p:nvPr>
            <p:ph type="body" idx="1"/>
          </p:nvPr>
        </p:nvSpPr>
        <p:spPr/>
        <p:txBody>
          <a:bodyPr>
            <a:normAutofit/>
          </a:bodyPr>
          <a:lstStyle/>
          <a:p>
            <a:r>
              <a:rPr lang="en-US" altLang="en-US" dirty="0"/>
              <a:t>Since XML is a tree structure, each node may have only one parent. The </a:t>
            </a:r>
            <a:r>
              <a:rPr lang="en-US" altLang="en-US" dirty="0" err="1"/>
              <a:t>rootID</a:t>
            </a:r>
            <a:r>
              <a:rPr lang="en-US" altLang="en-US" dirty="0"/>
              <a:t> attribute allows a query on a particular node to be linked back to its document node.</a:t>
            </a:r>
          </a:p>
          <a:p>
            <a:r>
              <a:rPr lang="en-US" altLang="en-US" dirty="0"/>
              <a:t>While this is schema independent, recursive nature of structure can cause performance problems when searching for specific paths. </a:t>
            </a:r>
          </a:p>
          <a:p>
            <a:r>
              <a:rPr lang="en-US" altLang="en-US" dirty="0"/>
              <a:t>To overcome this, create </a:t>
            </a:r>
            <a:r>
              <a:rPr lang="en-US" altLang="en-US" dirty="0" err="1"/>
              <a:t>denormalized</a:t>
            </a:r>
            <a:r>
              <a:rPr lang="en-US" altLang="en-US" dirty="0"/>
              <a:t> index containing combinations of path expressions and a link to node and parent node.</a:t>
            </a:r>
          </a:p>
        </p:txBody>
      </p:sp>
      <p:sp>
        <p:nvSpPr>
          <p:cNvPr id="28677" name="Text Box 4"/>
          <p:cNvSpPr txBox="1">
            <a:spLocks noChangeArrowheads="1"/>
          </p:cNvSpPr>
          <p:nvPr/>
        </p:nvSpPr>
        <p:spPr bwMode="auto">
          <a:xfrm>
            <a:off x="4648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4" name="Slide Number Placeholder 3"/>
          <p:cNvSpPr>
            <a:spLocks noGrp="1"/>
          </p:cNvSpPr>
          <p:nvPr>
            <p:ph type="sldNum" sz="quarter" idx="12"/>
          </p:nvPr>
        </p:nvSpPr>
        <p:spPr/>
        <p:txBody>
          <a:bodyPr/>
          <a:lstStyle/>
          <a:p>
            <a:fld id="{C260D5AD-280D-4F23-8F09-5CDE2943111F}" type="slidenum">
              <a:rPr lang="en-GB" smtClean="0"/>
              <a:pPr/>
              <a:t>8</a:t>
            </a:fld>
            <a:endParaRPr lang="en-GB"/>
          </a:p>
        </p:txBody>
      </p:sp>
    </p:spTree>
    <p:extLst>
      <p:ext uri="{BB962C8B-B14F-4D97-AF65-F5344CB8AC3E}">
        <p14:creationId xmlns:p14="http://schemas.microsoft.com/office/powerpoint/2010/main" val="99145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GB" altLang="en-US"/>
              <a:t>Schema-Independent Representation</a:t>
            </a:r>
            <a:endParaRPr lang="en-US" altLang="en-US"/>
          </a:p>
        </p:txBody>
      </p:sp>
      <p:pic>
        <p:nvPicPr>
          <p:cNvPr id="27652" name="Picture 5" descr="Example of schema independent representation - in esence, have a table that tells you the nodetype and content and one that gives you path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614575"/>
            <a:ext cx="8229600" cy="2560712"/>
          </a:xfrm>
        </p:spPr>
      </p:pic>
      <p:sp>
        <p:nvSpPr>
          <p:cNvPr id="27653" name="Text Box 7"/>
          <p:cNvSpPr txBox="1">
            <a:spLocks noChangeArrowheads="1"/>
          </p:cNvSpPr>
          <p:nvPr/>
        </p:nvSpPr>
        <p:spPr bwMode="auto">
          <a:xfrm>
            <a:off x="4648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r>
              <a:rPr lang="en-US" altLang="en-US" sz="1200"/>
              <a:t>   </a:t>
            </a:r>
            <a:endParaRPr lang="en-GB" altLang="en-US" sz="1200"/>
          </a:p>
        </p:txBody>
      </p:sp>
      <p:sp>
        <p:nvSpPr>
          <p:cNvPr id="5" name="Slide Number Placeholder 3">
            <a:extLst>
              <a:ext uri="{FF2B5EF4-FFF2-40B4-BE49-F238E27FC236}">
                <a16:creationId xmlns:a16="http://schemas.microsoft.com/office/drawing/2014/main" id="{EF67DB5B-E9C4-4D8B-8840-A2C3EC64B38D}"/>
              </a:ext>
            </a:extLst>
          </p:cNvPr>
          <p:cNvSpPr>
            <a:spLocks noGrp="1"/>
          </p:cNvSpPr>
          <p:nvPr>
            <p:ph type="sldNum" sz="quarter" idx="12"/>
          </p:nvPr>
        </p:nvSpPr>
        <p:spPr>
          <a:xfrm>
            <a:off x="9900458" y="6459785"/>
            <a:ext cx="1312025" cy="365125"/>
          </a:xfrm>
        </p:spPr>
        <p:txBody>
          <a:bodyPr/>
          <a:lstStyle/>
          <a:p>
            <a:fld id="{C260D5AD-280D-4F23-8F09-5CDE2943111F}" type="slidenum">
              <a:rPr lang="en-GB" smtClean="0"/>
              <a:pPr/>
              <a:t>9</a:t>
            </a:fld>
            <a:endParaRPr lang="en-GB"/>
          </a:p>
        </p:txBody>
      </p:sp>
    </p:spTree>
    <p:extLst>
      <p:ext uri="{BB962C8B-B14F-4D97-AF65-F5344CB8AC3E}">
        <p14:creationId xmlns:p14="http://schemas.microsoft.com/office/powerpoint/2010/main" val="88454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3|5.4"/>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TotalTime>
  <Words>751</Words>
  <Application>Microsoft Office PowerPoint</Application>
  <PresentationFormat>Widescreen</PresentationFormat>
  <Paragraphs>119</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Times New Roman</vt:lpstr>
      <vt:lpstr>Retrospect</vt:lpstr>
      <vt:lpstr>XML in SQL</vt:lpstr>
      <vt:lpstr>Overview of this video</vt:lpstr>
      <vt:lpstr>SQL in XML  (from video on XML Schema)</vt:lpstr>
      <vt:lpstr>Possible Solution</vt:lpstr>
      <vt:lpstr>XML in SQL</vt:lpstr>
      <vt:lpstr>Storing XML in an Attribute</vt:lpstr>
      <vt:lpstr>Creating Table using XML Type</vt:lpstr>
      <vt:lpstr>Schema-Independent Representation</vt:lpstr>
      <vt:lpstr>Schema-Independent Representation</vt:lpstr>
      <vt:lpstr>Storing XML in Shredded Form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in SQL</dc:title>
  <dc:creator>Rasmus Ibsen-Jensen</dc:creator>
  <cp:lastModifiedBy>Rasmus Ibsen-Jensen</cp:lastModifiedBy>
  <cp:revision>7</cp:revision>
  <dcterms:created xsi:type="dcterms:W3CDTF">2020-12-27T22:04:20Z</dcterms:created>
  <dcterms:modified xsi:type="dcterms:W3CDTF">2020-12-28T22:38:24Z</dcterms:modified>
</cp:coreProperties>
</file>