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1482" r:id="rId2"/>
    <p:sldId id="271" r:id="rId3"/>
    <p:sldId id="272" r:id="rId4"/>
    <p:sldId id="257" r:id="rId5"/>
    <p:sldId id="322" r:id="rId6"/>
    <p:sldId id="1463" r:id="rId7"/>
    <p:sldId id="324" r:id="rId8"/>
    <p:sldId id="273" r:id="rId9"/>
    <p:sldId id="258" r:id="rId10"/>
    <p:sldId id="1483" r:id="rId11"/>
    <p:sldId id="1481" r:id="rId12"/>
    <p:sldId id="3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schaler, Steffen" initials="ZS" lastIdx="2" clrIdx="0">
    <p:extLst>
      <p:ext uri="{19B8F6BF-5375-455C-9EA6-DF929625EA0E}">
        <p15:presenceInfo xmlns:p15="http://schemas.microsoft.com/office/powerpoint/2012/main" userId="S-1-5-21-1101985487-4055868668-2532615317-1516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E5EAEC"/>
    <a:srgbClr val="C8E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58"/>
    <p:restoredTop sz="83498" autoAdjust="0"/>
  </p:normalViewPr>
  <p:slideViewPr>
    <p:cSldViewPr snapToGrid="0">
      <p:cViewPr varScale="1">
        <p:scale>
          <a:sx n="128" d="100"/>
          <a:sy n="128" d="100"/>
        </p:scale>
        <p:origin x="1744" y="17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BEC24B-A1AE-4EC2-8212-12384F57D81B}" type="doc">
      <dgm:prSet loTypeId="urn:microsoft.com/office/officeart/2005/8/layout/cycle1" loCatId="cycle" qsTypeId="urn:microsoft.com/office/officeart/2005/8/quickstyle/simple4" qsCatId="simple" csTypeId="urn:microsoft.com/office/officeart/2005/8/colors/accent3_2" csCatId="accent3" phldr="1"/>
      <dgm:spPr/>
      <dgm:t>
        <a:bodyPr/>
        <a:lstStyle/>
        <a:p>
          <a:endParaRPr lang="en-US"/>
        </a:p>
      </dgm:t>
    </dgm:pt>
    <dgm:pt modelId="{138D75CB-BF59-436E-87F8-5F464EC99087}">
      <dgm:prSet/>
      <dgm:spPr/>
      <dgm:t>
        <a:bodyPr/>
        <a:lstStyle/>
        <a:p>
          <a:pPr>
            <a:buNone/>
          </a:pPr>
          <a:r>
            <a:rPr lang="en-GB" b="1" dirty="0"/>
            <a:t>Learning objectives</a:t>
          </a:r>
          <a:endParaRPr lang="en-US" b="1" dirty="0"/>
        </a:p>
      </dgm:t>
    </dgm:pt>
    <dgm:pt modelId="{0343E06F-7AD7-4A4C-BBCF-9C23703BF7EB}" type="parTrans" cxnId="{59F222BB-8B2F-44E9-A88F-98E830B7DAC6}">
      <dgm:prSet/>
      <dgm:spPr/>
      <dgm:t>
        <a:bodyPr/>
        <a:lstStyle/>
        <a:p>
          <a:endParaRPr lang="en-US"/>
        </a:p>
      </dgm:t>
    </dgm:pt>
    <dgm:pt modelId="{ECACA14B-CA7A-4C63-AA53-55867EA545A0}" type="sibTrans" cxnId="{59F222BB-8B2F-44E9-A88F-98E830B7DAC6}">
      <dgm:prSet/>
      <dgm:spPr/>
      <dgm:t>
        <a:bodyPr/>
        <a:lstStyle/>
        <a:p>
          <a:endParaRPr lang="en-US"/>
        </a:p>
      </dgm:t>
    </dgm:pt>
    <dgm:pt modelId="{58B1DC49-0529-4D79-AB25-51CBB197A88F}">
      <dgm:prSet/>
      <dgm:spPr/>
      <dgm:t>
        <a:bodyPr/>
        <a:lstStyle/>
        <a:p>
          <a:r>
            <a:rPr lang="en-GB" b="1" dirty="0"/>
            <a:t>After this session</a:t>
          </a:r>
          <a:endParaRPr lang="en-US" b="1" dirty="0"/>
        </a:p>
      </dgm:t>
    </dgm:pt>
    <dgm:pt modelId="{88A8274C-06AB-48CE-A7C7-247B1CCE5889}" type="parTrans" cxnId="{9521F430-60E3-42CD-A01E-BBDAE9B34DDB}">
      <dgm:prSet/>
      <dgm:spPr/>
      <dgm:t>
        <a:bodyPr/>
        <a:lstStyle/>
        <a:p>
          <a:endParaRPr lang="en-US"/>
        </a:p>
      </dgm:t>
    </dgm:pt>
    <dgm:pt modelId="{852D6A9D-705C-4F4F-B9F6-357B3D092018}" type="sibTrans" cxnId="{9521F430-60E3-42CD-A01E-BBDAE9B34DDB}">
      <dgm:prSet/>
      <dgm:spPr/>
      <dgm:t>
        <a:bodyPr/>
        <a:lstStyle/>
        <a:p>
          <a:endParaRPr lang="en-US"/>
        </a:p>
      </dgm:t>
    </dgm:pt>
    <dgm:pt modelId="{626AD8C2-099F-43A1-BF67-C772E236BE27}">
      <dgm:prSet/>
      <dgm:spPr/>
      <dgm:t>
        <a:bodyPr/>
        <a:lstStyle/>
        <a:p>
          <a:r>
            <a:rPr lang="en-GB" dirty="0">
              <a:solidFill>
                <a:schemeClr val="tx1"/>
              </a:solidFill>
            </a:rPr>
            <a:t>You understand the activities involved in configuration management.</a:t>
          </a:r>
          <a:endParaRPr lang="en-US" dirty="0">
            <a:solidFill>
              <a:schemeClr val="tx1"/>
            </a:solidFill>
          </a:endParaRPr>
        </a:p>
      </dgm:t>
    </dgm:pt>
    <dgm:pt modelId="{B4567057-EEAE-4864-BDD2-2A4879E8DAFF}" type="parTrans" cxnId="{30705B33-F22C-419D-9610-B4EB5A656A81}">
      <dgm:prSet/>
      <dgm:spPr/>
      <dgm:t>
        <a:bodyPr/>
        <a:lstStyle/>
        <a:p>
          <a:endParaRPr lang="en-US"/>
        </a:p>
      </dgm:t>
    </dgm:pt>
    <dgm:pt modelId="{E1BA951A-693A-4BC0-92DD-1564094DB4F8}" type="sibTrans" cxnId="{30705B33-F22C-419D-9610-B4EB5A656A81}">
      <dgm:prSet/>
      <dgm:spPr/>
      <dgm:t>
        <a:bodyPr/>
        <a:lstStyle/>
        <a:p>
          <a:endParaRPr lang="en-US"/>
        </a:p>
      </dgm:t>
    </dgm:pt>
    <dgm:pt modelId="{697AE76F-B220-874F-82E4-C84AD37F1FEE}">
      <dgm:prSet/>
      <dgm:spPr/>
      <dgm:t>
        <a:bodyPr/>
        <a:lstStyle/>
        <a:p>
          <a:endParaRPr lang="en-US" dirty="0">
            <a:solidFill>
              <a:schemeClr val="tx1"/>
            </a:solidFill>
          </a:endParaRPr>
        </a:p>
      </dgm:t>
    </dgm:pt>
    <dgm:pt modelId="{1ED65834-AD37-7341-AAC1-1EC098AB1F33}" type="parTrans" cxnId="{D6C6E5ED-503A-D24B-AD49-51B556124A79}">
      <dgm:prSet/>
      <dgm:spPr/>
      <dgm:t>
        <a:bodyPr/>
        <a:lstStyle/>
        <a:p>
          <a:endParaRPr lang="en-GB"/>
        </a:p>
      </dgm:t>
    </dgm:pt>
    <dgm:pt modelId="{AC79EC2D-9B53-794B-9E28-93B17B38154B}" type="sibTrans" cxnId="{D6C6E5ED-503A-D24B-AD49-51B556124A79}">
      <dgm:prSet/>
      <dgm:spPr/>
      <dgm:t>
        <a:bodyPr/>
        <a:lstStyle/>
        <a:p>
          <a:endParaRPr lang="en-GB"/>
        </a:p>
      </dgm:t>
    </dgm:pt>
    <dgm:pt modelId="{943D553E-50F6-F94A-9BB4-B750FE547FE4}">
      <dgm:prSet/>
      <dgm:spPr/>
      <dgm:t>
        <a:bodyPr/>
        <a:lstStyle/>
        <a:p>
          <a:pPr>
            <a:buFont typeface="Arial" panose="020B0604020202020204" pitchFamily="34" charset="0"/>
            <a:buChar char="•"/>
          </a:pPr>
          <a:r>
            <a:rPr lang="en-GB" b="0" i="0" u="none" dirty="0"/>
            <a:t>Understand software configuration management, its components and importance.</a:t>
          </a:r>
        </a:p>
      </dgm:t>
    </dgm:pt>
    <dgm:pt modelId="{16F4823F-409C-8241-9890-5F74D11C3E6B}" type="parTrans" cxnId="{444E5D49-771A-4042-B63D-F7ED84751543}">
      <dgm:prSet/>
      <dgm:spPr/>
      <dgm:t>
        <a:bodyPr/>
        <a:lstStyle/>
        <a:p>
          <a:endParaRPr lang="en-GB"/>
        </a:p>
      </dgm:t>
    </dgm:pt>
    <dgm:pt modelId="{4C721713-19D1-FC4A-8657-1C2C5D2BECE0}" type="sibTrans" cxnId="{444E5D49-771A-4042-B63D-F7ED84751543}">
      <dgm:prSet/>
      <dgm:spPr/>
      <dgm:t>
        <a:bodyPr/>
        <a:lstStyle/>
        <a:p>
          <a:endParaRPr lang="en-GB"/>
        </a:p>
      </dgm:t>
    </dgm:pt>
    <dgm:pt modelId="{8E48E157-2C46-E445-8472-27D41B596FC4}">
      <dgm:prSet/>
      <dgm:spPr/>
      <dgm:t>
        <a:bodyPr/>
        <a:lstStyle/>
        <a:p>
          <a:r>
            <a:rPr lang="en-GB" dirty="0">
              <a:solidFill>
                <a:schemeClr val="tx1"/>
              </a:solidFill>
            </a:rPr>
            <a:t>You are able to learn more concepts on version management.</a:t>
          </a:r>
          <a:endParaRPr lang="en-US" dirty="0">
            <a:solidFill>
              <a:schemeClr val="tx1"/>
            </a:solidFill>
          </a:endParaRPr>
        </a:p>
      </dgm:t>
    </dgm:pt>
    <dgm:pt modelId="{703ACC15-E638-2A42-B8D4-FA54FBB84D6F}" type="parTrans" cxnId="{C10A7097-214E-C14D-AC5D-6EBE1A7D57C6}">
      <dgm:prSet/>
      <dgm:spPr/>
      <dgm:t>
        <a:bodyPr/>
        <a:lstStyle/>
        <a:p>
          <a:endParaRPr lang="en-GB"/>
        </a:p>
      </dgm:t>
    </dgm:pt>
    <dgm:pt modelId="{AC00D78D-CA4B-7A45-B30F-39CC6B62983D}" type="sibTrans" cxnId="{C10A7097-214E-C14D-AC5D-6EBE1A7D57C6}">
      <dgm:prSet/>
      <dgm:spPr/>
      <dgm:t>
        <a:bodyPr/>
        <a:lstStyle/>
        <a:p>
          <a:endParaRPr lang="en-GB"/>
        </a:p>
      </dgm:t>
    </dgm:pt>
    <dgm:pt modelId="{D70AE0DC-92BD-FB47-B7D2-6F2E00756B25}" type="pres">
      <dgm:prSet presAssocID="{17BEC24B-A1AE-4EC2-8212-12384F57D81B}" presName="cycle" presStyleCnt="0">
        <dgm:presLayoutVars>
          <dgm:dir/>
          <dgm:resizeHandles val="exact"/>
        </dgm:presLayoutVars>
      </dgm:prSet>
      <dgm:spPr/>
    </dgm:pt>
    <dgm:pt modelId="{4AF61B17-28CC-3D42-A55D-603EE0F42C3E}" type="pres">
      <dgm:prSet presAssocID="{58B1DC49-0529-4D79-AB25-51CBB197A88F}" presName="dummy" presStyleCnt="0"/>
      <dgm:spPr/>
    </dgm:pt>
    <dgm:pt modelId="{CBD3CE12-823C-D842-B607-570B9E14B810}" type="pres">
      <dgm:prSet presAssocID="{58B1DC49-0529-4D79-AB25-51CBB197A88F}" presName="node" presStyleLbl="revTx" presStyleIdx="0" presStyleCnt="2">
        <dgm:presLayoutVars>
          <dgm:bulletEnabled val="1"/>
        </dgm:presLayoutVars>
      </dgm:prSet>
      <dgm:spPr/>
    </dgm:pt>
    <dgm:pt modelId="{2E49D71F-AE0B-F34E-9E49-8905F6B46A6F}" type="pres">
      <dgm:prSet presAssocID="{852D6A9D-705C-4F4F-B9F6-357B3D092018}" presName="sibTrans" presStyleLbl="node1" presStyleIdx="0" presStyleCnt="2" custLinFactNeighborX="200" custLinFactNeighborY="4197"/>
      <dgm:spPr/>
    </dgm:pt>
    <dgm:pt modelId="{370BBBEC-988B-414F-8BE9-8946068E110D}" type="pres">
      <dgm:prSet presAssocID="{138D75CB-BF59-436E-87F8-5F464EC99087}" presName="dummy" presStyleCnt="0"/>
      <dgm:spPr/>
    </dgm:pt>
    <dgm:pt modelId="{A5AB54CA-49C8-C74E-84D4-D2C49ADF928B}" type="pres">
      <dgm:prSet presAssocID="{138D75CB-BF59-436E-87F8-5F464EC99087}" presName="node" presStyleLbl="revTx" presStyleIdx="1" presStyleCnt="2" custScaleX="109336">
        <dgm:presLayoutVars>
          <dgm:bulletEnabled val="1"/>
        </dgm:presLayoutVars>
      </dgm:prSet>
      <dgm:spPr/>
    </dgm:pt>
    <dgm:pt modelId="{007ECD17-95F8-8F40-A3D1-B1A697F0D071}" type="pres">
      <dgm:prSet presAssocID="{ECACA14B-CA7A-4C63-AA53-55867EA545A0}" presName="sibTrans" presStyleLbl="node1" presStyleIdx="1" presStyleCnt="2" custLinFactNeighborX="-200" custLinFactNeighborY="-3997"/>
      <dgm:spPr/>
    </dgm:pt>
  </dgm:ptLst>
  <dgm:cxnLst>
    <dgm:cxn modelId="{9521F430-60E3-42CD-A01E-BBDAE9B34DDB}" srcId="{17BEC24B-A1AE-4EC2-8212-12384F57D81B}" destId="{58B1DC49-0529-4D79-AB25-51CBB197A88F}" srcOrd="0" destOrd="0" parTransId="{88A8274C-06AB-48CE-A7C7-247B1CCE5889}" sibTransId="{852D6A9D-705C-4F4F-B9F6-357B3D092018}"/>
    <dgm:cxn modelId="{30705B33-F22C-419D-9610-B4EB5A656A81}" srcId="{58B1DC49-0529-4D79-AB25-51CBB197A88F}" destId="{626AD8C2-099F-43A1-BF67-C772E236BE27}" srcOrd="0" destOrd="0" parTransId="{B4567057-EEAE-4864-BDD2-2A4879E8DAFF}" sibTransId="{E1BA951A-693A-4BC0-92DD-1564094DB4F8}"/>
    <dgm:cxn modelId="{444E5D49-771A-4042-B63D-F7ED84751543}" srcId="{138D75CB-BF59-436E-87F8-5F464EC99087}" destId="{943D553E-50F6-F94A-9BB4-B750FE547FE4}" srcOrd="0" destOrd="0" parTransId="{16F4823F-409C-8241-9890-5F74D11C3E6B}" sibTransId="{4C721713-19D1-FC4A-8657-1C2C5D2BECE0}"/>
    <dgm:cxn modelId="{A7B21063-FD95-7F46-B439-782EC6B7003F}" type="presOf" srcId="{626AD8C2-099F-43A1-BF67-C772E236BE27}" destId="{CBD3CE12-823C-D842-B607-570B9E14B810}" srcOrd="0" destOrd="1" presId="urn:microsoft.com/office/officeart/2005/8/layout/cycle1"/>
    <dgm:cxn modelId="{77520B89-860A-1440-A26F-5D27C8BB3EAB}" type="presOf" srcId="{852D6A9D-705C-4F4F-B9F6-357B3D092018}" destId="{2E49D71F-AE0B-F34E-9E49-8905F6B46A6F}" srcOrd="0" destOrd="0" presId="urn:microsoft.com/office/officeart/2005/8/layout/cycle1"/>
    <dgm:cxn modelId="{5CAEAA8D-EDF0-D742-B437-377C3DBAFAEC}" type="presOf" srcId="{943D553E-50F6-F94A-9BB4-B750FE547FE4}" destId="{A5AB54CA-49C8-C74E-84D4-D2C49ADF928B}" srcOrd="0" destOrd="1" presId="urn:microsoft.com/office/officeart/2005/8/layout/cycle1"/>
    <dgm:cxn modelId="{C10A7097-214E-C14D-AC5D-6EBE1A7D57C6}" srcId="{58B1DC49-0529-4D79-AB25-51CBB197A88F}" destId="{8E48E157-2C46-E445-8472-27D41B596FC4}" srcOrd="1" destOrd="0" parTransId="{703ACC15-E638-2A42-B8D4-FA54FBB84D6F}" sibTransId="{AC00D78D-CA4B-7A45-B30F-39CC6B62983D}"/>
    <dgm:cxn modelId="{CA6BCA9D-7AC3-0A42-BE50-C676B1384500}" type="presOf" srcId="{17BEC24B-A1AE-4EC2-8212-12384F57D81B}" destId="{D70AE0DC-92BD-FB47-B7D2-6F2E00756B25}" srcOrd="0" destOrd="0" presId="urn:microsoft.com/office/officeart/2005/8/layout/cycle1"/>
    <dgm:cxn modelId="{2DE3C1BA-27C8-DE40-8F5A-43DFE8E1119D}" type="presOf" srcId="{697AE76F-B220-874F-82E4-C84AD37F1FEE}" destId="{CBD3CE12-823C-D842-B607-570B9E14B810}" srcOrd="0" destOrd="3" presId="urn:microsoft.com/office/officeart/2005/8/layout/cycle1"/>
    <dgm:cxn modelId="{59F222BB-8B2F-44E9-A88F-98E830B7DAC6}" srcId="{17BEC24B-A1AE-4EC2-8212-12384F57D81B}" destId="{138D75CB-BF59-436E-87F8-5F464EC99087}" srcOrd="1" destOrd="0" parTransId="{0343E06F-7AD7-4A4C-BBCF-9C23703BF7EB}" sibTransId="{ECACA14B-CA7A-4C63-AA53-55867EA545A0}"/>
    <dgm:cxn modelId="{055448BF-BD55-4A49-8B21-F56A59F98EE3}" type="presOf" srcId="{ECACA14B-CA7A-4C63-AA53-55867EA545A0}" destId="{007ECD17-95F8-8F40-A3D1-B1A697F0D071}" srcOrd="0" destOrd="0" presId="urn:microsoft.com/office/officeart/2005/8/layout/cycle1"/>
    <dgm:cxn modelId="{CA7B58CD-7FE2-FD4C-8A24-59CF28EA17B9}" type="presOf" srcId="{8E48E157-2C46-E445-8472-27D41B596FC4}" destId="{CBD3CE12-823C-D842-B607-570B9E14B810}" srcOrd="0" destOrd="2" presId="urn:microsoft.com/office/officeart/2005/8/layout/cycle1"/>
    <dgm:cxn modelId="{210422D5-DC85-AF43-989B-A96E7A1320B1}" type="presOf" srcId="{58B1DC49-0529-4D79-AB25-51CBB197A88F}" destId="{CBD3CE12-823C-D842-B607-570B9E14B810}" srcOrd="0" destOrd="0" presId="urn:microsoft.com/office/officeart/2005/8/layout/cycle1"/>
    <dgm:cxn modelId="{0E4481EB-24D1-2746-A184-410501761C0F}" type="presOf" srcId="{138D75CB-BF59-436E-87F8-5F464EC99087}" destId="{A5AB54CA-49C8-C74E-84D4-D2C49ADF928B}" srcOrd="0" destOrd="0" presId="urn:microsoft.com/office/officeart/2005/8/layout/cycle1"/>
    <dgm:cxn modelId="{D6C6E5ED-503A-D24B-AD49-51B556124A79}" srcId="{58B1DC49-0529-4D79-AB25-51CBB197A88F}" destId="{697AE76F-B220-874F-82E4-C84AD37F1FEE}" srcOrd="2" destOrd="0" parTransId="{1ED65834-AD37-7341-AAC1-1EC098AB1F33}" sibTransId="{AC79EC2D-9B53-794B-9E28-93B17B38154B}"/>
    <dgm:cxn modelId="{CE74D58D-664D-1949-93A6-1CC2A0CFAB86}" type="presParOf" srcId="{D70AE0DC-92BD-FB47-B7D2-6F2E00756B25}" destId="{4AF61B17-28CC-3D42-A55D-603EE0F42C3E}" srcOrd="0" destOrd="0" presId="urn:microsoft.com/office/officeart/2005/8/layout/cycle1"/>
    <dgm:cxn modelId="{7229E2EE-FF00-F941-ADFB-846B74AB8D9F}" type="presParOf" srcId="{D70AE0DC-92BD-FB47-B7D2-6F2E00756B25}" destId="{CBD3CE12-823C-D842-B607-570B9E14B810}" srcOrd="1" destOrd="0" presId="urn:microsoft.com/office/officeart/2005/8/layout/cycle1"/>
    <dgm:cxn modelId="{1F8A715F-61EB-7042-84B1-3A4AE19D321B}" type="presParOf" srcId="{D70AE0DC-92BD-FB47-B7D2-6F2E00756B25}" destId="{2E49D71F-AE0B-F34E-9E49-8905F6B46A6F}" srcOrd="2" destOrd="0" presId="urn:microsoft.com/office/officeart/2005/8/layout/cycle1"/>
    <dgm:cxn modelId="{10123FC9-2D35-A84C-839E-737F6E16D651}" type="presParOf" srcId="{D70AE0DC-92BD-FB47-B7D2-6F2E00756B25}" destId="{370BBBEC-988B-414F-8BE9-8946068E110D}" srcOrd="3" destOrd="0" presId="urn:microsoft.com/office/officeart/2005/8/layout/cycle1"/>
    <dgm:cxn modelId="{AFA30D82-556B-D04F-B229-40BBB7B5D53E}" type="presParOf" srcId="{D70AE0DC-92BD-FB47-B7D2-6F2E00756B25}" destId="{A5AB54CA-49C8-C74E-84D4-D2C49ADF928B}" srcOrd="4" destOrd="0" presId="urn:microsoft.com/office/officeart/2005/8/layout/cycle1"/>
    <dgm:cxn modelId="{E40FB467-496E-2E4D-9322-09DC8BBAFA9C}" type="presParOf" srcId="{D70AE0DC-92BD-FB47-B7D2-6F2E00756B25}" destId="{007ECD17-95F8-8F40-A3D1-B1A697F0D071}"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3CE12-823C-D842-B607-570B9E14B810}">
      <dsp:nvSpPr>
        <dsp:cNvPr id="0" name=""/>
        <dsp:cNvSpPr/>
      </dsp:nvSpPr>
      <dsp:spPr>
        <a:xfrm>
          <a:off x="3381945" y="1409173"/>
          <a:ext cx="2042577" cy="2042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35000"/>
            </a:spcAft>
            <a:buNone/>
          </a:pPr>
          <a:r>
            <a:rPr lang="en-GB" sz="1700" b="1" kern="1200" dirty="0"/>
            <a:t>After this session</a:t>
          </a:r>
          <a:endParaRPr lang="en-US" sz="1700" b="1" kern="1200" dirty="0"/>
        </a:p>
        <a:p>
          <a:pPr marL="114300" lvl="1" indent="-114300" algn="l" defTabSz="577850">
            <a:lnSpc>
              <a:spcPct val="90000"/>
            </a:lnSpc>
            <a:spcBef>
              <a:spcPct val="0"/>
            </a:spcBef>
            <a:spcAft>
              <a:spcPct val="15000"/>
            </a:spcAft>
            <a:buChar char="•"/>
          </a:pPr>
          <a:r>
            <a:rPr lang="en-GB" sz="1300" kern="1200" dirty="0">
              <a:solidFill>
                <a:schemeClr val="tx1"/>
              </a:solidFill>
            </a:rPr>
            <a:t>You understand the activities involved in configuration management.</a:t>
          </a:r>
          <a:endParaRPr lang="en-US" sz="1300" kern="1200" dirty="0">
            <a:solidFill>
              <a:schemeClr val="tx1"/>
            </a:solidFill>
          </a:endParaRPr>
        </a:p>
        <a:p>
          <a:pPr marL="114300" lvl="1" indent="-114300" algn="l" defTabSz="577850">
            <a:lnSpc>
              <a:spcPct val="90000"/>
            </a:lnSpc>
            <a:spcBef>
              <a:spcPct val="0"/>
            </a:spcBef>
            <a:spcAft>
              <a:spcPct val="15000"/>
            </a:spcAft>
            <a:buChar char="•"/>
          </a:pPr>
          <a:r>
            <a:rPr lang="en-GB" sz="1300" kern="1200" dirty="0">
              <a:solidFill>
                <a:schemeClr val="tx1"/>
              </a:solidFill>
            </a:rPr>
            <a:t>You are able to learn more concepts on version management.</a:t>
          </a:r>
          <a:endParaRPr lang="en-US" sz="1300" kern="1200" dirty="0">
            <a:solidFill>
              <a:schemeClr val="tx1"/>
            </a:solidFill>
          </a:endParaRPr>
        </a:p>
        <a:p>
          <a:pPr marL="114300" lvl="1" indent="-114300" algn="l" defTabSz="577850">
            <a:lnSpc>
              <a:spcPct val="90000"/>
            </a:lnSpc>
            <a:spcBef>
              <a:spcPct val="0"/>
            </a:spcBef>
            <a:spcAft>
              <a:spcPct val="15000"/>
            </a:spcAft>
            <a:buChar char="•"/>
          </a:pPr>
          <a:endParaRPr lang="en-US" sz="1300" kern="1200" dirty="0">
            <a:solidFill>
              <a:schemeClr val="tx1"/>
            </a:solidFill>
          </a:endParaRPr>
        </a:p>
      </dsp:txBody>
      <dsp:txXfrm>
        <a:off x="3381945" y="1409173"/>
        <a:ext cx="2042577" cy="2042577"/>
      </dsp:txXfrm>
    </dsp:sp>
    <dsp:sp modelId="{2E49D71F-AE0B-F34E-9E49-8905F6B46A6F}">
      <dsp:nvSpPr>
        <dsp:cNvPr id="0" name=""/>
        <dsp:cNvSpPr/>
      </dsp:nvSpPr>
      <dsp:spPr>
        <a:xfrm>
          <a:off x="645876" y="507997"/>
          <a:ext cx="4197247" cy="4197247"/>
        </a:xfrm>
        <a:prstGeom prst="circularArrow">
          <a:avLst>
            <a:gd name="adj1" fmla="val 9490"/>
            <a:gd name="adj2" fmla="val 685577"/>
            <a:gd name="adj3" fmla="val 7847744"/>
            <a:gd name="adj4" fmla="val 2266679"/>
            <a:gd name="adj5" fmla="val 11071"/>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5AB54CA-49C8-C74E-84D4-D2C49ADF928B}">
      <dsp:nvSpPr>
        <dsp:cNvPr id="0" name=""/>
        <dsp:cNvSpPr/>
      </dsp:nvSpPr>
      <dsp:spPr>
        <a:xfrm>
          <a:off x="-47660" y="1409173"/>
          <a:ext cx="2233272" cy="2042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35000"/>
            </a:spcAft>
            <a:buNone/>
          </a:pPr>
          <a:r>
            <a:rPr lang="en-GB" sz="1700" b="1" kern="1200" dirty="0"/>
            <a:t>Learning objectives</a:t>
          </a:r>
          <a:endParaRPr lang="en-US" sz="1700" b="1" kern="1200" dirty="0"/>
        </a:p>
        <a:p>
          <a:pPr marL="114300" lvl="1" indent="-114300" algn="l" defTabSz="577850">
            <a:lnSpc>
              <a:spcPct val="90000"/>
            </a:lnSpc>
            <a:spcBef>
              <a:spcPct val="0"/>
            </a:spcBef>
            <a:spcAft>
              <a:spcPct val="15000"/>
            </a:spcAft>
            <a:buFont typeface="Arial" panose="020B0604020202020204" pitchFamily="34" charset="0"/>
            <a:buChar char="•"/>
          </a:pPr>
          <a:r>
            <a:rPr lang="en-GB" sz="1300" b="0" i="0" u="none" kern="1200" dirty="0"/>
            <a:t>Understand software configuration management, its components and importance.</a:t>
          </a:r>
        </a:p>
      </dsp:txBody>
      <dsp:txXfrm>
        <a:off x="-47660" y="1409173"/>
        <a:ext cx="2233272" cy="2042577"/>
      </dsp:txXfrm>
    </dsp:sp>
    <dsp:sp modelId="{007ECD17-95F8-8F40-A3D1-B1A697F0D071}">
      <dsp:nvSpPr>
        <dsp:cNvPr id="0" name=""/>
        <dsp:cNvSpPr/>
      </dsp:nvSpPr>
      <dsp:spPr>
        <a:xfrm>
          <a:off x="629087" y="164074"/>
          <a:ext cx="4197247" cy="4197247"/>
        </a:xfrm>
        <a:prstGeom prst="circularArrow">
          <a:avLst>
            <a:gd name="adj1" fmla="val 9490"/>
            <a:gd name="adj2" fmla="val 685577"/>
            <a:gd name="adj3" fmla="val 18647744"/>
            <a:gd name="adj4" fmla="val 13066679"/>
            <a:gd name="adj5" fmla="val 11071"/>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E1E0B6-8E26-4703-819C-A158C4D8551C}" type="datetimeFigureOut">
              <a:rPr lang="en-GB" smtClean="0"/>
              <a:t>28/01/2021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7AF19-F5F6-4340-BC4B-4BEB8C9B5E54}" type="slidenum">
              <a:rPr lang="en-GB" smtClean="0"/>
              <a:t>‹#›</a:t>
            </a:fld>
            <a:endParaRPr lang="en-GB"/>
          </a:p>
        </p:txBody>
      </p:sp>
    </p:spTree>
    <p:extLst>
      <p:ext uri="{BB962C8B-B14F-4D97-AF65-F5344CB8AC3E}">
        <p14:creationId xmlns:p14="http://schemas.microsoft.com/office/powerpoint/2010/main" val="2978273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B141F5F-2473-41C2-BA2C-9544F5BB1580}" type="slidenum">
              <a:rPr lang="en-GB" smtClean="0">
                <a:solidFill>
                  <a:prstClr val="black"/>
                </a:solidFill>
              </a:rPr>
              <a:pPr/>
              <a:t>1</a:t>
            </a:fld>
            <a:endParaRPr lang="en-GB">
              <a:solidFill>
                <a:prstClr val="black"/>
              </a:solidFill>
            </a:endParaRPr>
          </a:p>
        </p:txBody>
      </p:sp>
    </p:spTree>
    <p:extLst>
      <p:ext uri="{BB962C8B-B14F-4D97-AF65-F5344CB8AC3E}">
        <p14:creationId xmlns:p14="http://schemas.microsoft.com/office/powerpoint/2010/main" val="2465698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3B49CD-7E1B-C543-B23F-34FDB672E370}" type="slidenum">
              <a:rPr lang="en-US" smtClean="0"/>
              <a:t>10</a:t>
            </a:fld>
            <a:endParaRPr lang="en-US"/>
          </a:p>
        </p:txBody>
      </p:sp>
    </p:spTree>
    <p:extLst>
      <p:ext uri="{BB962C8B-B14F-4D97-AF65-F5344CB8AC3E}">
        <p14:creationId xmlns:p14="http://schemas.microsoft.com/office/powerpoint/2010/main" val="2556352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3B49CD-7E1B-C543-B23F-34FDB672E370}" type="slidenum">
              <a:rPr lang="en-US" smtClean="0"/>
              <a:t>11</a:t>
            </a:fld>
            <a:endParaRPr lang="en-US"/>
          </a:p>
        </p:txBody>
      </p:sp>
    </p:spTree>
    <p:extLst>
      <p:ext uri="{BB962C8B-B14F-4D97-AF65-F5344CB8AC3E}">
        <p14:creationId xmlns:p14="http://schemas.microsoft.com/office/powerpoint/2010/main" val="125377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F7AF19-F5F6-4340-BC4B-4BEB8C9B5E54}" type="slidenum">
              <a:rPr lang="en-GB" smtClean="0"/>
              <a:t>12</a:t>
            </a:fld>
            <a:endParaRPr lang="en-GB"/>
          </a:p>
        </p:txBody>
      </p:sp>
    </p:spTree>
    <p:extLst>
      <p:ext uri="{BB962C8B-B14F-4D97-AF65-F5344CB8AC3E}">
        <p14:creationId xmlns:p14="http://schemas.microsoft.com/office/powerpoint/2010/main" val="29600278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Users/mac1/Desktop/KCL%20LOGO%20WOB.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UK Cover slide">
    <p:bg>
      <p:bgPr>
        <a:solidFill>
          <a:srgbClr val="D80815"/>
        </a:solidFill>
        <a:effectLst/>
      </p:bgPr>
    </p:bg>
    <p:spTree>
      <p:nvGrpSpPr>
        <p:cNvPr id="1" name=""/>
        <p:cNvGrpSpPr/>
        <p:nvPr/>
      </p:nvGrpSpPr>
      <p:grpSpPr>
        <a:xfrm>
          <a:off x="0" y="0"/>
          <a:ext cx="0" cy="0"/>
          <a:chOff x="0" y="0"/>
          <a:chExt cx="0" cy="0"/>
        </a:xfrm>
      </p:grpSpPr>
      <p:pic>
        <p:nvPicPr>
          <p:cNvPr id="7" name="KCL-LOGO-INTERNATIONAL.png"/>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2188958" y="1397958"/>
            <a:ext cx="7814084" cy="4062084"/>
          </a:xfrm>
          <a:prstGeom prst="rect">
            <a:avLst/>
          </a:prstGeom>
        </p:spPr>
      </p:pic>
    </p:spTree>
    <p:extLst>
      <p:ext uri="{BB962C8B-B14F-4D97-AF65-F5344CB8AC3E}">
        <p14:creationId xmlns:p14="http://schemas.microsoft.com/office/powerpoint/2010/main" val="8679304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vider - teal">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22052364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sea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66481738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0" indent="0">
              <a:lnSpc>
                <a:spcPct val="120000"/>
              </a:lnSpc>
              <a:spcBef>
                <a:spcPts val="0"/>
              </a:spcBef>
              <a:buNone/>
              <a:defRPr sz="2000">
                <a:solidFill>
                  <a:srgbClr val="0A2D50"/>
                </a:solidFill>
                <a:latin typeface="Impact"/>
                <a:cs typeface="Impact"/>
              </a:defRPr>
            </a:lvl1pPr>
            <a:lvl2pPr marL="0" indent="0">
              <a:lnSpc>
                <a:spcPct val="120000"/>
              </a:lnSpc>
              <a:spcBef>
                <a:spcPts val="0"/>
              </a:spcBef>
              <a:buNone/>
              <a:defRPr sz="2000">
                <a:latin typeface="Georgia"/>
                <a:cs typeface="Georgia"/>
              </a:defRPr>
            </a:lvl2pPr>
            <a:lvl3pPr marL="269875" indent="-269875">
              <a:lnSpc>
                <a:spcPct val="120000"/>
              </a:lnSpc>
              <a:spcBef>
                <a:spcPts val="0"/>
              </a:spcBef>
              <a:defRPr sz="2000">
                <a:latin typeface="Georgia"/>
                <a:cs typeface="Georgia"/>
              </a:defRPr>
            </a:lvl3pPr>
            <a:lvl4pPr marL="539750" indent="-269875">
              <a:lnSpc>
                <a:spcPct val="120000"/>
              </a:lnSpc>
              <a:spcBef>
                <a:spcPts val="0"/>
              </a:spcBef>
              <a:defRPr sz="2000">
                <a:latin typeface="Georgia"/>
                <a:cs typeface="Georgia"/>
              </a:defRPr>
            </a:lvl4pPr>
            <a:lvl5pPr marL="809625" indent="-269875">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18/01/2019</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7" name="Straight Connector 6"/>
          <p:cNvCxnSpPr/>
          <p:nvPr/>
        </p:nvCxnSpPr>
        <p:spPr>
          <a:xfrm>
            <a:off x="480000" y="909220"/>
            <a:ext cx="11232000"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890185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 text and bullets">
    <p:bg>
      <p:bgPr>
        <a:solidFill>
          <a:srgbClr val="C8E128">
            <a:alpha val="5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0" indent="0">
              <a:lnSpc>
                <a:spcPct val="120000"/>
              </a:lnSpc>
              <a:spcBef>
                <a:spcPts val="0"/>
              </a:spcBef>
              <a:buNone/>
              <a:defRPr sz="2000">
                <a:solidFill>
                  <a:srgbClr val="0A2D50"/>
                </a:solidFill>
                <a:latin typeface="Impact"/>
                <a:cs typeface="Impact"/>
              </a:defRPr>
            </a:lvl1pPr>
            <a:lvl2pPr marL="0" indent="0">
              <a:lnSpc>
                <a:spcPct val="120000"/>
              </a:lnSpc>
              <a:spcBef>
                <a:spcPts val="0"/>
              </a:spcBef>
              <a:buNone/>
              <a:defRPr sz="2000">
                <a:latin typeface="Georgia"/>
                <a:cs typeface="Georgia"/>
              </a:defRPr>
            </a:lvl2pPr>
            <a:lvl3pPr marL="269875" indent="-269875">
              <a:lnSpc>
                <a:spcPct val="120000"/>
              </a:lnSpc>
              <a:spcBef>
                <a:spcPts val="0"/>
              </a:spcBef>
              <a:defRPr sz="2000">
                <a:latin typeface="Georgia"/>
                <a:cs typeface="Georgia"/>
              </a:defRPr>
            </a:lvl3pPr>
            <a:lvl4pPr marL="539750" indent="-269875">
              <a:lnSpc>
                <a:spcPct val="120000"/>
              </a:lnSpc>
              <a:spcBef>
                <a:spcPts val="0"/>
              </a:spcBef>
              <a:defRPr sz="2000">
                <a:latin typeface="Georgia"/>
                <a:cs typeface="Georgia"/>
              </a:defRPr>
            </a:lvl4pPr>
            <a:lvl5pPr marL="809625" indent="-269875">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18/01/2019</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7" name="Straight Connector 6"/>
          <p:cNvCxnSpPr/>
          <p:nvPr/>
        </p:nvCxnSpPr>
        <p:spPr>
          <a:xfrm>
            <a:off x="480000" y="909220"/>
            <a:ext cx="11232000"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345604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269875" indent="-269875">
              <a:lnSpc>
                <a:spcPct val="120000"/>
              </a:lnSpc>
              <a:spcBef>
                <a:spcPts val="0"/>
              </a:spcBef>
              <a:defRPr sz="2000">
                <a:latin typeface="Georgia"/>
                <a:cs typeface="Georgia"/>
              </a:defRPr>
            </a:lvl1pPr>
            <a:lvl2pPr marL="539750" indent="-269875">
              <a:lnSpc>
                <a:spcPct val="120000"/>
              </a:lnSpc>
              <a:spcBef>
                <a:spcPts val="0"/>
              </a:spcBef>
              <a:defRPr sz="2000">
                <a:latin typeface="Georgia"/>
                <a:cs typeface="Georgia"/>
              </a:defRPr>
            </a:lvl2pPr>
            <a:lvl3pPr marL="809625" indent="-269875">
              <a:lnSpc>
                <a:spcPct val="120000"/>
              </a:lnSpc>
              <a:spcBef>
                <a:spcPts val="0"/>
              </a:spcBef>
              <a:defRPr sz="2000">
                <a:latin typeface="Georgia"/>
                <a:cs typeface="Georgia"/>
              </a:defRPr>
            </a:lvl3pPr>
            <a:lvl4pPr marL="1079500" indent="-269875">
              <a:lnSpc>
                <a:spcPct val="120000"/>
              </a:lnSpc>
              <a:spcBef>
                <a:spcPts val="0"/>
              </a:spcBef>
              <a:defRPr sz="2000">
                <a:latin typeface="Georgia"/>
                <a:cs typeface="Georgia"/>
              </a:defRPr>
            </a:lvl4pPr>
            <a:lvl5pPr marL="1341438" indent="-261938">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18/01/2019</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642082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lumns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18/01/2019</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319811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lumns - bullets only">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18/01/2019</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378881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x1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1"/>
            <a:ext cx="11232000" cy="46805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18/01/2019</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Title 8"/>
          <p:cNvSpPr>
            <a:spLocks noGrp="1"/>
          </p:cNvSpPr>
          <p:nvPr>
            <p:ph type="title"/>
          </p:nvPr>
        </p:nvSpPr>
        <p:spPr/>
        <p:txBody>
          <a:bodyPr/>
          <a:lstStyle/>
          <a:p>
            <a:r>
              <a:rPr lang="en-GB"/>
              <a:t>Click to edit Master title style</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713152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x 6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1" y="1088720"/>
            <a:ext cx="3600028"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18/01/2019</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1" y="3519000"/>
            <a:ext cx="3600028"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8111971"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8111971"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dirty="0"/>
          </a:p>
        </p:txBody>
      </p:sp>
      <p:sp>
        <p:nvSpPr>
          <p:cNvPr id="24" name="Picture Placeholder 2"/>
          <p:cNvSpPr>
            <a:spLocks noGrp="1"/>
          </p:cNvSpPr>
          <p:nvPr>
            <p:ph type="pic" idx="16"/>
          </p:nvPr>
        </p:nvSpPr>
        <p:spPr>
          <a:xfrm>
            <a:off x="4295985"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5" name="Picture Placeholder 2"/>
          <p:cNvSpPr>
            <a:spLocks noGrp="1"/>
          </p:cNvSpPr>
          <p:nvPr>
            <p:ph type="pic" idx="17"/>
          </p:nvPr>
        </p:nvSpPr>
        <p:spPr>
          <a:xfrm>
            <a:off x="4295985"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cxnSp>
        <p:nvCxnSpPr>
          <p:cNvPr id="20" name="Straight Connector 19"/>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8641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icture x 4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0"/>
            <a:ext cx="5496000"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18/01/2019</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0" y="3519000"/>
            <a:ext cx="5496000"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6216000" y="1088720"/>
            <a:ext cx="5499043"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6216000" y="3519000"/>
            <a:ext cx="5499043"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a:p>
        </p:txBody>
      </p:sp>
      <p:cxnSp>
        <p:nvCxnSpPr>
          <p:cNvPr id="14" name="Straight Connector 13"/>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761434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bottom - alt 1">
    <p:spTree>
      <p:nvGrpSpPr>
        <p:cNvPr id="1" name=""/>
        <p:cNvGrpSpPr/>
        <p:nvPr/>
      </p:nvGrpSpPr>
      <p:grpSpPr>
        <a:xfrm>
          <a:off x="0" y="0"/>
          <a:ext cx="0" cy="0"/>
          <a:chOff x="0" y="0"/>
          <a:chExt cx="0" cy="0"/>
        </a:xfrm>
      </p:grpSpPr>
      <p:pic>
        <p:nvPicPr>
          <p:cNvPr id="10"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r="9016"/>
          <a:stretch>
            <a:fillRect/>
          </a:stretch>
        </p:blipFill>
        <p:spPr>
          <a:xfrm>
            <a:off x="0" y="1"/>
            <a:ext cx="12192000" cy="6857999"/>
          </a:xfrm>
          <a:prstGeom prst="rect">
            <a:avLst/>
          </a:prstGeom>
        </p:spPr>
      </p:pic>
      <p:sp>
        <p:nvSpPr>
          <p:cNvPr id="11" name="Rectangle 10"/>
          <p:cNvSpPr/>
          <p:nvPr userDrawn="1"/>
        </p:nvSpPr>
        <p:spPr>
          <a:xfrm>
            <a:off x="0" y="3460750"/>
            <a:ext cx="12192000" cy="3397250"/>
          </a:xfrm>
          <a:prstGeom prst="rect">
            <a:avLst/>
          </a:prstGeom>
          <a:gradFill flip="none" rotWithShape="1">
            <a:gsLst>
              <a:gs pos="0">
                <a:schemeClr val="tx1">
                  <a:alpha val="5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2708276"/>
            <a:ext cx="11232000" cy="2709726"/>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4" name="Group 3"/>
          <p:cNvGrpSpPr>
            <a:grpSpLocks noChangeAspect="1"/>
          </p:cNvGrpSpPr>
          <p:nvPr/>
        </p:nvGrpSpPr>
        <p:grpSpPr>
          <a:xfrm>
            <a:off x="9912000" y="1"/>
            <a:ext cx="2280000" cy="1303021"/>
            <a:chOff x="7949775" y="1"/>
            <a:chExt cx="1194225" cy="910000"/>
          </a:xfrm>
        </p:grpSpPr>
        <p:sp>
          <p:nvSpPr>
            <p:cNvPr id="7" name="Rectangle 6"/>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9"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1220274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s 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18/01/2019</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63399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083303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s 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18/01/2019</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4800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702141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s - text/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18/01/2019</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6335667" y="1089025"/>
            <a:ext cx="5376333"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443984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s - text/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18/01/2019</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480000" y="1088356"/>
            <a:ext cx="5376333" cy="4860925"/>
          </a:xfrm>
        </p:spPr>
        <p:txBody>
          <a:bodyPr/>
          <a:lstStyle/>
          <a:p>
            <a:r>
              <a:rPr lang="en-GB" dirty="0"/>
              <a:t>Drag picture to placeholder or click icon to add</a:t>
            </a:r>
            <a:endParaRPr lang="en-US" dirty="0"/>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6237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End p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0000" y="3420000"/>
            <a:ext cx="11232000" cy="2520000"/>
          </a:xfrm>
        </p:spPr>
        <p:txBody>
          <a:bodyPr anchor="b" anchorCtr="0">
            <a:normAutofit/>
          </a:bodyPr>
          <a:lstStyle>
            <a:lvl1pPr>
              <a:defRPr sz="1600" b="0" baseline="0">
                <a:solidFill>
                  <a:srgbClr val="FFFFFF"/>
                </a:solidFill>
                <a:latin typeface="+mn-lt"/>
              </a:defRPr>
            </a:lvl1pPr>
          </a:lstStyle>
          <a:p>
            <a:endParaRPr lang="en-US" dirty="0"/>
          </a:p>
        </p:txBody>
      </p:sp>
      <p:sp>
        <p:nvSpPr>
          <p:cNvPr id="3" name="Subtitle 2"/>
          <p:cNvSpPr>
            <a:spLocks noGrp="1"/>
          </p:cNvSpPr>
          <p:nvPr>
            <p:ph type="subTitle" idx="1"/>
          </p:nvPr>
        </p:nvSpPr>
        <p:spPr>
          <a:xfrm>
            <a:off x="480000" y="6120001"/>
            <a:ext cx="11232000" cy="358407"/>
          </a:xfrm>
        </p:spPr>
        <p:txBody>
          <a:bodyPr anchor="b" anchorCtr="0">
            <a:normAutofit/>
          </a:bodyPr>
          <a:lstStyle>
            <a:lvl1pPr marL="0" indent="0" algn="l">
              <a:buNone/>
              <a:defRPr sz="1200">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3" name="Rectangle 12"/>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4" name="KCL-LOGO-UK-1.png"/>
            <p:cNvPicPr>
              <a:picLocks noChangeAspect="1"/>
            </p:cNvPicPr>
            <p:nvPr userDrawn="1"/>
          </p:nvPicPr>
          <p:blipFill>
            <a:blip r:embed="rId2" r:link="rId3"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84275054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200"/>
            <a:r>
              <a:rPr lang="en-US">
                <a:solidFill>
                  <a:srgbClr val="0A2D50"/>
                </a:solidFill>
              </a:rPr>
              <a:t>18/01/2019</a:t>
            </a:r>
            <a:endParaRPr lang="en-US" dirty="0">
              <a:solidFill>
                <a:srgbClr val="0A2D50"/>
              </a:solidFill>
            </a:endParaRPr>
          </a:p>
        </p:txBody>
      </p:sp>
      <p:sp>
        <p:nvSpPr>
          <p:cNvPr id="3" name="Footer Placeholder 2"/>
          <p:cNvSpPr>
            <a:spLocks noGrp="1"/>
          </p:cNvSpPr>
          <p:nvPr>
            <p:ph type="ftr" sz="quarter" idx="11"/>
          </p:nvPr>
        </p:nvSpPr>
        <p:spPr/>
        <p:txBody>
          <a:body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4" name="Slide Number Placeholder 3"/>
          <p:cNvSpPr>
            <a:spLocks noGrp="1"/>
          </p:cNvSpPr>
          <p:nvPr>
            <p:ph type="sldNum" sz="quarter" idx="12"/>
          </p:nvPr>
        </p:nvSpPr>
        <p:spPr/>
        <p:txBody>
          <a:body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416563353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Folie mit Bullet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431840" y="152400"/>
            <a:ext cx="11379200" cy="776270"/>
          </a:xfrm>
        </p:spPr>
        <p:txBody>
          <a:bodyPr/>
          <a:lstStyle/>
          <a:p>
            <a:r>
              <a:rPr lang="de-DE"/>
              <a:t>Titelmasterformat durch Klicken bearbeiten</a:t>
            </a:r>
            <a:endParaRPr lang="de-AT" dirty="0"/>
          </a:p>
        </p:txBody>
      </p:sp>
      <p:sp>
        <p:nvSpPr>
          <p:cNvPr id="10" name="Textplatzhalter 9"/>
          <p:cNvSpPr>
            <a:spLocks noGrp="1"/>
          </p:cNvSpPr>
          <p:nvPr>
            <p:ph type="body" sz="quarter" idx="13"/>
          </p:nvPr>
        </p:nvSpPr>
        <p:spPr>
          <a:xfrm>
            <a:off x="432000" y="1144800"/>
            <a:ext cx="11379040" cy="4713092"/>
          </a:xfrm>
        </p:spPr>
        <p:txBody>
          <a:bodyPr/>
          <a:lstStyle>
            <a:lvl1pPr>
              <a:buFont typeface="Wingdings" pitchFamily="2" charset="2"/>
              <a:buChar char="§"/>
              <a:defRPr/>
            </a:lvl1pPr>
            <a:lvl2pPr>
              <a:buSzPct val="100000"/>
              <a:buFont typeface="Wingdings" pitchFamily="2" charset="2"/>
              <a:buChar char="§"/>
              <a:defRPr/>
            </a:lvl2pPr>
            <a:lvl3pPr marL="1076325" indent="-190500">
              <a:buSzPct val="100000"/>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4" name="Rectangle 6"/>
          <p:cNvSpPr>
            <a:spLocks noGrp="1" noChangeArrowheads="1"/>
          </p:cNvSpPr>
          <p:nvPr>
            <p:ph type="sldNum" sz="quarter" idx="14"/>
          </p:nvPr>
        </p:nvSpPr>
        <p:spPr>
          <a:ln/>
        </p:spPr>
        <p:txBody>
          <a:bodyPr/>
          <a:lstStyle>
            <a:lvl1pPr>
              <a:defRPr/>
            </a:lvl1pPr>
          </a:lstStyle>
          <a:p>
            <a:fld id="{51443780-57C9-4360-B69A-5F9AC7F58BC5}" type="slidenum">
              <a:rPr lang="de-DE" altLang="de-DE"/>
              <a:pPr/>
              <a:t>‹#›</a:t>
            </a:fld>
            <a:endParaRPr lang="de-DE" altLang="de-DE"/>
          </a:p>
        </p:txBody>
      </p:sp>
      <p:sp>
        <p:nvSpPr>
          <p:cNvPr id="5" name="Rectangle 12"/>
          <p:cNvSpPr>
            <a:spLocks noGrp="1" noChangeArrowheads="1"/>
          </p:cNvSpPr>
          <p:nvPr>
            <p:ph type="ftr" sz="quarter" idx="15"/>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30067706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Folie mit Untertitel und Bullet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431840" y="152400"/>
            <a:ext cx="11379200" cy="419080"/>
          </a:xfrm>
        </p:spPr>
        <p:txBody>
          <a:bodyPr/>
          <a:lstStyle/>
          <a:p>
            <a:r>
              <a:rPr lang="de-DE"/>
              <a:t>Titelmasterformat durch Klicken bearbeiten</a:t>
            </a:r>
            <a:endParaRPr lang="de-AT" dirty="0"/>
          </a:p>
        </p:txBody>
      </p:sp>
      <p:sp>
        <p:nvSpPr>
          <p:cNvPr id="6" name="Textplatzhalter 5"/>
          <p:cNvSpPr>
            <a:spLocks noGrp="1"/>
          </p:cNvSpPr>
          <p:nvPr>
            <p:ph type="body" sz="quarter" idx="12"/>
          </p:nvPr>
        </p:nvSpPr>
        <p:spPr>
          <a:xfrm>
            <a:off x="432000" y="571480"/>
            <a:ext cx="11379040" cy="357208"/>
          </a:xfrm>
        </p:spPr>
        <p:txBody>
          <a:bodyPr/>
          <a:lstStyle>
            <a:lvl1pPr>
              <a:buFontTx/>
              <a:buNone/>
              <a:defRPr sz="1600">
                <a:solidFill>
                  <a:schemeClr val="bg1">
                    <a:lumMod val="50000"/>
                  </a:schemeClr>
                </a:solidFill>
                <a:latin typeface="Arial" pitchFamily="34" charset="0"/>
                <a:cs typeface="Arial" pitchFamily="34" charset="0"/>
              </a:defRPr>
            </a:lvl1pPr>
          </a:lstStyle>
          <a:p>
            <a:pPr lvl="0"/>
            <a:r>
              <a:rPr lang="de-DE"/>
              <a:t>Textmasterformate durch Klicken bearbeiten</a:t>
            </a:r>
          </a:p>
        </p:txBody>
      </p:sp>
      <p:sp>
        <p:nvSpPr>
          <p:cNvPr id="10" name="Textplatzhalter 9"/>
          <p:cNvSpPr>
            <a:spLocks noGrp="1"/>
          </p:cNvSpPr>
          <p:nvPr>
            <p:ph type="body" sz="quarter" idx="13"/>
          </p:nvPr>
        </p:nvSpPr>
        <p:spPr>
          <a:xfrm>
            <a:off x="432000" y="1144800"/>
            <a:ext cx="11379040" cy="4713092"/>
          </a:xfrm>
        </p:spPr>
        <p:txBody>
          <a:bodyPr/>
          <a:lstStyle>
            <a:lvl1pPr>
              <a:buFont typeface="Wingdings" pitchFamily="2" charset="2"/>
              <a:buChar char="§"/>
              <a:defRPr/>
            </a:lvl1pPr>
            <a:lvl2pPr>
              <a:buSzPct val="100000"/>
              <a:buFont typeface="Wingdings" pitchFamily="2" charset="2"/>
              <a:buChar char="§"/>
              <a:defRPr/>
            </a:lvl2pPr>
            <a:lvl3pPr marL="1076325" indent="-190500">
              <a:buSzPct val="100000"/>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5" name="Rectangle 6"/>
          <p:cNvSpPr>
            <a:spLocks noGrp="1" noChangeArrowheads="1"/>
          </p:cNvSpPr>
          <p:nvPr>
            <p:ph type="sldNum" sz="quarter" idx="14"/>
          </p:nvPr>
        </p:nvSpPr>
        <p:spPr>
          <a:ln/>
        </p:spPr>
        <p:txBody>
          <a:bodyPr/>
          <a:lstStyle>
            <a:lvl1pPr>
              <a:defRPr/>
            </a:lvl1pPr>
          </a:lstStyle>
          <a:p>
            <a:fld id="{5A686C37-B7F3-4E7E-A624-401BE8AEA9F5}" type="slidenum">
              <a:rPr lang="de-DE" altLang="de-DE"/>
              <a:pPr/>
              <a:t>‹#›</a:t>
            </a:fld>
            <a:endParaRPr lang="de-DE" altLang="de-DE"/>
          </a:p>
        </p:txBody>
      </p:sp>
      <p:sp>
        <p:nvSpPr>
          <p:cNvPr id="7" name="Rectangle 12"/>
          <p:cNvSpPr>
            <a:spLocks noGrp="1" noChangeArrowheads="1"/>
          </p:cNvSpPr>
          <p:nvPr>
            <p:ph type="ftr" sz="quarter" idx="15"/>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32363018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extLst>
      <p:ext uri="{BB962C8B-B14F-4D97-AF65-F5344CB8AC3E}">
        <p14:creationId xmlns:p14="http://schemas.microsoft.com/office/powerpoint/2010/main" val="868960454"/>
      </p:ext>
    </p:extLst>
  </p:cSld>
  <p:clrMapOvr>
    <a:masterClrMapping/>
  </p:clrMapOvr>
  <p:transition spd="med">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End page">
    <p:bg>
      <p:bgPr>
        <a:solidFill>
          <a:srgbClr val="5A6469"/>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ED64C56-7BE9-5D41-824D-0319FFA616DD}"/>
              </a:ext>
            </a:extLst>
          </p:cNvPr>
          <p:cNvSpPr>
            <a:spLocks noGrp="1"/>
          </p:cNvSpPr>
          <p:nvPr>
            <p:ph type="body" sz="quarter" idx="10" hasCustomPrompt="1"/>
          </p:nvPr>
        </p:nvSpPr>
        <p:spPr>
          <a:xfrm>
            <a:off x="489623" y="3420000"/>
            <a:ext cx="11231999" cy="2520000"/>
          </a:xfrm>
        </p:spPr>
        <p:txBody>
          <a:bodyPr>
            <a:normAutofit/>
          </a:bodyPr>
          <a:lstStyle>
            <a:lvl1pPr marL="0" indent="0">
              <a:buNone/>
              <a:defRPr sz="1600">
                <a:solidFill>
                  <a:schemeClr val="bg1"/>
                </a:solidFill>
              </a:defRPr>
            </a:lvl1pPr>
          </a:lstStyle>
          <a:p>
            <a:pPr lvl="0"/>
            <a:r>
              <a:rPr lang="en-GB" b="1" dirty="0">
                <a:solidFill>
                  <a:schemeClr val="bg1"/>
                </a:solidFill>
              </a:rPr>
              <a:t>Contact details/for more information</a:t>
            </a:r>
            <a:br>
              <a:rPr lang="en-GB" dirty="0">
                <a:solidFill>
                  <a:schemeClr val="bg1"/>
                </a:solidFill>
              </a:rPr>
            </a:br>
            <a:r>
              <a:rPr lang="en-GB" dirty="0">
                <a:solidFill>
                  <a:schemeClr val="bg1"/>
                </a:solidFill>
              </a:rPr>
              <a:t>Contact details 1</a:t>
            </a:r>
            <a:br>
              <a:rPr lang="en-GB" dirty="0">
                <a:solidFill>
                  <a:schemeClr val="bg1"/>
                </a:solidFill>
              </a:rPr>
            </a:br>
            <a:r>
              <a:rPr lang="en-GB" dirty="0">
                <a:solidFill>
                  <a:schemeClr val="bg1"/>
                </a:solidFill>
              </a:rPr>
              <a:t>Contact details 2</a:t>
            </a:r>
            <a:br>
              <a:rPr lang="en-GB" dirty="0">
                <a:solidFill>
                  <a:schemeClr val="bg1"/>
                </a:solidFill>
              </a:rPr>
            </a:br>
            <a:r>
              <a:rPr lang="en-GB" dirty="0">
                <a:solidFill>
                  <a:schemeClr val="bg1"/>
                </a:solidFill>
              </a:rPr>
              <a:t>Contact details 3</a:t>
            </a:r>
            <a:br>
              <a:rPr lang="en-GB" dirty="0">
                <a:solidFill>
                  <a:schemeClr val="bg1"/>
                </a:solidFill>
              </a:rPr>
            </a:br>
            <a:r>
              <a:rPr lang="en-GB" dirty="0">
                <a:solidFill>
                  <a:schemeClr val="bg1"/>
                </a:solidFill>
              </a:rPr>
              <a:t>+44 (0)20 7848 XXXX</a:t>
            </a:r>
            <a:br>
              <a:rPr lang="en-GB" dirty="0">
                <a:solidFill>
                  <a:schemeClr val="bg1"/>
                </a:solidFill>
              </a:rPr>
            </a:br>
            <a:r>
              <a:rPr lang="en-GB" dirty="0" err="1">
                <a:solidFill>
                  <a:schemeClr val="bg1"/>
                </a:solidFill>
              </a:rPr>
              <a:t>xxxx@kcl.ac.uk</a:t>
            </a:r>
            <a:br>
              <a:rPr lang="en-GB" dirty="0">
                <a:solidFill>
                  <a:schemeClr val="bg1"/>
                </a:solidFill>
              </a:rPr>
            </a:br>
            <a:r>
              <a:rPr lang="en-GB" dirty="0" err="1">
                <a:solidFill>
                  <a:schemeClr val="bg1"/>
                </a:solidFill>
              </a:rPr>
              <a:t>www.kcl.ac.uk</a:t>
            </a:r>
            <a:r>
              <a:rPr lang="en-GB" dirty="0">
                <a:solidFill>
                  <a:schemeClr val="bg1"/>
                </a:solidFill>
              </a:rPr>
              <a:t>/</a:t>
            </a:r>
            <a:r>
              <a:rPr lang="en-GB" dirty="0" err="1">
                <a:solidFill>
                  <a:schemeClr val="bg1"/>
                </a:solidFill>
              </a:rPr>
              <a:t>xxxx</a:t>
            </a:r>
            <a:endParaRPr lang="en-US" dirty="0"/>
          </a:p>
        </p:txBody>
      </p:sp>
      <p:sp>
        <p:nvSpPr>
          <p:cNvPr id="2" name="Title 1"/>
          <p:cNvSpPr>
            <a:spLocks noGrp="1"/>
          </p:cNvSpPr>
          <p:nvPr>
            <p:ph type="ctrTitle" hasCustomPrompt="1"/>
          </p:nvPr>
        </p:nvSpPr>
        <p:spPr>
          <a:xfrm>
            <a:off x="489623" y="2184934"/>
            <a:ext cx="7662972" cy="1053665"/>
          </a:xfrm>
        </p:spPr>
        <p:txBody>
          <a:bodyPr anchor="b" anchorCtr="0">
            <a:normAutofit/>
          </a:bodyPr>
          <a:lstStyle>
            <a:lvl1pPr>
              <a:defRPr sz="4500">
                <a:solidFill>
                  <a:srgbClr val="FFFFFF"/>
                </a:solidFill>
                <a:latin typeface="+mj-lt"/>
              </a:defRPr>
            </a:lvl1pPr>
          </a:lstStyle>
          <a:p>
            <a:r>
              <a:rPr lang="en-GB" dirty="0"/>
              <a:t>Thank you</a:t>
            </a:r>
            <a:endParaRPr lang="en-US" dirty="0"/>
          </a:p>
        </p:txBody>
      </p:sp>
      <p:grpSp>
        <p:nvGrpSpPr>
          <p:cNvPr id="7" name="Group 6"/>
          <p:cNvGrpSpPr>
            <a:grpSpLocks noChangeAspect="1"/>
          </p:cNvGrpSpPr>
          <p:nvPr userDrawn="1"/>
        </p:nvGrpSpPr>
        <p:grpSpPr>
          <a:xfrm>
            <a:off x="10489316" y="1"/>
            <a:ext cx="1702684" cy="1303021"/>
            <a:chOff x="7949775" y="1"/>
            <a:chExt cx="1194225" cy="910000"/>
          </a:xfrm>
        </p:grpSpPr>
        <p:sp>
          <p:nvSpPr>
            <p:cNvPr id="8" name="Rectangle 7"/>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2"/>
            </a:p>
          </p:txBody>
        </p:sp>
        <p:pic>
          <p:nvPicPr>
            <p:cNvPr id="9" name="KCL-LOGO-UK-1.png"/>
            <p:cNvPicPr>
              <a:picLocks noChangeAspect="1"/>
            </p:cNvPicPr>
            <p:nvPr userDrawn="1"/>
          </p:nvPicPr>
          <p:blipFill>
            <a:blip r:embed="rId2" r:link="rId3" cstate="screen">
              <a:extLst>
                <a:ext uri="{28A0092B-C50C-407E-A947-70E740481C1C}">
                  <a14:useLocalDpi xmlns:a14="http://schemas.microsoft.com/office/drawing/2010/main"/>
                </a:ext>
              </a:extLst>
            </a:blip>
            <a:stretch>
              <a:fillRect/>
            </a:stretch>
          </p:blipFill>
          <p:spPr>
            <a:xfrm>
              <a:off x="7949775" y="258"/>
              <a:ext cx="1194225" cy="909486"/>
            </a:xfrm>
            <a:prstGeom prst="rect">
              <a:avLst/>
            </a:prstGeom>
          </p:spPr>
        </p:pic>
      </p:grpSp>
      <p:sp>
        <p:nvSpPr>
          <p:cNvPr id="18" name="Text Placeholder 9">
            <a:extLst>
              <a:ext uri="{FF2B5EF4-FFF2-40B4-BE49-F238E27FC236}">
                <a16:creationId xmlns:a16="http://schemas.microsoft.com/office/drawing/2014/main" id="{62F5BC61-7D93-C442-AAE8-F327F7EC1854}"/>
              </a:ext>
            </a:extLst>
          </p:cNvPr>
          <p:cNvSpPr>
            <a:spLocks noGrp="1"/>
          </p:cNvSpPr>
          <p:nvPr>
            <p:ph type="body" sz="quarter" idx="11" hasCustomPrompt="1"/>
          </p:nvPr>
        </p:nvSpPr>
        <p:spPr>
          <a:xfrm>
            <a:off x="489623" y="6121401"/>
            <a:ext cx="11231999" cy="380749"/>
          </a:xfrm>
        </p:spPr>
        <p:txBody>
          <a:bodyPr wrap="square">
            <a:noAutofit/>
          </a:bodyPr>
          <a:lstStyle>
            <a:lvl1pPr marL="0" marR="0" indent="0" algn="l" defTabSz="457200" rtl="0" eaLnBrk="1" fontAlgn="auto" latinLnBrk="0" hangingPunct="1">
              <a:lnSpc>
                <a:spcPct val="120000"/>
              </a:lnSpc>
              <a:spcBef>
                <a:spcPts val="0"/>
              </a:spcBef>
              <a:spcAft>
                <a:spcPts val="0"/>
              </a:spcAft>
              <a:buClr>
                <a:srgbClr val="0A2D50"/>
              </a:buClr>
              <a:buSzTx/>
              <a:buFont typeface="Arial"/>
              <a:buNone/>
              <a:tabLst/>
              <a:defRPr sz="1200">
                <a:solidFill>
                  <a:schemeClr val="bg1"/>
                </a:solidFill>
              </a:defRPr>
            </a:lvl1pPr>
          </a:lstStyle>
          <a:p>
            <a:pPr marL="0" marR="0" lvl="0" indent="0" algn="l" defTabSz="457200" rtl="0" eaLnBrk="1" fontAlgn="auto" latinLnBrk="0" hangingPunct="1">
              <a:lnSpc>
                <a:spcPct val="120000"/>
              </a:lnSpc>
              <a:spcBef>
                <a:spcPts val="0"/>
              </a:spcBef>
              <a:spcAft>
                <a:spcPts val="0"/>
              </a:spcAft>
              <a:buClr>
                <a:srgbClr val="0A2D50"/>
              </a:buClr>
              <a:buSzTx/>
              <a:buFont typeface="Arial"/>
              <a:buNone/>
              <a:tabLst/>
              <a:defRPr/>
            </a:pPr>
            <a:r>
              <a:rPr lang="en-US" sz="1600" dirty="0">
                <a:latin typeface="Georgia" panose="02040502050405020303" pitchFamily="18" charset="0"/>
              </a:rPr>
              <a:t>© 2020 King’s College London. All rights reserved</a:t>
            </a:r>
          </a:p>
          <a:p>
            <a:pPr lvl="0"/>
            <a:endParaRPr lang="en-US" dirty="0"/>
          </a:p>
        </p:txBody>
      </p:sp>
    </p:spTree>
    <p:extLst>
      <p:ext uri="{BB962C8B-B14F-4D97-AF65-F5344CB8AC3E}">
        <p14:creationId xmlns:p14="http://schemas.microsoft.com/office/powerpoint/2010/main" val="148862499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joint - alt 1">
    <p:spTree>
      <p:nvGrpSpPr>
        <p:cNvPr id="1" name=""/>
        <p:cNvGrpSpPr/>
        <p:nvPr/>
      </p:nvGrpSpPr>
      <p:grpSpPr>
        <a:xfrm>
          <a:off x="0" y="0"/>
          <a:ext cx="0" cy="0"/>
          <a:chOff x="0" y="0"/>
          <a:chExt cx="0" cy="0"/>
        </a:xfrm>
      </p:grpSpPr>
      <p:pic>
        <p:nvPicPr>
          <p:cNvPr id="14"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t="-6022" r="9016" b="18999"/>
          <a:stretch>
            <a:fillRect/>
          </a:stretch>
        </p:blipFill>
        <p:spPr>
          <a:xfrm>
            <a:off x="-1" y="-413131"/>
            <a:ext cx="12192000" cy="5968109"/>
          </a:xfrm>
          <a:prstGeom prst="rect">
            <a:avLst/>
          </a:prstGeom>
        </p:spPr>
      </p:pic>
      <p:sp>
        <p:nvSpPr>
          <p:cNvPr id="15" name="Rectangle 14"/>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0"/>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26296"/>
            <a:ext cx="8985955" cy="951707"/>
          </a:xfrm>
        </p:spPr>
        <p:txBody>
          <a:bodyPr/>
          <a:lstStyle/>
          <a:p>
            <a:r>
              <a:rPr lang="en-GB"/>
              <a:t>Drag picture to placeholder or click icon to add</a:t>
            </a:r>
            <a:endParaRPr lang="en-US" dirty="0"/>
          </a:p>
        </p:txBody>
      </p:sp>
      <p:pic>
        <p:nvPicPr>
          <p:cNvPr id="12"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69411655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wo columns – text/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Two columns – text/bullets and image – alt 2</a:t>
            </a:r>
          </a:p>
        </p:txBody>
      </p:sp>
      <p:sp>
        <p:nvSpPr>
          <p:cNvPr id="3" name="Content Placeholder 2"/>
          <p:cNvSpPr>
            <a:spLocks noGrp="1"/>
          </p:cNvSpPr>
          <p:nvPr>
            <p:ph sz="half" idx="1" hasCustomPrompt="1"/>
          </p:nvPr>
        </p:nvSpPr>
        <p:spPr>
          <a:xfrm>
            <a:off x="6336000" y="1088721"/>
            <a:ext cx="5376000" cy="4860560"/>
          </a:xfrm>
        </p:spPr>
        <p:txBody>
          <a:bodyPr>
            <a:normAutofit/>
          </a:bodyPr>
          <a:lstStyle>
            <a:lvl1pPr marL="0" indent="0">
              <a:buNone/>
              <a:defRPr sz="1991">
                <a:solidFill>
                  <a:srgbClr val="0A2D50"/>
                </a:solidFill>
                <a:latin typeface="Impact"/>
                <a:cs typeface="Impact"/>
              </a:defRPr>
            </a:lvl1pPr>
            <a:lvl2pPr marL="0" indent="0">
              <a:buNone/>
              <a:defRPr sz="1991"/>
            </a:lvl2pPr>
            <a:lvl3pPr marL="268715" indent="-268715">
              <a:defRPr sz="1991"/>
            </a:lvl3pPr>
            <a:lvl4pPr marL="537429" indent="-268715">
              <a:defRPr sz="1991"/>
            </a:lvl4pPr>
            <a:lvl5pPr marL="806144" indent="-268715">
              <a:defRPr sz="1991"/>
            </a:lvl5pPr>
            <a:lvl6pPr>
              <a:defRPr sz="1792"/>
            </a:lvl6pPr>
            <a:lvl7pPr>
              <a:defRPr sz="1792"/>
            </a:lvl7pPr>
            <a:lvl8pPr>
              <a:defRPr sz="1792"/>
            </a:lvl8pPr>
            <a:lvl9pPr>
              <a:defRPr sz="1792"/>
            </a:lvl9pPr>
          </a:lstStyle>
          <a:p>
            <a:r>
              <a:rPr lang="en-US" dirty="0"/>
              <a:t>First line of text/heading/intro would go here, remove bullet (indent x0)</a:t>
            </a:r>
          </a:p>
          <a:p>
            <a:pPr lvl="1"/>
            <a:r>
              <a:rPr lang="en-US" dirty="0"/>
              <a:t>Second line of text would go here (remove bullet, indent x1)</a:t>
            </a:r>
          </a:p>
          <a:p>
            <a:pPr lvl="2"/>
            <a:r>
              <a:rPr lang="en-US" dirty="0"/>
              <a:t>First level bullet point (indent x2)</a:t>
            </a:r>
          </a:p>
          <a:p>
            <a:pPr lvl="3"/>
            <a:r>
              <a:rPr lang="en-US" dirty="0"/>
              <a:t>Second level bullet point (indent x3)</a:t>
            </a:r>
          </a:p>
          <a:p>
            <a:pPr lvl="4"/>
            <a:r>
              <a:rPr lang="en-US" dirty="0"/>
              <a:t>Third level bullet point (indent x4)</a:t>
            </a:r>
          </a:p>
        </p:txBody>
      </p:sp>
      <p:sp>
        <p:nvSpPr>
          <p:cNvPr id="5" name="Date Placeholder 4"/>
          <p:cNvSpPr>
            <a:spLocks noGrp="1"/>
          </p:cNvSpPr>
          <p:nvPr>
            <p:ph type="dt" sz="half" idx="10"/>
          </p:nvPr>
        </p:nvSpPr>
        <p:spPr>
          <a:xfrm>
            <a:off x="482063" y="6498000"/>
            <a:ext cx="964125"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Georgia"/>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6D46D31-4F81-C84C-9C9E-CC304FB2B6EB}" type="datetimeFigureOut">
              <a:rPr lang="en-US" smtClean="0"/>
              <a:pPr/>
              <a:t>1/28/21</a:t>
            </a:fld>
            <a:endParaRPr lang="en-US"/>
          </a:p>
        </p:txBody>
      </p:sp>
      <p:sp>
        <p:nvSpPr>
          <p:cNvPr id="6" name="Footer Placeholder 5"/>
          <p:cNvSpPr>
            <a:spLocks noGrp="1"/>
          </p:cNvSpPr>
          <p:nvPr>
            <p:ph type="ftr" sz="quarter" idx="11"/>
          </p:nvPr>
        </p:nvSpPr>
        <p:spPr>
          <a:xfrm>
            <a:off x="1446188" y="6498000"/>
            <a:ext cx="9352013"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Georgia"/>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7" name="Slide Number Placeholder 6"/>
          <p:cNvSpPr>
            <a:spLocks noGrp="1"/>
          </p:cNvSpPr>
          <p:nvPr>
            <p:ph type="sldNum" sz="quarter" idx="12"/>
          </p:nvPr>
        </p:nvSpPr>
        <p:spPr>
          <a:xfrm>
            <a:off x="10798200" y="6498000"/>
            <a:ext cx="964125" cy="360000"/>
          </a:xfrm>
          <a:prstGeom prst="rect">
            <a:avLst/>
          </a:prstGeom>
        </p:spPr>
        <p:txBody>
          <a:bodyPr vert="horz" lIns="91440" tIns="0" rIns="0" bIns="0" rtlCol="0" anchor="t" anchorCtr="0"/>
          <a:lstStyle>
            <a:defPPr>
              <a:defRPr lang="en-US"/>
            </a:defPPr>
            <a:lvl1pPr marL="0" algn="r" defTabSz="457200" rtl="0" eaLnBrk="1" latinLnBrk="0" hangingPunct="1">
              <a:defRPr sz="1000" kern="1200">
                <a:solidFill>
                  <a:schemeClr val="tx2"/>
                </a:solidFill>
                <a:latin typeface="Georgia"/>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D54F-FA85-F344-8424-FB00D2AE8D01}" type="slidenum">
              <a:rPr lang="en-US" smtClean="0"/>
              <a:pPr/>
              <a:t>‹#›</a:t>
            </a:fld>
            <a:endParaRPr lang="en-US"/>
          </a:p>
        </p:txBody>
      </p:sp>
      <p:sp>
        <p:nvSpPr>
          <p:cNvPr id="11" name="Picture Placeholder 10"/>
          <p:cNvSpPr>
            <a:spLocks noGrp="1"/>
          </p:cNvSpPr>
          <p:nvPr>
            <p:ph type="pic" sz="quarter" idx="13"/>
          </p:nvPr>
        </p:nvSpPr>
        <p:spPr>
          <a:xfrm>
            <a:off x="480001" y="1088356"/>
            <a:ext cx="5376333"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1"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811579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 alt 2">
    <p:spTree>
      <p:nvGrpSpPr>
        <p:cNvPr id="1" name=""/>
        <p:cNvGrpSpPr/>
        <p:nvPr/>
      </p:nvGrpSpPr>
      <p:grpSpPr>
        <a:xfrm>
          <a:off x="0" y="0"/>
          <a:ext cx="0" cy="0"/>
          <a:chOff x="0" y="0"/>
          <a:chExt cx="0" cy="0"/>
        </a:xfrm>
      </p:grpSpPr>
      <p:pic>
        <p:nvPicPr>
          <p:cNvPr id="9"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8" r="1" b="7904"/>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237797125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 joint - alt 2">
    <p:spTree>
      <p:nvGrpSpPr>
        <p:cNvPr id="1" name=""/>
        <p:cNvGrpSpPr/>
        <p:nvPr/>
      </p:nvGrpSpPr>
      <p:grpSpPr>
        <a:xfrm>
          <a:off x="0" y="0"/>
          <a:ext cx="0" cy="0"/>
          <a:chOff x="0" y="0"/>
          <a:chExt cx="0" cy="0"/>
        </a:xfrm>
      </p:grpSpPr>
      <p:pic>
        <p:nvPicPr>
          <p:cNvPr id="14"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7" r="1" b="25310"/>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3" y="5726296"/>
            <a:ext cx="9005759" cy="951707"/>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11221547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 alt 3">
    <p:spTree>
      <p:nvGrpSpPr>
        <p:cNvPr id="1" name=""/>
        <p:cNvGrpSpPr/>
        <p:nvPr/>
      </p:nvGrpSpPr>
      <p:grpSpPr>
        <a:xfrm>
          <a:off x="0" y="0"/>
          <a:ext cx="0" cy="0"/>
          <a:chOff x="0" y="0"/>
          <a:chExt cx="0" cy="0"/>
        </a:xfrm>
      </p:grpSpPr>
      <p:pic>
        <p:nvPicPr>
          <p:cNvPr id="9"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5970"/>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53618647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 joint - alt 3">
    <p:spTree>
      <p:nvGrpSpPr>
        <p:cNvPr id="1" name=""/>
        <p:cNvGrpSpPr/>
        <p:nvPr/>
      </p:nvGrpSpPr>
      <p:grpSpPr>
        <a:xfrm>
          <a:off x="0" y="0"/>
          <a:ext cx="0" cy="0"/>
          <a:chOff x="0" y="0"/>
          <a:chExt cx="0" cy="0"/>
        </a:xfrm>
      </p:grpSpPr>
      <p:pic>
        <p:nvPicPr>
          <p:cNvPr id="13"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23836"/>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33722"/>
            <a:ext cx="8995856" cy="944280"/>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283295191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Divider -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98062469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Divider - lime green">
    <p:bg>
      <p:bgPr>
        <a:solidFill>
          <a:srgbClr val="C8E128"/>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1431126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00" y="180000"/>
            <a:ext cx="11232000" cy="720000"/>
          </a:xfrm>
          <a:prstGeom prst="rect">
            <a:avLst/>
          </a:prstGeom>
        </p:spPr>
        <p:txBody>
          <a:bodyPr vert="horz" lIns="0" tIns="0" rIns="0" bIns="0" rtlCol="0" anchor="t" anchorCtr="0">
            <a:normAutofit/>
          </a:bodyPr>
          <a:lstStyle/>
          <a:p>
            <a:r>
              <a:rPr lang="en-GB"/>
              <a:t>Click to edit Master title style</a:t>
            </a:r>
            <a:endParaRPr lang="en-US" dirty="0"/>
          </a:p>
        </p:txBody>
      </p:sp>
      <p:sp>
        <p:nvSpPr>
          <p:cNvPr id="3" name="Text Placeholder 2"/>
          <p:cNvSpPr>
            <a:spLocks noGrp="1"/>
          </p:cNvSpPr>
          <p:nvPr>
            <p:ph type="body" idx="1"/>
          </p:nvPr>
        </p:nvSpPr>
        <p:spPr>
          <a:xfrm>
            <a:off x="480000" y="1089220"/>
            <a:ext cx="11232000" cy="4856400"/>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80000" y="6498000"/>
            <a:ext cx="960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18/01/2019</a:t>
            </a:r>
            <a:endParaRPr lang="en-US" dirty="0">
              <a:solidFill>
                <a:srgbClr val="0A2D50"/>
              </a:solidFill>
            </a:endParaRPr>
          </a:p>
        </p:txBody>
      </p:sp>
      <p:sp>
        <p:nvSpPr>
          <p:cNvPr id="5" name="Footer Placeholder 4"/>
          <p:cNvSpPr>
            <a:spLocks noGrp="1"/>
          </p:cNvSpPr>
          <p:nvPr>
            <p:ph type="ftr" sz="quarter" idx="3"/>
          </p:nvPr>
        </p:nvSpPr>
        <p:spPr>
          <a:xfrm>
            <a:off x="1440000" y="6498000"/>
            <a:ext cx="9312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4"/>
          </p:nvPr>
        </p:nvSpPr>
        <p:spPr>
          <a:xfrm>
            <a:off x="10752000" y="6498000"/>
            <a:ext cx="960000" cy="360000"/>
          </a:xfrm>
          <a:prstGeom prst="rect">
            <a:avLst/>
          </a:prstGeom>
        </p:spPr>
        <p:txBody>
          <a:bodyPr vert="horz" lIns="91440" tIns="0" rIns="0" bIns="0" rtlCol="0" anchor="t" anchorCtr="0"/>
          <a:lstStyle>
            <a:lvl1pPr algn="r">
              <a:defRPr sz="1000">
                <a:solidFill>
                  <a:schemeClr val="tx2"/>
                </a:solidFill>
                <a:latin typeface="Georgia"/>
                <a:cs typeface="Georgia"/>
              </a:defRPr>
            </a:lvl1p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3439833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85"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6" r:id="rId26"/>
    <p:sldLayoutId id="2147483687" r:id="rId27"/>
    <p:sldLayoutId id="2147483688" r:id="rId28"/>
    <p:sldLayoutId id="2147483689" r:id="rId29"/>
    <p:sldLayoutId id="2147483690" r:id="rId30"/>
  </p:sldLayoutIdLst>
  <p:transition>
    <p:fade/>
  </p:transition>
  <p:hf hdr="0"/>
  <p:txStyles>
    <p:titleStyle>
      <a:lvl1pPr algn="l" defTabSz="457200" rtl="0" eaLnBrk="1" latinLnBrk="0" hangingPunct="1">
        <a:spcBef>
          <a:spcPct val="0"/>
        </a:spcBef>
        <a:buNone/>
        <a:defRPr sz="3200" kern="1200">
          <a:solidFill>
            <a:srgbClr val="0A2D50"/>
          </a:solidFill>
          <a:latin typeface="Impact"/>
          <a:ea typeface="+mj-ea"/>
          <a:cs typeface="Impact"/>
        </a:defRPr>
      </a:lvl1pPr>
    </p:titleStyle>
    <p:bodyStyle>
      <a:lvl1pPr marL="26987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1pPr>
      <a:lvl2pPr marL="53975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2pPr>
      <a:lvl3pPr marL="80962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3pPr>
      <a:lvl4pPr marL="107950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4pPr>
      <a:lvl5pPr marL="1341438" indent="-261938"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hyperlink" Target="http://uml.org/" TargetMode="External"/><Relationship Id="rId7" Type="http://schemas.openxmlformats.org/officeDocument/2006/relationships/hyperlink" Target="https://www.slideshare.net/software-engineering-book/ch25-configuration-management"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hyperlink" Target="https://www.slideshare.net/software-engineering-book/ch5-system-modeling" TargetMode="External"/><Relationship Id="rId5" Type="http://schemas.openxmlformats.org/officeDocument/2006/relationships/hyperlink" Target="http://creativecommons.org/licenses/by-nc/4.0/legalcode" TargetMode="External"/><Relationship Id="rId4" Type="http://schemas.openxmlformats.org/officeDocument/2006/relationships/hyperlink" Target="http://www.uml.ac.at/en/lerne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4.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effectLst>
            <a:outerShdw blurRad="50800" dist="38100" dir="2700000" algn="tl" rotWithShape="0">
              <a:prstClr val="black">
                <a:alpha val="40000"/>
              </a:prstClr>
            </a:outerShdw>
          </a:effectLst>
        </p:spPr>
        <p:txBody>
          <a:bodyPr>
            <a:normAutofit fontScale="90000"/>
          </a:bodyPr>
          <a:lstStyle/>
          <a:p>
            <a:r>
              <a:rPr lang="en-GB">
                <a:ln>
                  <a:solidFill>
                    <a:schemeClr val="tx1"/>
                  </a:solidFill>
                </a:ln>
              </a:rPr>
              <a:t>4CCS1ISE – Introduction to Software Engineering</a:t>
            </a:r>
            <a:endParaRPr lang="en-US">
              <a:ln>
                <a:solidFill>
                  <a:schemeClr val="tx1"/>
                </a:solidFill>
              </a:ln>
            </a:endParaRPr>
          </a:p>
        </p:txBody>
      </p:sp>
      <p:sp>
        <p:nvSpPr>
          <p:cNvPr id="5" name="Subtitle 4"/>
          <p:cNvSpPr>
            <a:spLocks noGrp="1"/>
          </p:cNvSpPr>
          <p:nvPr>
            <p:ph type="subTitle" idx="1"/>
          </p:nvPr>
        </p:nvSpPr>
        <p:spPr/>
        <p:txBody>
          <a:bodyPr/>
          <a:lstStyle/>
          <a:p>
            <a:r>
              <a:rPr lang="en-GB" b="1" dirty="0"/>
              <a:t>03.3. Configuration Management</a:t>
            </a:r>
          </a:p>
          <a:p>
            <a:r>
              <a:rPr lang="en-GB" dirty="0"/>
              <a:t>Dr Leonardo Magela Cunha, Dr Steffen </a:t>
            </a:r>
            <a:r>
              <a:rPr lang="en-GB" dirty="0" err="1"/>
              <a:t>Zschaler</a:t>
            </a:r>
            <a:endParaRPr lang="en-GB" dirty="0"/>
          </a:p>
          <a:p>
            <a:r>
              <a:rPr lang="en-GB" sz="1800" dirty="0"/>
              <a:t>January, 2021</a:t>
            </a:r>
          </a:p>
        </p:txBody>
      </p:sp>
    </p:spTree>
    <p:extLst>
      <p:ext uri="{BB962C8B-B14F-4D97-AF65-F5344CB8AC3E}">
        <p14:creationId xmlns:p14="http://schemas.microsoft.com/office/powerpoint/2010/main" val="77350304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591E-702A-B545-A3B6-45F3EDA449EE}"/>
              </a:ext>
            </a:extLst>
          </p:cNvPr>
          <p:cNvSpPr>
            <a:spLocks noGrp="1"/>
          </p:cNvSpPr>
          <p:nvPr>
            <p:ph type="title"/>
          </p:nvPr>
        </p:nvSpPr>
        <p:spPr>
          <a:xfrm>
            <a:off x="476205" y="188050"/>
            <a:ext cx="11232000" cy="720000"/>
          </a:xfrm>
        </p:spPr>
        <p:txBody>
          <a:bodyPr anchor="t">
            <a:normAutofit/>
          </a:bodyPr>
          <a:lstStyle/>
          <a:p>
            <a:r>
              <a:rPr lang="en-US" dirty="0"/>
              <a:t>Conclusions</a:t>
            </a:r>
          </a:p>
        </p:txBody>
      </p:sp>
      <p:sp>
        <p:nvSpPr>
          <p:cNvPr id="10" name="Content Placeholder 9">
            <a:extLst>
              <a:ext uri="{FF2B5EF4-FFF2-40B4-BE49-F238E27FC236}">
                <a16:creationId xmlns:a16="http://schemas.microsoft.com/office/drawing/2014/main" id="{4F4E4273-F70A-9249-9B80-B384DB5E700D}"/>
              </a:ext>
            </a:extLst>
          </p:cNvPr>
          <p:cNvSpPr>
            <a:spLocks noGrp="1"/>
          </p:cNvSpPr>
          <p:nvPr>
            <p:ph sz="half" idx="1"/>
          </p:nvPr>
        </p:nvSpPr>
        <p:spPr>
          <a:xfrm>
            <a:off x="6336000" y="1088721"/>
            <a:ext cx="5376000" cy="4981488"/>
          </a:xfrm>
        </p:spPr>
        <p:txBody>
          <a:bodyPr>
            <a:normAutofit/>
          </a:bodyPr>
          <a:lstStyle/>
          <a:p>
            <a:pPr lvl="0"/>
            <a:r>
              <a:rPr lang="en-US" dirty="0"/>
              <a:t>Mandatory reading</a:t>
            </a:r>
          </a:p>
          <a:p>
            <a:pPr marL="342900" lvl="0" indent="-342900">
              <a:buFont typeface="Arial" panose="020B0604020202020204" pitchFamily="34" charset="0"/>
              <a:buChar char="•"/>
            </a:pPr>
            <a:r>
              <a:rPr lang="en-US" dirty="0">
                <a:solidFill>
                  <a:prstClr val="black"/>
                </a:solidFill>
                <a:latin typeface="Georgia"/>
              </a:rPr>
              <a:t>Check on KEATS</a:t>
            </a:r>
          </a:p>
          <a:p>
            <a:endParaRPr lang="en-US" dirty="0"/>
          </a:p>
          <a:p>
            <a:r>
              <a:rPr lang="en-US" dirty="0"/>
              <a:t>What Next?</a:t>
            </a:r>
          </a:p>
          <a:p>
            <a:pPr marL="342900" indent="-342900">
              <a:buFont typeface="Arial" panose="020B0604020202020204" pitchFamily="34" charset="0"/>
              <a:buChar char="•"/>
            </a:pPr>
            <a:r>
              <a:rPr lang="en-GB" dirty="0">
                <a:solidFill>
                  <a:schemeClr val="tx1"/>
                </a:solidFill>
                <a:latin typeface="+mn-lt"/>
              </a:rPr>
              <a:t>Reflect on what you learned this week.</a:t>
            </a:r>
          </a:p>
        </p:txBody>
      </p:sp>
      <p:graphicFrame>
        <p:nvGraphicFramePr>
          <p:cNvPr id="14" name="Content Placeholder 7">
            <a:extLst>
              <a:ext uri="{FF2B5EF4-FFF2-40B4-BE49-F238E27FC236}">
                <a16:creationId xmlns:a16="http://schemas.microsoft.com/office/drawing/2014/main" id="{122C14DB-FFAB-7942-B35B-BB6D1473F7EF}"/>
              </a:ext>
            </a:extLst>
          </p:cNvPr>
          <p:cNvGraphicFramePr>
            <a:graphicFrameLocks noGrp="1"/>
          </p:cNvGraphicFramePr>
          <p:nvPr>
            <p:ph type="pic" sz="quarter" idx="13"/>
            <p:extLst>
              <p:ext uri="{D42A27DB-BD31-4B8C-83A1-F6EECF244321}">
                <p14:modId xmlns:p14="http://schemas.microsoft.com/office/powerpoint/2010/main" val="688460778"/>
              </p:ext>
            </p:extLst>
          </p:nvPr>
        </p:nvGraphicFramePr>
        <p:xfrm>
          <a:off x="479425" y="1089025"/>
          <a:ext cx="5376863" cy="4860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55319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695B9B-A7BB-114B-9B0A-D884141025B8}"/>
              </a:ext>
            </a:extLst>
          </p:cNvPr>
          <p:cNvSpPr>
            <a:spLocks noGrp="1"/>
          </p:cNvSpPr>
          <p:nvPr>
            <p:ph type="body" sz="quarter" idx="10"/>
          </p:nvPr>
        </p:nvSpPr>
        <p:spPr/>
        <p:txBody>
          <a:bodyPr/>
          <a:lstStyle/>
          <a:p>
            <a:r>
              <a:rPr lang="en-GB" b="1" dirty="0"/>
              <a:t>Contact details/for more information</a:t>
            </a:r>
            <a:br>
              <a:rPr lang="en-GB" dirty="0"/>
            </a:br>
            <a:r>
              <a:rPr lang="en-GB" dirty="0"/>
              <a:t>Leonardo Magela Cunha</a:t>
            </a:r>
          </a:p>
          <a:p>
            <a:br>
              <a:rPr lang="en-GB" dirty="0"/>
            </a:br>
            <a:r>
              <a:rPr lang="en-GB" dirty="0" err="1"/>
              <a:t>leonardo.magela@kcl.ac.uk</a:t>
            </a:r>
            <a:br>
              <a:rPr lang="en-GB" dirty="0"/>
            </a:br>
            <a:endParaRPr lang="en-US" dirty="0"/>
          </a:p>
        </p:txBody>
      </p:sp>
      <p:sp>
        <p:nvSpPr>
          <p:cNvPr id="4" name="Text Placeholder 3">
            <a:extLst>
              <a:ext uri="{FF2B5EF4-FFF2-40B4-BE49-F238E27FC236}">
                <a16:creationId xmlns:a16="http://schemas.microsoft.com/office/drawing/2014/main" id="{2E05C564-6F13-C445-8717-625C811FEBC5}"/>
              </a:ext>
            </a:extLst>
          </p:cNvPr>
          <p:cNvSpPr>
            <a:spLocks noGrp="1"/>
          </p:cNvSpPr>
          <p:nvPr>
            <p:ph type="body" sz="quarter" idx="11"/>
          </p:nvPr>
        </p:nvSpPr>
        <p:spPr/>
        <p:txBody>
          <a:bodyPr/>
          <a:lstStyle/>
          <a:p>
            <a:pPr lvl="0">
              <a:defRPr/>
            </a:pPr>
            <a:r>
              <a:rPr lang="en-US" dirty="0">
                <a:latin typeface="Georgia" panose="02040502050405020303" pitchFamily="18" charset="0"/>
              </a:rPr>
              <a:t>© 2021 King’s College London. All rights reserved</a:t>
            </a:r>
          </a:p>
          <a:p>
            <a:pPr lvl="0"/>
            <a:endParaRPr lang="en-US" dirty="0"/>
          </a:p>
          <a:p>
            <a:endParaRPr lang="en-US" dirty="0"/>
          </a:p>
        </p:txBody>
      </p:sp>
    </p:spTree>
    <p:extLst>
      <p:ext uri="{BB962C8B-B14F-4D97-AF65-F5344CB8AC3E}">
        <p14:creationId xmlns:p14="http://schemas.microsoft.com/office/powerpoint/2010/main" val="10785146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479999" y="1089220"/>
            <a:ext cx="11232001" cy="4856400"/>
          </a:xfrm>
        </p:spPr>
        <p:txBody>
          <a:bodyPr>
            <a:noAutofit/>
          </a:bodyPr>
          <a:lstStyle/>
          <a:p>
            <a:r>
              <a:rPr lang="en-GB" sz="1600" dirty="0">
                <a:hlinkClick r:id="rId3"/>
              </a:rPr>
              <a:t>Http://uml.org</a:t>
            </a:r>
            <a:endParaRPr lang="en-GB" sz="1600" dirty="0"/>
          </a:p>
          <a:p>
            <a:endParaRPr lang="en-GB" sz="1600" dirty="0"/>
          </a:p>
          <a:p>
            <a:r>
              <a:rPr lang="en-GB" sz="1600" dirty="0"/>
              <a:t>UML @ Classroom: An Introduction to Object-Oriented </a:t>
            </a:r>
            <a:r>
              <a:rPr lang="en-GB" sz="1600" dirty="0" err="1"/>
              <a:t>Modeling</a:t>
            </a:r>
            <a:endParaRPr lang="en-GB" sz="1600" dirty="0"/>
          </a:p>
          <a:p>
            <a:r>
              <a:rPr lang="en-GB" sz="1600" dirty="0">
                <a:solidFill>
                  <a:schemeClr val="tx1"/>
                </a:solidFill>
                <a:latin typeface="Georgia"/>
              </a:rPr>
              <a:t>Martina </a:t>
            </a:r>
            <a:r>
              <a:rPr lang="en-GB" sz="1600" dirty="0" err="1">
                <a:solidFill>
                  <a:schemeClr val="tx1"/>
                </a:solidFill>
                <a:latin typeface="Georgia"/>
              </a:rPr>
              <a:t>Seidl</a:t>
            </a:r>
            <a:r>
              <a:rPr lang="en-GB" sz="1600" dirty="0">
                <a:solidFill>
                  <a:schemeClr val="tx1"/>
                </a:solidFill>
                <a:latin typeface="Georgia"/>
              </a:rPr>
              <a:t>, Marion Scholz, Christian </a:t>
            </a:r>
            <a:r>
              <a:rPr lang="en-GB" sz="1600" dirty="0" err="1">
                <a:solidFill>
                  <a:schemeClr val="tx1"/>
                </a:solidFill>
                <a:latin typeface="Georgia"/>
              </a:rPr>
              <a:t>Huemer</a:t>
            </a:r>
            <a:r>
              <a:rPr lang="en-GB" sz="1600" dirty="0">
                <a:solidFill>
                  <a:schemeClr val="tx1"/>
                </a:solidFill>
                <a:latin typeface="Georgia"/>
              </a:rPr>
              <a:t> and </a:t>
            </a:r>
            <a:r>
              <a:rPr lang="en-GB" sz="1600" dirty="0" err="1">
                <a:solidFill>
                  <a:schemeClr val="tx1"/>
                </a:solidFill>
                <a:latin typeface="Georgia"/>
              </a:rPr>
              <a:t>Gerti</a:t>
            </a:r>
            <a:r>
              <a:rPr lang="en-GB" sz="1600" dirty="0">
                <a:solidFill>
                  <a:schemeClr val="tx1"/>
                </a:solidFill>
                <a:latin typeface="Georgia"/>
              </a:rPr>
              <a:t> Kappel, Springer Publishing, 2015, ISBN 3319127411</a:t>
            </a:r>
          </a:p>
          <a:p>
            <a:endParaRPr lang="en-GB" sz="1600" dirty="0">
              <a:solidFill>
                <a:schemeClr val="tx1"/>
              </a:solidFill>
              <a:latin typeface="Georgia"/>
            </a:endParaRPr>
          </a:p>
          <a:p>
            <a:r>
              <a:rPr lang="en-US" sz="1600" dirty="0" err="1">
                <a:hlinkClick r:id="rId4"/>
              </a:rPr>
              <a:t>UML@Classroom</a:t>
            </a:r>
            <a:r>
              <a:rPr lang="en-US" sz="1600" dirty="0">
                <a:hlinkClick r:id="rId4"/>
              </a:rPr>
              <a:t> </a:t>
            </a:r>
            <a:r>
              <a:rPr lang="en-US" sz="1600" dirty="0" err="1">
                <a:hlinkClick r:id="rId4"/>
              </a:rPr>
              <a:t>powerpoint</a:t>
            </a:r>
            <a:r>
              <a:rPr lang="en-US" sz="1600" dirty="0">
                <a:hlinkClick r:id="rId4"/>
              </a:rPr>
              <a:t> slides </a:t>
            </a:r>
            <a:r>
              <a:rPr lang="en-US" sz="1600" dirty="0"/>
              <a:t>by Martina </a:t>
            </a:r>
            <a:r>
              <a:rPr lang="en-US" sz="1600" dirty="0" err="1"/>
              <a:t>Seidl</a:t>
            </a:r>
            <a:r>
              <a:rPr lang="en-US" sz="1600" dirty="0"/>
              <a:t>, Marion Scholz, Christian </a:t>
            </a:r>
            <a:r>
              <a:rPr lang="en-US" sz="1600" dirty="0" err="1"/>
              <a:t>Huemer</a:t>
            </a:r>
            <a:r>
              <a:rPr lang="en-US" sz="1600" dirty="0"/>
              <a:t> and </a:t>
            </a:r>
            <a:r>
              <a:rPr lang="en-US" sz="1600" dirty="0" err="1"/>
              <a:t>Gerti</a:t>
            </a:r>
            <a:r>
              <a:rPr lang="en-US" sz="1600" dirty="0"/>
              <a:t> Kappel are published under the </a:t>
            </a:r>
            <a:r>
              <a:rPr lang="en-US" sz="1600" dirty="0">
                <a:hlinkClick r:id="rId5"/>
              </a:rPr>
              <a:t>Creative Commons Attribution-NonCommercial 4.0</a:t>
            </a:r>
            <a:r>
              <a:rPr lang="en-US" sz="1600" dirty="0"/>
              <a:t> International license.</a:t>
            </a:r>
          </a:p>
          <a:p>
            <a:endParaRPr lang="en-GB" sz="1600" dirty="0"/>
          </a:p>
          <a:p>
            <a:r>
              <a:rPr lang="en-US" sz="1600" dirty="0"/>
              <a:t>UML Distilled: A Brief Guide to the Standard Object Modeling Language</a:t>
            </a:r>
          </a:p>
          <a:p>
            <a:r>
              <a:rPr lang="en-US" sz="1600" dirty="0">
                <a:solidFill>
                  <a:schemeClr val="tx1"/>
                </a:solidFill>
                <a:latin typeface="Georgia"/>
              </a:rPr>
              <a:t>Martin Fowler, Addison-Wesley Professional, 2003, ISBN: 0321193687</a:t>
            </a:r>
          </a:p>
          <a:p>
            <a:endParaRPr lang="en-US" sz="1600" dirty="0"/>
          </a:p>
          <a:p>
            <a:r>
              <a:rPr lang="en-US" sz="1600" dirty="0"/>
              <a:t>UML in a Nutshell</a:t>
            </a:r>
          </a:p>
          <a:p>
            <a:r>
              <a:rPr lang="en-US" sz="1600" dirty="0">
                <a:solidFill>
                  <a:schemeClr val="tx1"/>
                </a:solidFill>
                <a:latin typeface="Georgia"/>
              </a:rPr>
              <a:t>Sinan </a:t>
            </a:r>
            <a:r>
              <a:rPr lang="en-US" sz="1600" dirty="0" err="1">
                <a:solidFill>
                  <a:schemeClr val="tx1"/>
                </a:solidFill>
                <a:latin typeface="Georgia"/>
              </a:rPr>
              <a:t>Alhir</a:t>
            </a:r>
            <a:r>
              <a:rPr lang="en-US" sz="1600" dirty="0">
                <a:solidFill>
                  <a:schemeClr val="tx1"/>
                </a:solidFill>
                <a:latin typeface="Georgia"/>
              </a:rPr>
              <a:t>, O'Reilly Media,1998, ISBN: 1-56592-448-7</a:t>
            </a:r>
          </a:p>
          <a:p>
            <a:endParaRPr lang="en-US" sz="1600" dirty="0">
              <a:solidFill>
                <a:schemeClr val="tx1"/>
              </a:solidFill>
              <a:latin typeface="Georgia"/>
            </a:endParaRPr>
          </a:p>
          <a:p>
            <a:r>
              <a:rPr lang="en-GB" sz="1600" dirty="0"/>
              <a:t>Software Engineering, Global Edition</a:t>
            </a:r>
          </a:p>
          <a:p>
            <a:r>
              <a:rPr lang="en-GB" sz="1600" dirty="0">
                <a:solidFill>
                  <a:schemeClr val="tx1"/>
                </a:solidFill>
                <a:latin typeface="Georgia"/>
              </a:rPr>
              <a:t>Ian </a:t>
            </a:r>
            <a:r>
              <a:rPr lang="en-GB" sz="1600" dirty="0" err="1">
                <a:solidFill>
                  <a:schemeClr val="tx1"/>
                </a:solidFill>
                <a:latin typeface="Georgia"/>
              </a:rPr>
              <a:t>Sommerville</a:t>
            </a:r>
            <a:r>
              <a:rPr lang="en-GB" sz="1600" dirty="0">
                <a:solidFill>
                  <a:schemeClr val="tx1"/>
                </a:solidFill>
                <a:latin typeface="Georgia"/>
              </a:rPr>
              <a:t>, Pearson, 10</a:t>
            </a:r>
            <a:r>
              <a:rPr lang="en-GB" sz="1600" baseline="30000" dirty="0">
                <a:solidFill>
                  <a:schemeClr val="tx1"/>
                </a:solidFill>
                <a:latin typeface="Georgia"/>
              </a:rPr>
              <a:t>th</a:t>
            </a:r>
            <a:r>
              <a:rPr lang="en-GB" sz="1600" dirty="0">
                <a:solidFill>
                  <a:schemeClr val="tx1"/>
                </a:solidFill>
                <a:latin typeface="Georgia"/>
              </a:rPr>
              <a:t>  edition (20 Aug. 2015), ISBN-10: 9781292096131</a:t>
            </a:r>
          </a:p>
          <a:p>
            <a:r>
              <a:rPr lang="en-GB" sz="1600" dirty="0">
                <a:solidFill>
                  <a:schemeClr val="tx1"/>
                </a:solidFill>
                <a:latin typeface="Georgia"/>
              </a:rPr>
              <a:t>Slides adapted from </a:t>
            </a:r>
            <a:r>
              <a:rPr lang="en-GB" sz="1600" dirty="0">
                <a:solidFill>
                  <a:schemeClr val="tx1"/>
                </a:solidFill>
                <a:latin typeface="Georgia"/>
                <a:hlinkClick r:id="rId6"/>
              </a:rPr>
              <a:t>https://www.slideshare.net/software-engineering-book/ch5-system-modeling</a:t>
            </a:r>
            <a:r>
              <a:rPr lang="en-GB" sz="1600" dirty="0">
                <a:solidFill>
                  <a:schemeClr val="tx1"/>
                </a:solidFill>
                <a:latin typeface="Georgia"/>
              </a:rPr>
              <a:t> and</a:t>
            </a:r>
          </a:p>
          <a:p>
            <a:r>
              <a:rPr lang="en-US" sz="1600" dirty="0">
                <a:solidFill>
                  <a:schemeClr val="tx1"/>
                </a:solidFill>
                <a:latin typeface="Georgia"/>
                <a:hlinkClick r:id="rId7"/>
              </a:rPr>
              <a:t>https://www.slideshare.net/software-engineering-book/ch25-configuration-management</a:t>
            </a:r>
            <a:r>
              <a:rPr lang="en-US" sz="1600" dirty="0">
                <a:solidFill>
                  <a:schemeClr val="tx1"/>
                </a:solidFill>
                <a:latin typeface="Georgia"/>
              </a:rPr>
              <a:t> </a:t>
            </a:r>
          </a:p>
        </p:txBody>
      </p:sp>
      <p:sp>
        <p:nvSpPr>
          <p:cNvPr id="4" name="Date Placeholder 3"/>
          <p:cNvSpPr>
            <a:spLocks noGrp="1"/>
          </p:cNvSpPr>
          <p:nvPr>
            <p:ph type="dt" sz="half" idx="10"/>
          </p:nvPr>
        </p:nvSpPr>
        <p:spPr/>
        <p:txBody>
          <a:bodyPr/>
          <a:lstStyle/>
          <a:p>
            <a:r>
              <a:rPr lang="en-US">
                <a:solidFill>
                  <a:srgbClr val="0A2D50"/>
                </a:solidFill>
              </a:rPr>
              <a:t>18/01/2019</a:t>
            </a:r>
            <a:endParaRPr lang="en-US" dirty="0">
              <a:solidFill>
                <a:srgbClr val="0A2D50"/>
              </a:solidFill>
            </a:endParaRPr>
          </a:p>
        </p:txBody>
      </p:sp>
      <p:sp>
        <p:nvSpPr>
          <p:cNvPr id="5" name="Footer Placeholder 4"/>
          <p:cNvSpPr>
            <a:spLocks noGrp="1"/>
          </p:cNvSpPr>
          <p:nvPr>
            <p:ph type="ftr" sz="quarter" idx="11"/>
          </p:nvPr>
        </p:nvSpPr>
        <p:spPr/>
        <p:txBody>
          <a:bodyPr/>
          <a:lstStyle/>
          <a:p>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12"/>
          </p:nvPr>
        </p:nvSpPr>
        <p:spPr/>
        <p:txBody>
          <a:bodyPr/>
          <a:lstStyle/>
          <a:p>
            <a:fld id="{8A04D54F-FA85-F344-8424-FB00D2AE8D01}" type="slidenum">
              <a:rPr lang="en-US" smtClean="0">
                <a:solidFill>
                  <a:srgbClr val="0A2D50"/>
                </a:solidFill>
              </a:rPr>
              <a:pPr/>
              <a:t>12</a:t>
            </a:fld>
            <a:endParaRPr lang="en-US">
              <a:solidFill>
                <a:srgbClr val="0A2D50"/>
              </a:solidFill>
            </a:endParaRPr>
          </a:p>
        </p:txBody>
      </p:sp>
    </p:spTree>
    <p:extLst>
      <p:ext uri="{BB962C8B-B14F-4D97-AF65-F5344CB8AC3E}">
        <p14:creationId xmlns:p14="http://schemas.microsoft.com/office/powerpoint/2010/main" val="100139070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sz="half" idx="1"/>
          </p:nvPr>
        </p:nvSpPr>
        <p:spPr/>
        <p:txBody>
          <a:bodyPr/>
          <a:lstStyle/>
          <a:p>
            <a:r>
              <a:rPr lang="en-US" dirty="0"/>
              <a:t>Software systems are constantly changing during development and use.</a:t>
            </a:r>
          </a:p>
          <a:p>
            <a:r>
              <a:rPr lang="en-US" dirty="0"/>
              <a:t>Configuration management (CM) is concerned with the policies, processes and tools for managing changing software systems. </a:t>
            </a:r>
          </a:p>
          <a:p>
            <a:r>
              <a:rPr lang="en-US" dirty="0"/>
              <a:t>You need CM because it is easy to lose track of what changes and component versions have been incorporated into each system version. </a:t>
            </a:r>
          </a:p>
          <a:p>
            <a:r>
              <a:rPr lang="en-US" dirty="0"/>
              <a:t>CM is essential for team projects to control changes made by different developers</a:t>
            </a:r>
          </a:p>
        </p:txBody>
      </p:sp>
      <p:sp>
        <p:nvSpPr>
          <p:cNvPr id="4" name="Slide Number Placeholder 3"/>
          <p:cNvSpPr>
            <a:spLocks noGrp="1"/>
          </p:cNvSpPr>
          <p:nvPr>
            <p:ph type="sldNum" sz="quarter" idx="12"/>
          </p:nvPr>
        </p:nvSpPr>
        <p:spPr/>
        <p:txBody>
          <a:bodyPr/>
          <a:lstStyle/>
          <a:p>
            <a:fld id="{7B134961-4B2C-A547-9A54-CB85DA02077E}" type="slidenum">
              <a:rPr lang="en-US" smtClean="0"/>
              <a:pPr/>
              <a:t>2</a:t>
            </a:fld>
            <a:endParaRPr lang="en-US"/>
          </a:p>
        </p:txBody>
      </p:sp>
      <p:sp>
        <p:nvSpPr>
          <p:cNvPr id="7" name="Rectangle 6">
            <a:extLst>
              <a:ext uri="{FF2B5EF4-FFF2-40B4-BE49-F238E27FC236}">
                <a16:creationId xmlns:a16="http://schemas.microsoft.com/office/drawing/2014/main" id="{BD9EE6F5-03E0-4542-8B5A-A2E705E994E0}"/>
              </a:ext>
            </a:extLst>
          </p:cNvPr>
          <p:cNvSpPr/>
          <p:nvPr/>
        </p:nvSpPr>
        <p:spPr>
          <a:xfrm>
            <a:off x="9383799" y="6493334"/>
            <a:ext cx="1731564" cy="184666"/>
          </a:xfrm>
          <a:prstGeom prst="rect">
            <a:avLst/>
          </a:prstGeom>
        </p:spPr>
        <p:txBody>
          <a:bodyPr wrap="none">
            <a:spAutoFit/>
          </a:bodyPr>
          <a:lstStyle/>
          <a:p>
            <a:r>
              <a:rPr lang="en-GB" sz="600" dirty="0"/>
              <a:t>Source: Software Engineering, Global Edition</a:t>
            </a:r>
          </a:p>
        </p:txBody>
      </p:sp>
      <p:pic>
        <p:nvPicPr>
          <p:cNvPr id="6" name="Graphic 5" descr="Cheers outline">
            <a:extLst>
              <a:ext uri="{FF2B5EF4-FFF2-40B4-BE49-F238E27FC236}">
                <a16:creationId xmlns:a16="http://schemas.microsoft.com/office/drawing/2014/main" id="{1F3250F5-8790-9D4B-A17D-3A173A346B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15981" y="1381152"/>
            <a:ext cx="3591232" cy="3591232"/>
          </a:xfrm>
          <a:prstGeom prst="rect">
            <a:avLst/>
          </a:prstGeom>
        </p:spPr>
      </p:pic>
    </p:spTree>
    <p:extLst>
      <p:ext uri="{BB962C8B-B14F-4D97-AF65-F5344CB8AC3E}">
        <p14:creationId xmlns:p14="http://schemas.microsoft.com/office/powerpoint/2010/main" val="15431344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 activities</a:t>
            </a:r>
          </a:p>
        </p:txBody>
      </p:sp>
      <p:sp>
        <p:nvSpPr>
          <p:cNvPr id="3" name="Content Placeholder 2"/>
          <p:cNvSpPr>
            <a:spLocks noGrp="1"/>
          </p:cNvSpPr>
          <p:nvPr>
            <p:ph idx="1"/>
          </p:nvPr>
        </p:nvSpPr>
        <p:spPr>
          <a:xfrm>
            <a:off x="480000" y="1089220"/>
            <a:ext cx="7793845" cy="4856400"/>
          </a:xfrm>
        </p:spPr>
        <p:txBody>
          <a:bodyPr/>
          <a:lstStyle/>
          <a:p>
            <a:r>
              <a:rPr lang="en-US" dirty="0"/>
              <a:t>Version management</a:t>
            </a:r>
          </a:p>
          <a:p>
            <a:pPr lvl="1"/>
            <a:r>
              <a:rPr lang="en-US" sz="1800" dirty="0"/>
              <a:t>Keeping track of the multiple versions of system components and ensuring that changes made to components by different developers do not interfere with each other. </a:t>
            </a:r>
            <a:endParaRPr lang="en-GB" sz="1800" dirty="0"/>
          </a:p>
          <a:p>
            <a:r>
              <a:rPr lang="en-US" dirty="0"/>
              <a:t>System building </a:t>
            </a:r>
          </a:p>
          <a:p>
            <a:pPr lvl="1"/>
            <a:r>
              <a:rPr lang="en-US" sz="1800" dirty="0"/>
              <a:t>The process of assembling program components, data and libraries, then compiling these to create an executable system.</a:t>
            </a:r>
          </a:p>
          <a:p>
            <a:r>
              <a:rPr lang="en-US" dirty="0"/>
              <a:t>Change management </a:t>
            </a:r>
          </a:p>
          <a:p>
            <a:pPr lvl="1"/>
            <a:r>
              <a:rPr lang="en-US" sz="1800" dirty="0"/>
              <a:t>Keeping track of requests for changes to the software from customers and developers, working out the costs and impact of changes, and deciding the changes should be implemented.</a:t>
            </a:r>
            <a:endParaRPr lang="en-GB" sz="1800" dirty="0"/>
          </a:p>
          <a:p>
            <a:r>
              <a:rPr lang="en-US" dirty="0"/>
              <a:t>Release management </a:t>
            </a:r>
          </a:p>
          <a:p>
            <a:pPr lvl="1"/>
            <a:r>
              <a:rPr lang="en-US" sz="1800" dirty="0"/>
              <a:t>Preparing software for external release and keeping track of the system versions that have been released for customer use.</a:t>
            </a:r>
            <a:endParaRPr lang="en-GB" sz="1800" dirty="0"/>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3</a:t>
            </a:fld>
            <a:endParaRPr lang="en-US"/>
          </a:p>
        </p:txBody>
      </p:sp>
      <p:sp>
        <p:nvSpPr>
          <p:cNvPr id="7" name="Rectangle 6">
            <a:extLst>
              <a:ext uri="{FF2B5EF4-FFF2-40B4-BE49-F238E27FC236}">
                <a16:creationId xmlns:a16="http://schemas.microsoft.com/office/drawing/2014/main" id="{BD9EE6F5-03E0-4542-8B5A-A2E705E994E0}"/>
              </a:ext>
            </a:extLst>
          </p:cNvPr>
          <p:cNvSpPr/>
          <p:nvPr/>
        </p:nvSpPr>
        <p:spPr>
          <a:xfrm>
            <a:off x="9383799" y="6493334"/>
            <a:ext cx="1731564" cy="184666"/>
          </a:xfrm>
          <a:prstGeom prst="rect">
            <a:avLst/>
          </a:prstGeom>
        </p:spPr>
        <p:txBody>
          <a:bodyPr wrap="none">
            <a:spAutoFit/>
          </a:bodyPr>
          <a:lstStyle/>
          <a:p>
            <a:r>
              <a:rPr lang="en-GB" sz="600" dirty="0"/>
              <a:t>Source: Software Engineering, Global Edition</a:t>
            </a:r>
          </a:p>
        </p:txBody>
      </p:sp>
      <p:pic>
        <p:nvPicPr>
          <p:cNvPr id="6" name="Graphic 5" descr="Paw prints outline">
            <a:extLst>
              <a:ext uri="{FF2B5EF4-FFF2-40B4-BE49-F238E27FC236}">
                <a16:creationId xmlns:a16="http://schemas.microsoft.com/office/drawing/2014/main" id="{9CC601C4-C962-8646-9F0F-ABB856DF76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50361" y="1319718"/>
            <a:ext cx="914400" cy="914400"/>
          </a:xfrm>
          <a:prstGeom prst="rect">
            <a:avLst/>
          </a:prstGeom>
        </p:spPr>
      </p:pic>
      <p:pic>
        <p:nvPicPr>
          <p:cNvPr id="9" name="Graphic 8" descr="Spooky house outline">
            <a:extLst>
              <a:ext uri="{FF2B5EF4-FFF2-40B4-BE49-F238E27FC236}">
                <a16:creationId xmlns:a16="http://schemas.microsoft.com/office/drawing/2014/main" id="{B6B9532C-46CD-ED47-99ED-86B2D61360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50361" y="2551610"/>
            <a:ext cx="914400" cy="914400"/>
          </a:xfrm>
          <a:prstGeom prst="rect">
            <a:avLst/>
          </a:prstGeom>
        </p:spPr>
      </p:pic>
      <p:pic>
        <p:nvPicPr>
          <p:cNvPr id="11" name="Graphic 10" descr="Roller Paint Tool outline">
            <a:extLst>
              <a:ext uri="{FF2B5EF4-FFF2-40B4-BE49-F238E27FC236}">
                <a16:creationId xmlns:a16="http://schemas.microsoft.com/office/drawing/2014/main" id="{9CBD3F07-B376-E54E-A367-B7742E4D41B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86563" y="3791816"/>
            <a:ext cx="914400" cy="914400"/>
          </a:xfrm>
          <a:prstGeom prst="rect">
            <a:avLst/>
          </a:prstGeom>
        </p:spPr>
      </p:pic>
      <p:pic>
        <p:nvPicPr>
          <p:cNvPr id="13" name="Graphic 12" descr="Hammer1 outline">
            <a:extLst>
              <a:ext uri="{FF2B5EF4-FFF2-40B4-BE49-F238E27FC236}">
                <a16:creationId xmlns:a16="http://schemas.microsoft.com/office/drawing/2014/main" id="{15FD3CC0-EEC1-854F-8098-4BE25F1062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04748" y="3849190"/>
            <a:ext cx="914400" cy="914400"/>
          </a:xfrm>
          <a:prstGeom prst="rect">
            <a:avLst/>
          </a:prstGeom>
        </p:spPr>
      </p:pic>
      <p:pic>
        <p:nvPicPr>
          <p:cNvPr id="15" name="Graphic 14" descr="Door Open outline">
            <a:extLst>
              <a:ext uri="{FF2B5EF4-FFF2-40B4-BE49-F238E27FC236}">
                <a16:creationId xmlns:a16="http://schemas.microsoft.com/office/drawing/2014/main" id="{6C068554-3302-E642-BD27-D3EF32D8264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37716" y="5023708"/>
            <a:ext cx="914400" cy="914400"/>
          </a:xfrm>
          <a:prstGeom prst="rect">
            <a:avLst/>
          </a:prstGeom>
        </p:spPr>
      </p:pic>
    </p:spTree>
    <p:extLst>
      <p:ext uri="{BB962C8B-B14F-4D97-AF65-F5344CB8AC3E}">
        <p14:creationId xmlns:p14="http://schemas.microsoft.com/office/powerpoint/2010/main" val="15751775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activities</a:t>
            </a:r>
            <a:r>
              <a:rPr lang="en-GB" dirty="0"/>
              <a:t> </a:t>
            </a:r>
            <a:endParaRPr lang="en-US" dirty="0"/>
          </a:p>
        </p:txBody>
      </p:sp>
      <p:pic>
        <p:nvPicPr>
          <p:cNvPr id="4" name="Content Placeholder 3" descr="25.1 CM_activities.eps"/>
          <p:cNvPicPr>
            <a:picLocks noGrp="1" noChangeAspect="1"/>
          </p:cNvPicPr>
          <p:nvPr>
            <p:ph idx="1"/>
          </p:nvPr>
        </p:nvPicPr>
        <p:blipFill>
          <a:blip r:embed="rId2"/>
          <a:stretch>
            <a:fillRect/>
          </a:stretch>
        </p:blipFill>
        <p:spPr>
          <a:xfrm>
            <a:off x="2182612" y="1892968"/>
            <a:ext cx="6646334" cy="3048000"/>
          </a:xfrm>
        </p:spPr>
      </p:pic>
      <p:sp>
        <p:nvSpPr>
          <p:cNvPr id="5" name="Slide Number Placeholder 4"/>
          <p:cNvSpPr>
            <a:spLocks noGrp="1"/>
          </p:cNvSpPr>
          <p:nvPr>
            <p:ph type="sldNum" sz="quarter" idx="12"/>
          </p:nvPr>
        </p:nvSpPr>
        <p:spPr/>
        <p:txBody>
          <a:bodyPr/>
          <a:lstStyle/>
          <a:p>
            <a:fld id="{7B134961-4B2C-A547-9A54-CB85DA02077E}" type="slidenum">
              <a:rPr lang="en-US" smtClean="0"/>
              <a:pPr/>
              <a:t>4</a:t>
            </a:fld>
            <a:endParaRPr lang="en-US"/>
          </a:p>
        </p:txBody>
      </p:sp>
      <p:sp>
        <p:nvSpPr>
          <p:cNvPr id="7" name="Rectangle 6">
            <a:extLst>
              <a:ext uri="{FF2B5EF4-FFF2-40B4-BE49-F238E27FC236}">
                <a16:creationId xmlns:a16="http://schemas.microsoft.com/office/drawing/2014/main" id="{BD9EE6F5-03E0-4542-8B5A-A2E705E994E0}"/>
              </a:ext>
            </a:extLst>
          </p:cNvPr>
          <p:cNvSpPr/>
          <p:nvPr/>
        </p:nvSpPr>
        <p:spPr>
          <a:xfrm>
            <a:off x="9383799" y="6493334"/>
            <a:ext cx="1731564" cy="184666"/>
          </a:xfrm>
          <a:prstGeom prst="rect">
            <a:avLst/>
          </a:prstGeom>
        </p:spPr>
        <p:txBody>
          <a:bodyPr wrap="none">
            <a:spAutoFit/>
          </a:bodyPr>
          <a:lstStyle/>
          <a:p>
            <a:r>
              <a:rPr lang="en-GB" sz="600" dirty="0"/>
              <a:t>Source: Software Engineering, Global Edition</a:t>
            </a:r>
          </a:p>
        </p:txBody>
      </p:sp>
    </p:spTree>
    <p:extLst>
      <p:ext uri="{BB962C8B-B14F-4D97-AF65-F5344CB8AC3E}">
        <p14:creationId xmlns:p14="http://schemas.microsoft.com/office/powerpoint/2010/main" val="1752084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 and CM</a:t>
            </a:r>
          </a:p>
        </p:txBody>
      </p:sp>
      <p:sp>
        <p:nvSpPr>
          <p:cNvPr id="3" name="Content Placeholder 2"/>
          <p:cNvSpPr>
            <a:spLocks noGrp="1"/>
          </p:cNvSpPr>
          <p:nvPr>
            <p:ph idx="1"/>
          </p:nvPr>
        </p:nvSpPr>
        <p:spPr>
          <a:xfrm>
            <a:off x="480000" y="1089220"/>
            <a:ext cx="6260013" cy="4856400"/>
          </a:xfrm>
        </p:spPr>
        <p:txBody>
          <a:bodyPr/>
          <a:lstStyle/>
          <a:p>
            <a:r>
              <a:rPr lang="en-US" dirty="0"/>
              <a:t>Agile development, where components and systems are changed several times per day, is impossible without using CM tools. </a:t>
            </a:r>
          </a:p>
          <a:p>
            <a:r>
              <a:rPr lang="en-US" dirty="0"/>
              <a:t>The definitive versions of components are held in a shared project repository and developers copy these into their own workspace. </a:t>
            </a:r>
          </a:p>
          <a:p>
            <a:r>
              <a:rPr lang="en-US" dirty="0"/>
              <a:t>They make changes to the code then use system building tools to create a new system on their own computer for testing. Once they are happy with the changes made, they return the modified components to the project repository. </a:t>
            </a:r>
          </a:p>
        </p:txBody>
      </p:sp>
      <p:sp>
        <p:nvSpPr>
          <p:cNvPr id="6" name="Slide Number Placeholder 5"/>
          <p:cNvSpPr>
            <a:spLocks noGrp="1"/>
          </p:cNvSpPr>
          <p:nvPr>
            <p:ph type="sldNum" sz="quarter" idx="12"/>
          </p:nvPr>
        </p:nvSpPr>
        <p:spPr/>
        <p:txBody>
          <a:bodyPr/>
          <a:lstStyle/>
          <a:p>
            <a:fld id="{7B134961-4B2C-A547-9A54-CB85DA02077E}" type="slidenum">
              <a:rPr lang="en-US" smtClean="0"/>
              <a:pPr/>
              <a:t>5</a:t>
            </a:fld>
            <a:endParaRPr lang="en-US"/>
          </a:p>
        </p:txBody>
      </p:sp>
      <p:sp>
        <p:nvSpPr>
          <p:cNvPr id="7" name="Rectangle 6">
            <a:extLst>
              <a:ext uri="{FF2B5EF4-FFF2-40B4-BE49-F238E27FC236}">
                <a16:creationId xmlns:a16="http://schemas.microsoft.com/office/drawing/2014/main" id="{BD9EE6F5-03E0-4542-8B5A-A2E705E994E0}"/>
              </a:ext>
            </a:extLst>
          </p:cNvPr>
          <p:cNvSpPr/>
          <p:nvPr/>
        </p:nvSpPr>
        <p:spPr>
          <a:xfrm>
            <a:off x="9383799" y="6493334"/>
            <a:ext cx="1731564" cy="184666"/>
          </a:xfrm>
          <a:prstGeom prst="rect">
            <a:avLst/>
          </a:prstGeom>
        </p:spPr>
        <p:txBody>
          <a:bodyPr wrap="none">
            <a:spAutoFit/>
          </a:bodyPr>
          <a:lstStyle/>
          <a:p>
            <a:r>
              <a:rPr lang="en-GB" sz="600" dirty="0"/>
              <a:t>Source: Software Engineering, Global Edition</a:t>
            </a:r>
          </a:p>
        </p:txBody>
      </p:sp>
      <p:pic>
        <p:nvPicPr>
          <p:cNvPr id="9" name="Graphic 8" descr="Customer review outline">
            <a:extLst>
              <a:ext uri="{FF2B5EF4-FFF2-40B4-BE49-F238E27FC236}">
                <a16:creationId xmlns:a16="http://schemas.microsoft.com/office/drawing/2014/main" id="{EA18D907-0104-1943-8638-D109806FEF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4820" y="3517420"/>
            <a:ext cx="914400" cy="914400"/>
          </a:xfrm>
          <a:prstGeom prst="rect">
            <a:avLst/>
          </a:prstGeom>
        </p:spPr>
      </p:pic>
      <p:pic>
        <p:nvPicPr>
          <p:cNvPr id="11" name="Graphic 10" descr="Postit Notes outline">
            <a:extLst>
              <a:ext uri="{FF2B5EF4-FFF2-40B4-BE49-F238E27FC236}">
                <a16:creationId xmlns:a16="http://schemas.microsoft.com/office/drawing/2014/main" id="{D047E021-126F-2548-A2FE-DF95B42E69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54694" y="1087474"/>
            <a:ext cx="2016704" cy="2016704"/>
          </a:xfrm>
          <a:prstGeom prst="rect">
            <a:avLst/>
          </a:prstGeom>
        </p:spPr>
      </p:pic>
      <p:pic>
        <p:nvPicPr>
          <p:cNvPr id="13" name="Graphic 12" descr="Postit Notes 3 outline">
            <a:extLst>
              <a:ext uri="{FF2B5EF4-FFF2-40B4-BE49-F238E27FC236}">
                <a16:creationId xmlns:a16="http://schemas.microsoft.com/office/drawing/2014/main" id="{CAFD32F6-55A9-C64F-B52C-F16E4125662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29627" y="3517420"/>
            <a:ext cx="914400" cy="914400"/>
          </a:xfrm>
          <a:prstGeom prst="rect">
            <a:avLst/>
          </a:prstGeom>
        </p:spPr>
      </p:pic>
    </p:spTree>
    <p:extLst>
      <p:ext uri="{BB962C8B-B14F-4D97-AF65-F5344CB8AC3E}">
        <p14:creationId xmlns:p14="http://schemas.microsoft.com/office/powerpoint/2010/main" val="1592962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phases</a:t>
            </a:r>
          </a:p>
        </p:txBody>
      </p:sp>
      <p:sp>
        <p:nvSpPr>
          <p:cNvPr id="3" name="Content Placeholder 2"/>
          <p:cNvSpPr>
            <a:spLocks noGrp="1"/>
          </p:cNvSpPr>
          <p:nvPr>
            <p:ph idx="1"/>
          </p:nvPr>
        </p:nvSpPr>
        <p:spPr>
          <a:xfrm>
            <a:off x="480000" y="1089220"/>
            <a:ext cx="6761458" cy="4856400"/>
          </a:xfrm>
        </p:spPr>
        <p:txBody>
          <a:bodyPr>
            <a:normAutofit fontScale="92500" lnSpcReduction="10000"/>
          </a:bodyPr>
          <a:lstStyle/>
          <a:p>
            <a:r>
              <a:rPr lang="en-US" dirty="0"/>
              <a:t>A development phase where the development team is responsible for managing the software configuration and new functionality is being added to the software. </a:t>
            </a:r>
          </a:p>
          <a:p>
            <a:endParaRPr lang="en-US" dirty="0"/>
          </a:p>
          <a:p>
            <a:r>
              <a:rPr lang="en-GB" dirty="0"/>
              <a:t>A system testing phase where a version of the system is released internally for testing. </a:t>
            </a:r>
          </a:p>
          <a:p>
            <a:pPr lvl="1"/>
            <a:r>
              <a:rPr lang="en-GB" dirty="0"/>
              <a:t>No new system functionality is added. Changes made are bug fixes, performance improvements and security vulnerability repairs. </a:t>
            </a:r>
          </a:p>
          <a:p>
            <a:pPr lvl="1"/>
            <a:endParaRPr lang="en-GB" dirty="0"/>
          </a:p>
          <a:p>
            <a:r>
              <a:rPr lang="en-GB" dirty="0"/>
              <a:t>A release phase where the software is released to customers for use. </a:t>
            </a:r>
          </a:p>
          <a:p>
            <a:pPr lvl="1"/>
            <a:r>
              <a:rPr lang="en-GB" dirty="0"/>
              <a:t>New versions of the released system are developed to repair bugs and vulnerabilities and to include new features. </a:t>
            </a:r>
          </a:p>
          <a:p>
            <a:pPr lvl="1"/>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6</a:t>
            </a:fld>
            <a:endParaRPr lang="en-US"/>
          </a:p>
        </p:txBody>
      </p:sp>
      <p:sp>
        <p:nvSpPr>
          <p:cNvPr id="7" name="Rectangle 6">
            <a:extLst>
              <a:ext uri="{FF2B5EF4-FFF2-40B4-BE49-F238E27FC236}">
                <a16:creationId xmlns:a16="http://schemas.microsoft.com/office/drawing/2014/main" id="{BD9EE6F5-03E0-4542-8B5A-A2E705E994E0}"/>
              </a:ext>
            </a:extLst>
          </p:cNvPr>
          <p:cNvSpPr/>
          <p:nvPr/>
        </p:nvSpPr>
        <p:spPr>
          <a:xfrm>
            <a:off x="9383799" y="6493334"/>
            <a:ext cx="1731564" cy="184666"/>
          </a:xfrm>
          <a:prstGeom prst="rect">
            <a:avLst/>
          </a:prstGeom>
        </p:spPr>
        <p:txBody>
          <a:bodyPr wrap="none">
            <a:spAutoFit/>
          </a:bodyPr>
          <a:lstStyle/>
          <a:p>
            <a:r>
              <a:rPr lang="en-GB" sz="600" dirty="0"/>
              <a:t>Source: Software Engineering, Global Edition</a:t>
            </a:r>
          </a:p>
        </p:txBody>
      </p:sp>
      <p:pic>
        <p:nvPicPr>
          <p:cNvPr id="10" name="Graphic 9" descr="Blockchain outline">
            <a:extLst>
              <a:ext uri="{FF2B5EF4-FFF2-40B4-BE49-F238E27FC236}">
                <a16:creationId xmlns:a16="http://schemas.microsoft.com/office/drawing/2014/main" id="{0AA9F6C8-EDAE-5043-B7A3-6FC3781C03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02143" y="1396392"/>
            <a:ext cx="3013375" cy="3013375"/>
          </a:xfrm>
          <a:prstGeom prst="rect">
            <a:avLst/>
          </a:prstGeom>
        </p:spPr>
      </p:pic>
    </p:spTree>
    <p:extLst>
      <p:ext uri="{BB962C8B-B14F-4D97-AF65-F5344CB8AC3E}">
        <p14:creationId xmlns:p14="http://schemas.microsoft.com/office/powerpoint/2010/main" val="42605068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Multi-version systems</a:t>
            </a:r>
          </a:p>
        </p:txBody>
      </p:sp>
      <p:sp>
        <p:nvSpPr>
          <p:cNvPr id="3" name="Content Placeholder 2"/>
          <p:cNvSpPr>
            <a:spLocks noGrp="1"/>
          </p:cNvSpPr>
          <p:nvPr>
            <p:ph idx="1"/>
          </p:nvPr>
        </p:nvSpPr>
        <p:spPr/>
        <p:txBody>
          <a:bodyPr/>
          <a:lstStyle/>
          <a:p>
            <a:r>
              <a:rPr lang="en-US" dirty="0"/>
              <a:t>For large systems, there is never just one ‘working’ version of a system. </a:t>
            </a:r>
          </a:p>
          <a:p>
            <a:r>
              <a:rPr lang="en-US" dirty="0"/>
              <a:t>There are always several versions of the system at different stages of development. </a:t>
            </a:r>
          </a:p>
          <a:p>
            <a:r>
              <a:rPr lang="en-US" dirty="0"/>
              <a:t>There may be several teams involved in the development of different system versions. </a:t>
            </a:r>
          </a:p>
        </p:txBody>
      </p:sp>
      <p:sp>
        <p:nvSpPr>
          <p:cNvPr id="6" name="Slide Number Placeholder 5"/>
          <p:cNvSpPr>
            <a:spLocks noGrp="1"/>
          </p:cNvSpPr>
          <p:nvPr>
            <p:ph type="sldNum" sz="quarter" idx="12"/>
          </p:nvPr>
        </p:nvSpPr>
        <p:spPr/>
        <p:txBody>
          <a:bodyPr/>
          <a:lstStyle/>
          <a:p>
            <a:fld id="{7B134961-4B2C-A547-9A54-CB85DA02077E}" type="slidenum">
              <a:rPr lang="en-US" smtClean="0"/>
              <a:pPr/>
              <a:t>7</a:t>
            </a:fld>
            <a:endParaRPr lang="en-US"/>
          </a:p>
        </p:txBody>
      </p:sp>
      <p:sp>
        <p:nvSpPr>
          <p:cNvPr id="7" name="Rectangle 6">
            <a:extLst>
              <a:ext uri="{FF2B5EF4-FFF2-40B4-BE49-F238E27FC236}">
                <a16:creationId xmlns:a16="http://schemas.microsoft.com/office/drawing/2014/main" id="{BD9EE6F5-03E0-4542-8B5A-A2E705E994E0}"/>
              </a:ext>
            </a:extLst>
          </p:cNvPr>
          <p:cNvSpPr/>
          <p:nvPr/>
        </p:nvSpPr>
        <p:spPr>
          <a:xfrm>
            <a:off x="9383799" y="6493334"/>
            <a:ext cx="1731564" cy="184666"/>
          </a:xfrm>
          <a:prstGeom prst="rect">
            <a:avLst/>
          </a:prstGeom>
        </p:spPr>
        <p:txBody>
          <a:bodyPr wrap="none">
            <a:spAutoFit/>
          </a:bodyPr>
          <a:lstStyle/>
          <a:p>
            <a:r>
              <a:rPr lang="en-GB" sz="600" dirty="0"/>
              <a:t>Source: Software Engineering, Global Edition</a:t>
            </a:r>
          </a:p>
        </p:txBody>
      </p:sp>
      <p:pic>
        <p:nvPicPr>
          <p:cNvPr id="8" name="Picture 7" descr="25.2 Version streams.eps">
            <a:extLst>
              <a:ext uri="{FF2B5EF4-FFF2-40B4-BE49-F238E27FC236}">
                <a16:creationId xmlns:a16="http://schemas.microsoft.com/office/drawing/2014/main" id="{89B37B23-4A33-094D-AC8F-0175D5B71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901" y="2663242"/>
            <a:ext cx="7710402" cy="3676926"/>
          </a:xfrm>
          <a:prstGeom prst="rect">
            <a:avLst/>
          </a:prstGeom>
        </p:spPr>
      </p:pic>
    </p:spTree>
    <p:extLst>
      <p:ext uri="{BB962C8B-B14F-4D97-AF65-F5344CB8AC3E}">
        <p14:creationId xmlns:p14="http://schemas.microsoft.com/office/powerpoint/2010/main" val="6487709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 terminology</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6611212"/>
              </p:ext>
            </p:extLst>
          </p:nvPr>
        </p:nvGraphicFramePr>
        <p:xfrm>
          <a:off x="479425" y="1089025"/>
          <a:ext cx="11233243" cy="4798429"/>
        </p:xfrm>
        <a:graphic>
          <a:graphicData uri="http://schemas.openxmlformats.org/drawingml/2006/table">
            <a:tbl>
              <a:tblPr firstRow="1" bandRow="1">
                <a:tableStyleId>{5C22544A-7EE6-4342-B048-85BDC9FD1C3A}</a:tableStyleId>
              </a:tblPr>
              <a:tblGrid>
                <a:gridCol w="2758708">
                  <a:extLst>
                    <a:ext uri="{9D8B030D-6E8A-4147-A177-3AD203B41FA5}">
                      <a16:colId xmlns:a16="http://schemas.microsoft.com/office/drawing/2014/main" val="20000"/>
                    </a:ext>
                  </a:extLst>
                </a:gridCol>
                <a:gridCol w="8474535">
                  <a:extLst>
                    <a:ext uri="{9D8B030D-6E8A-4147-A177-3AD203B41FA5}">
                      <a16:colId xmlns:a16="http://schemas.microsoft.com/office/drawing/2014/main" val="20001"/>
                    </a:ext>
                  </a:extLst>
                </a:gridCol>
              </a:tblGrid>
              <a:tr h="479186">
                <a:tc>
                  <a:txBody>
                    <a:bodyPr/>
                    <a:lstStyle/>
                    <a:p>
                      <a:pPr algn="just">
                        <a:spcAft>
                          <a:spcPts val="200"/>
                        </a:spcAft>
                      </a:pPr>
                      <a:r>
                        <a:rPr lang="en-GB" sz="1500" b="1" dirty="0">
                          <a:solidFill>
                            <a:srgbClr val="000000"/>
                          </a:solidFill>
                          <a:latin typeface="Arial"/>
                          <a:ea typeface="Times New Roman"/>
                          <a:cs typeface="Arial"/>
                        </a:rPr>
                        <a:t>Term</a:t>
                      </a:r>
                    </a:p>
                  </a:txBody>
                  <a:tcPr marL="91474" marR="91474" marT="0" marB="0"/>
                </a:tc>
                <a:tc>
                  <a:txBody>
                    <a:bodyPr/>
                    <a:lstStyle/>
                    <a:p>
                      <a:pPr algn="just">
                        <a:spcAft>
                          <a:spcPts val="200"/>
                        </a:spcAft>
                      </a:pPr>
                      <a:r>
                        <a:rPr lang="en-GB" sz="1500" b="1">
                          <a:solidFill>
                            <a:srgbClr val="000000"/>
                          </a:solidFill>
                          <a:latin typeface="Arial"/>
                          <a:ea typeface="Times New Roman"/>
                          <a:cs typeface="Arial"/>
                        </a:rPr>
                        <a:t>Explanation</a:t>
                      </a:r>
                    </a:p>
                  </a:txBody>
                  <a:tcPr marL="91474" marR="91474" marT="0" marB="0"/>
                </a:tc>
                <a:extLst>
                  <a:ext uri="{0D108BD9-81ED-4DB2-BD59-A6C34878D82A}">
                    <a16:rowId xmlns:a16="http://schemas.microsoft.com/office/drawing/2014/main" val="10000"/>
                  </a:ext>
                </a:extLst>
              </a:tr>
              <a:tr h="886167">
                <a:tc>
                  <a:txBody>
                    <a:bodyPr/>
                    <a:lstStyle/>
                    <a:p>
                      <a:pPr algn="l">
                        <a:spcAft>
                          <a:spcPts val="200"/>
                        </a:spcAft>
                      </a:pPr>
                      <a:r>
                        <a:rPr lang="en-GB" sz="1500" dirty="0">
                          <a:solidFill>
                            <a:srgbClr val="000000"/>
                          </a:solidFill>
                          <a:latin typeface="Arial"/>
                          <a:ea typeface="Times New Roman"/>
                          <a:cs typeface="Arial"/>
                        </a:rPr>
                        <a:t>Baseline</a:t>
                      </a:r>
                    </a:p>
                  </a:txBody>
                  <a:tcPr marL="91474" marR="91474" marT="0" marB="0"/>
                </a:tc>
                <a:tc>
                  <a:txBody>
                    <a:bodyPr/>
                    <a:lstStyle/>
                    <a:p>
                      <a:pPr algn="l">
                        <a:spcAft>
                          <a:spcPts val="200"/>
                        </a:spcAft>
                      </a:pPr>
                      <a:r>
                        <a:rPr lang="en-GB" sz="1500" dirty="0">
                          <a:solidFill>
                            <a:srgbClr val="000000"/>
                          </a:solidFill>
                          <a:latin typeface="Arial"/>
                          <a:ea typeface="Times New Roman"/>
                          <a:cs typeface="Arial"/>
                        </a:rPr>
                        <a:t>A baseline is a collection of component versions that make up a system. Baselines are controlled, which means that the versions of the components making up the system cannot be changed. This means that it is always possible to recreate a baseline from its constituent components. </a:t>
                      </a:r>
                    </a:p>
                  </a:txBody>
                  <a:tcPr marL="91474" marR="91474" marT="0" marB="0"/>
                </a:tc>
                <a:extLst>
                  <a:ext uri="{0D108BD9-81ED-4DB2-BD59-A6C34878D82A}">
                    <a16:rowId xmlns:a16="http://schemas.microsoft.com/office/drawing/2014/main" val="10001"/>
                  </a:ext>
                </a:extLst>
              </a:tr>
              <a:tr h="590778">
                <a:tc>
                  <a:txBody>
                    <a:bodyPr/>
                    <a:lstStyle/>
                    <a:p>
                      <a:pPr algn="l">
                        <a:spcAft>
                          <a:spcPts val="200"/>
                        </a:spcAft>
                      </a:pPr>
                      <a:r>
                        <a:rPr lang="en-GB" sz="1500" dirty="0">
                          <a:solidFill>
                            <a:srgbClr val="000000"/>
                          </a:solidFill>
                          <a:latin typeface="Arial"/>
                          <a:ea typeface="Times New Roman"/>
                          <a:cs typeface="Arial"/>
                        </a:rPr>
                        <a:t>Branching</a:t>
                      </a:r>
                    </a:p>
                  </a:txBody>
                  <a:tcPr marL="91474" marR="91474" marT="0" marB="0"/>
                </a:tc>
                <a:tc>
                  <a:txBody>
                    <a:bodyPr/>
                    <a:lstStyle/>
                    <a:p>
                      <a:pPr algn="l">
                        <a:spcAft>
                          <a:spcPts val="200"/>
                        </a:spcAft>
                      </a:pPr>
                      <a:r>
                        <a:rPr lang="en-GB" sz="1500" dirty="0">
                          <a:solidFill>
                            <a:srgbClr val="000000"/>
                          </a:solidFill>
                          <a:latin typeface="Arial"/>
                          <a:ea typeface="Times New Roman"/>
                          <a:cs typeface="Arial"/>
                        </a:rPr>
                        <a:t>The creation of a new </a:t>
                      </a:r>
                      <a:r>
                        <a:rPr lang="en-GB" sz="1500" dirty="0" err="1">
                          <a:solidFill>
                            <a:srgbClr val="000000"/>
                          </a:solidFill>
                          <a:latin typeface="Arial"/>
                          <a:ea typeface="Times New Roman"/>
                          <a:cs typeface="Arial"/>
                        </a:rPr>
                        <a:t>codeline</a:t>
                      </a:r>
                      <a:r>
                        <a:rPr lang="en-GB" sz="1500" dirty="0">
                          <a:solidFill>
                            <a:srgbClr val="000000"/>
                          </a:solidFill>
                          <a:latin typeface="Arial"/>
                          <a:ea typeface="Times New Roman"/>
                          <a:cs typeface="Arial"/>
                        </a:rPr>
                        <a:t> from a version in an existing </a:t>
                      </a:r>
                      <a:r>
                        <a:rPr lang="en-GB" sz="1500" dirty="0" err="1">
                          <a:solidFill>
                            <a:srgbClr val="000000"/>
                          </a:solidFill>
                          <a:latin typeface="Arial"/>
                          <a:ea typeface="Times New Roman"/>
                          <a:cs typeface="Arial"/>
                        </a:rPr>
                        <a:t>codeline</a:t>
                      </a:r>
                      <a:r>
                        <a:rPr lang="en-GB" sz="1500" dirty="0">
                          <a:solidFill>
                            <a:srgbClr val="000000"/>
                          </a:solidFill>
                          <a:latin typeface="Arial"/>
                          <a:ea typeface="Times New Roman"/>
                          <a:cs typeface="Arial"/>
                        </a:rPr>
                        <a:t>. The new </a:t>
                      </a:r>
                      <a:r>
                        <a:rPr lang="en-GB" sz="1500" dirty="0" err="1">
                          <a:solidFill>
                            <a:srgbClr val="000000"/>
                          </a:solidFill>
                          <a:latin typeface="Arial"/>
                          <a:ea typeface="Times New Roman"/>
                          <a:cs typeface="Arial"/>
                        </a:rPr>
                        <a:t>codeline</a:t>
                      </a:r>
                      <a:r>
                        <a:rPr lang="en-GB" sz="1500" dirty="0">
                          <a:solidFill>
                            <a:srgbClr val="000000"/>
                          </a:solidFill>
                          <a:latin typeface="Arial"/>
                          <a:ea typeface="Times New Roman"/>
                          <a:cs typeface="Arial"/>
                        </a:rPr>
                        <a:t> and the existing </a:t>
                      </a:r>
                      <a:r>
                        <a:rPr lang="en-GB" sz="1500" dirty="0" err="1">
                          <a:solidFill>
                            <a:srgbClr val="000000"/>
                          </a:solidFill>
                          <a:latin typeface="Arial"/>
                          <a:ea typeface="Times New Roman"/>
                          <a:cs typeface="Arial"/>
                        </a:rPr>
                        <a:t>codeline</a:t>
                      </a:r>
                      <a:r>
                        <a:rPr lang="en-GB" sz="1500" dirty="0">
                          <a:solidFill>
                            <a:srgbClr val="000000"/>
                          </a:solidFill>
                          <a:latin typeface="Arial"/>
                          <a:ea typeface="Times New Roman"/>
                          <a:cs typeface="Arial"/>
                        </a:rPr>
                        <a:t> may then develop independently. </a:t>
                      </a:r>
                    </a:p>
                  </a:txBody>
                  <a:tcPr marL="91474" marR="91474" marT="0" marB="0"/>
                </a:tc>
                <a:extLst>
                  <a:ext uri="{0D108BD9-81ED-4DB2-BD59-A6C34878D82A}">
                    <a16:rowId xmlns:a16="http://schemas.microsoft.com/office/drawing/2014/main" val="10002"/>
                  </a:ext>
                </a:extLst>
              </a:tr>
              <a:tr h="590778">
                <a:tc>
                  <a:txBody>
                    <a:bodyPr/>
                    <a:lstStyle/>
                    <a:p>
                      <a:pPr algn="l">
                        <a:spcAft>
                          <a:spcPts val="200"/>
                        </a:spcAft>
                      </a:pPr>
                      <a:r>
                        <a:rPr lang="en-GB" sz="1500" dirty="0">
                          <a:solidFill>
                            <a:srgbClr val="000000"/>
                          </a:solidFill>
                          <a:latin typeface="Arial"/>
                          <a:ea typeface="Times New Roman"/>
                          <a:cs typeface="Arial"/>
                        </a:rPr>
                        <a:t>Codeline </a:t>
                      </a:r>
                    </a:p>
                  </a:txBody>
                  <a:tcPr marL="91474" marR="91474" marT="0" marB="0"/>
                </a:tc>
                <a:tc>
                  <a:txBody>
                    <a:bodyPr/>
                    <a:lstStyle/>
                    <a:p>
                      <a:pPr algn="l">
                        <a:spcAft>
                          <a:spcPts val="200"/>
                        </a:spcAft>
                      </a:pPr>
                      <a:r>
                        <a:rPr lang="en-GB" sz="1500" dirty="0">
                          <a:solidFill>
                            <a:srgbClr val="000000"/>
                          </a:solidFill>
                          <a:latin typeface="Arial"/>
                          <a:ea typeface="Times New Roman"/>
                          <a:cs typeface="Arial"/>
                        </a:rPr>
                        <a:t>A </a:t>
                      </a:r>
                      <a:r>
                        <a:rPr lang="en-GB" sz="1500" dirty="0" err="1">
                          <a:solidFill>
                            <a:srgbClr val="000000"/>
                          </a:solidFill>
                          <a:latin typeface="Arial"/>
                          <a:ea typeface="Times New Roman"/>
                          <a:cs typeface="Arial"/>
                        </a:rPr>
                        <a:t>codeline</a:t>
                      </a:r>
                      <a:r>
                        <a:rPr lang="en-GB" sz="1500" dirty="0">
                          <a:solidFill>
                            <a:srgbClr val="000000"/>
                          </a:solidFill>
                          <a:latin typeface="Arial"/>
                          <a:ea typeface="Times New Roman"/>
                          <a:cs typeface="Arial"/>
                        </a:rPr>
                        <a:t> is a set of versions of a software component and other configuration items on which that component depends. </a:t>
                      </a:r>
                    </a:p>
                  </a:txBody>
                  <a:tcPr marL="91474" marR="91474" marT="0" marB="0"/>
                </a:tc>
                <a:extLst>
                  <a:ext uri="{0D108BD9-81ED-4DB2-BD59-A6C34878D82A}">
                    <a16:rowId xmlns:a16="http://schemas.microsoft.com/office/drawing/2014/main" val="10003"/>
                  </a:ext>
                </a:extLst>
              </a:tr>
              <a:tr h="886167">
                <a:tc>
                  <a:txBody>
                    <a:bodyPr/>
                    <a:lstStyle/>
                    <a:p>
                      <a:pPr algn="l">
                        <a:spcAft>
                          <a:spcPts val="200"/>
                        </a:spcAft>
                      </a:pPr>
                      <a:r>
                        <a:rPr lang="en-GB" sz="1500" dirty="0">
                          <a:solidFill>
                            <a:srgbClr val="000000"/>
                          </a:solidFill>
                          <a:latin typeface="Arial"/>
                          <a:ea typeface="Times New Roman"/>
                          <a:cs typeface="Arial"/>
                        </a:rPr>
                        <a:t>Configuration (version) control</a:t>
                      </a:r>
                    </a:p>
                  </a:txBody>
                  <a:tcPr marL="91474" marR="91474" marT="0" marB="0"/>
                </a:tc>
                <a:tc>
                  <a:txBody>
                    <a:bodyPr/>
                    <a:lstStyle/>
                    <a:p>
                      <a:pPr algn="l">
                        <a:spcAft>
                          <a:spcPts val="200"/>
                        </a:spcAft>
                      </a:pPr>
                      <a:r>
                        <a:rPr lang="en-GB" sz="1500" dirty="0">
                          <a:solidFill>
                            <a:srgbClr val="000000"/>
                          </a:solidFill>
                          <a:latin typeface="Arial"/>
                          <a:ea typeface="Times New Roman"/>
                          <a:cs typeface="Arial"/>
                        </a:rPr>
                        <a:t>The process of ensuring that versions of systems and components are recorded and maintained so that changes are managed and all versions of components are identified and stored for the lifetime of the system. </a:t>
                      </a:r>
                    </a:p>
                  </a:txBody>
                  <a:tcPr marL="91474" marR="91474" marT="0" marB="0"/>
                </a:tc>
                <a:extLst>
                  <a:ext uri="{0D108BD9-81ED-4DB2-BD59-A6C34878D82A}">
                    <a16:rowId xmlns:a16="http://schemas.microsoft.com/office/drawing/2014/main" val="10004"/>
                  </a:ext>
                </a:extLst>
              </a:tr>
              <a:tr h="886167">
                <a:tc>
                  <a:txBody>
                    <a:bodyPr/>
                    <a:lstStyle/>
                    <a:p>
                      <a:pPr algn="l">
                        <a:spcAft>
                          <a:spcPts val="200"/>
                        </a:spcAft>
                      </a:pPr>
                      <a:r>
                        <a:rPr lang="en-GB" sz="1500" dirty="0">
                          <a:solidFill>
                            <a:srgbClr val="000000"/>
                          </a:solidFill>
                          <a:latin typeface="Arial"/>
                          <a:ea typeface="Times New Roman"/>
                          <a:cs typeface="Arial"/>
                        </a:rPr>
                        <a:t>Configuration item or software configuration item (SCI)</a:t>
                      </a:r>
                    </a:p>
                  </a:txBody>
                  <a:tcPr marL="91474" marR="91474" marT="0" marB="0"/>
                </a:tc>
                <a:tc>
                  <a:txBody>
                    <a:bodyPr/>
                    <a:lstStyle/>
                    <a:p>
                      <a:pPr algn="l">
                        <a:spcAft>
                          <a:spcPts val="200"/>
                        </a:spcAft>
                      </a:pPr>
                      <a:r>
                        <a:rPr lang="en-GB" sz="1500" dirty="0">
                          <a:solidFill>
                            <a:srgbClr val="000000"/>
                          </a:solidFill>
                          <a:latin typeface="Arial"/>
                          <a:ea typeface="Times New Roman"/>
                          <a:cs typeface="Arial"/>
                        </a:rPr>
                        <a:t>Anything associated with a software project (design, code, test data, document, etc.) that has been placed under configuration control. There are often different versions of a configuration item. Configuration items have a unique name.</a:t>
                      </a:r>
                    </a:p>
                  </a:txBody>
                  <a:tcPr marL="91474" marR="91474" marT="0" marB="0"/>
                </a:tc>
                <a:extLst>
                  <a:ext uri="{0D108BD9-81ED-4DB2-BD59-A6C34878D82A}">
                    <a16:rowId xmlns:a16="http://schemas.microsoft.com/office/drawing/2014/main" val="10005"/>
                  </a:ext>
                </a:extLst>
              </a:tr>
              <a:tr h="479186">
                <a:tc>
                  <a:txBody>
                    <a:bodyPr/>
                    <a:lstStyle/>
                    <a:p>
                      <a:pPr algn="just">
                        <a:spcAft>
                          <a:spcPts val="200"/>
                        </a:spcAft>
                      </a:pPr>
                      <a:r>
                        <a:rPr lang="en-GB" sz="1500" dirty="0">
                          <a:solidFill>
                            <a:srgbClr val="000000"/>
                          </a:solidFill>
                          <a:latin typeface="Arial"/>
                          <a:ea typeface="Times New Roman"/>
                          <a:cs typeface="Arial"/>
                        </a:rPr>
                        <a:t>Mainline</a:t>
                      </a:r>
                    </a:p>
                  </a:txBody>
                  <a:tcPr marL="91474" marR="91474" marT="0" marB="0"/>
                </a:tc>
                <a:tc>
                  <a:txBody>
                    <a:bodyPr/>
                    <a:lstStyle/>
                    <a:p>
                      <a:pPr algn="l">
                        <a:spcAft>
                          <a:spcPts val="200"/>
                        </a:spcAft>
                      </a:pPr>
                      <a:r>
                        <a:rPr lang="en-GB" sz="1500" dirty="0">
                          <a:solidFill>
                            <a:srgbClr val="000000"/>
                          </a:solidFill>
                          <a:latin typeface="Arial"/>
                          <a:ea typeface="Times New Roman"/>
                          <a:cs typeface="Arial"/>
                        </a:rPr>
                        <a:t>A sequence of baselines representing different versions of a system.</a:t>
                      </a:r>
                    </a:p>
                  </a:txBody>
                  <a:tcPr marL="91474" marR="91474" marT="0" marB="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B134961-4B2C-A547-9A54-CB85DA02077E}" type="slidenum">
              <a:rPr lang="en-US" smtClean="0"/>
              <a:pPr/>
              <a:t>8</a:t>
            </a:fld>
            <a:endParaRPr lang="en-US"/>
          </a:p>
        </p:txBody>
      </p:sp>
      <p:sp>
        <p:nvSpPr>
          <p:cNvPr id="7" name="Rectangle 6">
            <a:extLst>
              <a:ext uri="{FF2B5EF4-FFF2-40B4-BE49-F238E27FC236}">
                <a16:creationId xmlns:a16="http://schemas.microsoft.com/office/drawing/2014/main" id="{BD9EE6F5-03E0-4542-8B5A-A2E705E994E0}"/>
              </a:ext>
            </a:extLst>
          </p:cNvPr>
          <p:cNvSpPr/>
          <p:nvPr/>
        </p:nvSpPr>
        <p:spPr>
          <a:xfrm>
            <a:off x="9383799" y="6493334"/>
            <a:ext cx="1731564" cy="184666"/>
          </a:xfrm>
          <a:prstGeom prst="rect">
            <a:avLst/>
          </a:prstGeom>
        </p:spPr>
        <p:txBody>
          <a:bodyPr wrap="none">
            <a:spAutoFit/>
          </a:bodyPr>
          <a:lstStyle/>
          <a:p>
            <a:r>
              <a:rPr lang="en-GB" sz="600" dirty="0"/>
              <a:t>Source: Software Engineering, Global Edition</a:t>
            </a:r>
          </a:p>
        </p:txBody>
      </p:sp>
    </p:spTree>
    <p:extLst>
      <p:ext uri="{BB962C8B-B14F-4D97-AF65-F5344CB8AC3E}">
        <p14:creationId xmlns:p14="http://schemas.microsoft.com/office/powerpoint/2010/main" val="542928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 terminology</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8584936"/>
              </p:ext>
            </p:extLst>
          </p:nvPr>
        </p:nvGraphicFramePr>
        <p:xfrm>
          <a:off x="479425" y="1089025"/>
          <a:ext cx="11233268" cy="4846557"/>
        </p:xfrm>
        <a:graphic>
          <a:graphicData uri="http://schemas.openxmlformats.org/drawingml/2006/table">
            <a:tbl>
              <a:tblPr firstRow="1" bandRow="1">
                <a:tableStyleId>{5C22544A-7EE6-4342-B048-85BDC9FD1C3A}</a:tableStyleId>
              </a:tblPr>
              <a:tblGrid>
                <a:gridCol w="2548152">
                  <a:extLst>
                    <a:ext uri="{9D8B030D-6E8A-4147-A177-3AD203B41FA5}">
                      <a16:colId xmlns:a16="http://schemas.microsoft.com/office/drawing/2014/main" val="20000"/>
                    </a:ext>
                  </a:extLst>
                </a:gridCol>
                <a:gridCol w="8685116">
                  <a:extLst>
                    <a:ext uri="{9D8B030D-6E8A-4147-A177-3AD203B41FA5}">
                      <a16:colId xmlns:a16="http://schemas.microsoft.com/office/drawing/2014/main" val="20001"/>
                    </a:ext>
                  </a:extLst>
                </a:gridCol>
              </a:tblGrid>
              <a:tr h="537688">
                <a:tc>
                  <a:txBody>
                    <a:bodyPr/>
                    <a:lstStyle/>
                    <a:p>
                      <a:pPr algn="just">
                        <a:spcAft>
                          <a:spcPts val="200"/>
                        </a:spcAft>
                      </a:pPr>
                      <a:r>
                        <a:rPr lang="en-GB" sz="1500" b="1" dirty="0">
                          <a:solidFill>
                            <a:srgbClr val="000000"/>
                          </a:solidFill>
                          <a:latin typeface="Arial"/>
                          <a:ea typeface="Times New Roman"/>
                          <a:cs typeface="Arial"/>
                        </a:rPr>
                        <a:t>Term</a:t>
                      </a:r>
                    </a:p>
                  </a:txBody>
                  <a:tcPr marL="96284" marR="96284" marT="0" marB="0"/>
                </a:tc>
                <a:tc>
                  <a:txBody>
                    <a:bodyPr/>
                    <a:lstStyle/>
                    <a:p>
                      <a:pPr algn="just">
                        <a:spcAft>
                          <a:spcPts val="200"/>
                        </a:spcAft>
                      </a:pPr>
                      <a:r>
                        <a:rPr lang="en-GB" sz="1500" b="1" dirty="0">
                          <a:solidFill>
                            <a:srgbClr val="000000"/>
                          </a:solidFill>
                          <a:latin typeface="Arial"/>
                          <a:ea typeface="Times New Roman"/>
                          <a:cs typeface="Arial"/>
                        </a:rPr>
                        <a:t>Explanation</a:t>
                      </a:r>
                    </a:p>
                  </a:txBody>
                  <a:tcPr marL="96284" marR="96284" marT="0" marB="0"/>
                </a:tc>
                <a:extLst>
                  <a:ext uri="{0D108BD9-81ED-4DB2-BD59-A6C34878D82A}">
                    <a16:rowId xmlns:a16="http://schemas.microsoft.com/office/drawing/2014/main" val="10000"/>
                  </a:ext>
                </a:extLst>
              </a:tr>
              <a:tr h="994354">
                <a:tc>
                  <a:txBody>
                    <a:bodyPr/>
                    <a:lstStyle/>
                    <a:p>
                      <a:pPr algn="l">
                        <a:spcAft>
                          <a:spcPts val="200"/>
                        </a:spcAft>
                      </a:pPr>
                      <a:r>
                        <a:rPr lang="en-GB" sz="1500" dirty="0">
                          <a:solidFill>
                            <a:srgbClr val="000000"/>
                          </a:solidFill>
                          <a:latin typeface="Arial"/>
                          <a:ea typeface="Times New Roman"/>
                          <a:cs typeface="Arial"/>
                        </a:rPr>
                        <a:t>Merging</a:t>
                      </a:r>
                    </a:p>
                  </a:txBody>
                  <a:tcPr marL="96284" marR="96284" marT="0" marB="0"/>
                </a:tc>
                <a:tc>
                  <a:txBody>
                    <a:bodyPr/>
                    <a:lstStyle/>
                    <a:p>
                      <a:pPr algn="l">
                        <a:spcAft>
                          <a:spcPts val="200"/>
                        </a:spcAft>
                      </a:pPr>
                      <a:r>
                        <a:rPr lang="en-GB" sz="1500" dirty="0">
                          <a:solidFill>
                            <a:srgbClr val="000000"/>
                          </a:solidFill>
                          <a:latin typeface="Arial"/>
                          <a:ea typeface="Times New Roman"/>
                          <a:cs typeface="Arial"/>
                        </a:rPr>
                        <a:t>The creation of a new version of a software component by merging separate versions in different </a:t>
                      </a:r>
                      <a:r>
                        <a:rPr lang="en-GB" sz="1500" dirty="0" err="1">
                          <a:solidFill>
                            <a:srgbClr val="000000"/>
                          </a:solidFill>
                          <a:latin typeface="Arial"/>
                          <a:ea typeface="Times New Roman"/>
                          <a:cs typeface="Arial"/>
                        </a:rPr>
                        <a:t>codelines</a:t>
                      </a:r>
                      <a:r>
                        <a:rPr lang="en-GB" sz="1500" dirty="0">
                          <a:solidFill>
                            <a:srgbClr val="000000"/>
                          </a:solidFill>
                          <a:latin typeface="Arial"/>
                          <a:ea typeface="Times New Roman"/>
                          <a:cs typeface="Arial"/>
                        </a:rPr>
                        <a:t>. These </a:t>
                      </a:r>
                      <a:r>
                        <a:rPr lang="en-GB" sz="1500" dirty="0" err="1">
                          <a:solidFill>
                            <a:srgbClr val="000000"/>
                          </a:solidFill>
                          <a:latin typeface="Arial"/>
                          <a:ea typeface="Times New Roman"/>
                          <a:cs typeface="Arial"/>
                        </a:rPr>
                        <a:t>codelines</a:t>
                      </a:r>
                      <a:r>
                        <a:rPr lang="en-GB" sz="1500" dirty="0">
                          <a:solidFill>
                            <a:srgbClr val="000000"/>
                          </a:solidFill>
                          <a:latin typeface="Arial"/>
                          <a:ea typeface="Times New Roman"/>
                          <a:cs typeface="Arial"/>
                        </a:rPr>
                        <a:t> may have been created by a previous branch of one of the </a:t>
                      </a:r>
                      <a:r>
                        <a:rPr lang="en-GB" sz="1500" dirty="0" err="1">
                          <a:solidFill>
                            <a:srgbClr val="000000"/>
                          </a:solidFill>
                          <a:latin typeface="Arial"/>
                          <a:ea typeface="Times New Roman"/>
                          <a:cs typeface="Arial"/>
                        </a:rPr>
                        <a:t>codelines</a:t>
                      </a:r>
                      <a:r>
                        <a:rPr lang="en-GB" sz="1500" dirty="0">
                          <a:solidFill>
                            <a:srgbClr val="000000"/>
                          </a:solidFill>
                          <a:latin typeface="Arial"/>
                          <a:ea typeface="Times New Roman"/>
                          <a:cs typeface="Arial"/>
                        </a:rPr>
                        <a:t> involved.</a:t>
                      </a:r>
                    </a:p>
                  </a:txBody>
                  <a:tcPr marL="96284" marR="96284" marT="0" marB="0"/>
                </a:tc>
                <a:extLst>
                  <a:ext uri="{0D108BD9-81ED-4DB2-BD59-A6C34878D82A}">
                    <a16:rowId xmlns:a16="http://schemas.microsoft.com/office/drawing/2014/main" val="10001"/>
                  </a:ext>
                </a:extLst>
              </a:tr>
              <a:tr h="662903">
                <a:tc>
                  <a:txBody>
                    <a:bodyPr/>
                    <a:lstStyle/>
                    <a:p>
                      <a:pPr algn="l">
                        <a:spcAft>
                          <a:spcPts val="200"/>
                        </a:spcAft>
                      </a:pPr>
                      <a:r>
                        <a:rPr lang="en-GB" sz="1500">
                          <a:solidFill>
                            <a:srgbClr val="000000"/>
                          </a:solidFill>
                          <a:latin typeface="Arial"/>
                          <a:ea typeface="Times New Roman"/>
                          <a:cs typeface="Arial"/>
                        </a:rPr>
                        <a:t>Release</a:t>
                      </a:r>
                    </a:p>
                  </a:txBody>
                  <a:tcPr marL="96284" marR="96284" marT="0" marB="0"/>
                </a:tc>
                <a:tc>
                  <a:txBody>
                    <a:bodyPr/>
                    <a:lstStyle/>
                    <a:p>
                      <a:pPr algn="l">
                        <a:spcAft>
                          <a:spcPts val="200"/>
                        </a:spcAft>
                      </a:pPr>
                      <a:r>
                        <a:rPr lang="en-GB" sz="1500" dirty="0">
                          <a:solidFill>
                            <a:srgbClr val="000000"/>
                          </a:solidFill>
                          <a:latin typeface="Arial"/>
                          <a:ea typeface="Times New Roman"/>
                          <a:cs typeface="Arial"/>
                        </a:rPr>
                        <a:t>A version of a system that has been released to customers (or other users in an organization) for use.</a:t>
                      </a:r>
                    </a:p>
                  </a:txBody>
                  <a:tcPr marL="96284" marR="96284" marT="0" marB="0"/>
                </a:tc>
                <a:extLst>
                  <a:ext uri="{0D108BD9-81ED-4DB2-BD59-A6C34878D82A}">
                    <a16:rowId xmlns:a16="http://schemas.microsoft.com/office/drawing/2014/main" val="10002"/>
                  </a:ext>
                </a:extLst>
              </a:tr>
              <a:tr h="662903">
                <a:tc>
                  <a:txBody>
                    <a:bodyPr/>
                    <a:lstStyle/>
                    <a:p>
                      <a:pPr algn="l">
                        <a:spcAft>
                          <a:spcPts val="200"/>
                        </a:spcAft>
                      </a:pPr>
                      <a:r>
                        <a:rPr lang="en-GB" sz="1500" dirty="0">
                          <a:solidFill>
                            <a:srgbClr val="000000"/>
                          </a:solidFill>
                          <a:latin typeface="Arial"/>
                          <a:ea typeface="Times New Roman"/>
                          <a:cs typeface="Arial"/>
                        </a:rPr>
                        <a:t>Repository</a:t>
                      </a:r>
                    </a:p>
                  </a:txBody>
                  <a:tcPr marL="96284" marR="96284" marT="0" marB="0"/>
                </a:tc>
                <a:tc>
                  <a:txBody>
                    <a:bodyPr/>
                    <a:lstStyle/>
                    <a:p>
                      <a:pPr algn="l">
                        <a:spcAft>
                          <a:spcPts val="200"/>
                        </a:spcAft>
                      </a:pPr>
                      <a:r>
                        <a:rPr lang="en-GB" sz="1500" dirty="0">
                          <a:solidFill>
                            <a:srgbClr val="000000"/>
                          </a:solidFill>
                          <a:latin typeface="Arial"/>
                          <a:ea typeface="Times New Roman"/>
                          <a:cs typeface="Arial"/>
                        </a:rPr>
                        <a:t>A shared database of versions of software components and meta-information about changes to these components.</a:t>
                      </a:r>
                    </a:p>
                  </a:txBody>
                  <a:tcPr marL="96284" marR="96284" marT="0" marB="0"/>
                </a:tc>
                <a:extLst>
                  <a:ext uri="{0D108BD9-81ED-4DB2-BD59-A6C34878D82A}">
                    <a16:rowId xmlns:a16="http://schemas.microsoft.com/office/drawing/2014/main" val="10003"/>
                  </a:ext>
                </a:extLst>
              </a:tr>
              <a:tr h="662903">
                <a:tc>
                  <a:txBody>
                    <a:bodyPr/>
                    <a:lstStyle/>
                    <a:p>
                      <a:pPr algn="l">
                        <a:spcAft>
                          <a:spcPts val="200"/>
                        </a:spcAft>
                      </a:pPr>
                      <a:r>
                        <a:rPr lang="en-GB" sz="1500" dirty="0">
                          <a:solidFill>
                            <a:srgbClr val="000000"/>
                          </a:solidFill>
                          <a:latin typeface="Arial"/>
                          <a:ea typeface="Times New Roman"/>
                          <a:cs typeface="Arial"/>
                        </a:rPr>
                        <a:t>System building</a:t>
                      </a:r>
                    </a:p>
                  </a:txBody>
                  <a:tcPr marL="96284" marR="96284" marT="0" marB="0"/>
                </a:tc>
                <a:tc>
                  <a:txBody>
                    <a:bodyPr/>
                    <a:lstStyle/>
                    <a:p>
                      <a:pPr algn="l">
                        <a:spcAft>
                          <a:spcPts val="200"/>
                        </a:spcAft>
                      </a:pPr>
                      <a:r>
                        <a:rPr lang="en-GB" sz="1500" dirty="0">
                          <a:solidFill>
                            <a:srgbClr val="000000"/>
                          </a:solidFill>
                          <a:latin typeface="Arial"/>
                          <a:ea typeface="Times New Roman"/>
                          <a:cs typeface="Arial"/>
                        </a:rPr>
                        <a:t>The creation of an executable system version by compiling and linking the appropriate versions of the components and libraries making up the system. </a:t>
                      </a:r>
                    </a:p>
                  </a:txBody>
                  <a:tcPr marL="96284" marR="96284" marT="0" marB="0"/>
                </a:tc>
                <a:extLst>
                  <a:ext uri="{0D108BD9-81ED-4DB2-BD59-A6C34878D82A}">
                    <a16:rowId xmlns:a16="http://schemas.microsoft.com/office/drawing/2014/main" val="10004"/>
                  </a:ext>
                </a:extLst>
              </a:tr>
              <a:tr h="662903">
                <a:tc>
                  <a:txBody>
                    <a:bodyPr/>
                    <a:lstStyle/>
                    <a:p>
                      <a:pPr algn="l">
                        <a:spcAft>
                          <a:spcPts val="200"/>
                        </a:spcAft>
                      </a:pPr>
                      <a:r>
                        <a:rPr lang="en-GB" sz="1500" dirty="0">
                          <a:solidFill>
                            <a:srgbClr val="000000"/>
                          </a:solidFill>
                          <a:latin typeface="Arial"/>
                          <a:ea typeface="Times New Roman"/>
                          <a:cs typeface="Arial"/>
                        </a:rPr>
                        <a:t>Version</a:t>
                      </a:r>
                    </a:p>
                  </a:txBody>
                  <a:tcPr marL="96284" marR="96284" marT="0" marB="0"/>
                </a:tc>
                <a:tc>
                  <a:txBody>
                    <a:bodyPr/>
                    <a:lstStyle/>
                    <a:p>
                      <a:pPr algn="l">
                        <a:spcAft>
                          <a:spcPts val="200"/>
                        </a:spcAft>
                      </a:pPr>
                      <a:r>
                        <a:rPr lang="en-GB" sz="1500" dirty="0">
                          <a:solidFill>
                            <a:srgbClr val="000000"/>
                          </a:solidFill>
                          <a:latin typeface="Arial"/>
                          <a:ea typeface="Times New Roman"/>
                          <a:cs typeface="Arial"/>
                        </a:rPr>
                        <a:t>An instance of a configuration item that differs, in some way, from other instances of that item. Versions always have a unique identifier.</a:t>
                      </a:r>
                    </a:p>
                  </a:txBody>
                  <a:tcPr marL="96284" marR="96284" marT="0" marB="0"/>
                </a:tc>
                <a:extLst>
                  <a:ext uri="{0D108BD9-81ED-4DB2-BD59-A6C34878D82A}">
                    <a16:rowId xmlns:a16="http://schemas.microsoft.com/office/drawing/2014/main" val="10005"/>
                  </a:ext>
                </a:extLst>
              </a:tr>
              <a:tr h="662903">
                <a:tc>
                  <a:txBody>
                    <a:bodyPr/>
                    <a:lstStyle/>
                    <a:p>
                      <a:pPr algn="l">
                        <a:spcAft>
                          <a:spcPts val="200"/>
                        </a:spcAft>
                      </a:pPr>
                      <a:r>
                        <a:rPr lang="en-GB" sz="1500" dirty="0">
                          <a:solidFill>
                            <a:srgbClr val="000000"/>
                          </a:solidFill>
                          <a:latin typeface="Arial"/>
                          <a:ea typeface="Times New Roman"/>
                          <a:cs typeface="Arial"/>
                        </a:rPr>
                        <a:t>Workspace</a:t>
                      </a:r>
                    </a:p>
                  </a:txBody>
                  <a:tcPr marL="96284" marR="96284" marT="0" marB="0"/>
                </a:tc>
                <a:tc>
                  <a:txBody>
                    <a:bodyPr/>
                    <a:lstStyle/>
                    <a:p>
                      <a:pPr algn="l">
                        <a:spcAft>
                          <a:spcPts val="200"/>
                        </a:spcAft>
                      </a:pPr>
                      <a:r>
                        <a:rPr lang="en-GB" sz="1500" dirty="0">
                          <a:solidFill>
                            <a:srgbClr val="000000"/>
                          </a:solidFill>
                          <a:latin typeface="Arial"/>
                          <a:ea typeface="Times New Roman"/>
                          <a:cs typeface="Arial"/>
                        </a:rPr>
                        <a:t>A private work area where software can be modified without affecting other developers who may be using or modifying that software.</a:t>
                      </a:r>
                    </a:p>
                  </a:txBody>
                  <a:tcPr marL="96284" marR="96284" marT="0" marB="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B134961-4B2C-A547-9A54-CB85DA02077E}" type="slidenum">
              <a:rPr lang="en-US" smtClean="0"/>
              <a:pPr/>
              <a:t>9</a:t>
            </a:fld>
            <a:endParaRPr lang="en-US"/>
          </a:p>
        </p:txBody>
      </p:sp>
      <p:sp>
        <p:nvSpPr>
          <p:cNvPr id="7" name="Rectangle 6">
            <a:extLst>
              <a:ext uri="{FF2B5EF4-FFF2-40B4-BE49-F238E27FC236}">
                <a16:creationId xmlns:a16="http://schemas.microsoft.com/office/drawing/2014/main" id="{BD9EE6F5-03E0-4542-8B5A-A2E705E994E0}"/>
              </a:ext>
            </a:extLst>
          </p:cNvPr>
          <p:cNvSpPr/>
          <p:nvPr/>
        </p:nvSpPr>
        <p:spPr>
          <a:xfrm>
            <a:off x="9383799" y="6493334"/>
            <a:ext cx="1731564" cy="184666"/>
          </a:xfrm>
          <a:prstGeom prst="rect">
            <a:avLst/>
          </a:prstGeom>
        </p:spPr>
        <p:txBody>
          <a:bodyPr wrap="none">
            <a:spAutoFit/>
          </a:bodyPr>
          <a:lstStyle/>
          <a:p>
            <a:r>
              <a:rPr lang="en-GB" sz="600" dirty="0"/>
              <a:t>Source: Software Engineering, Global Edition</a:t>
            </a:r>
          </a:p>
        </p:txBody>
      </p:sp>
    </p:spTree>
    <p:extLst>
      <p:ext uri="{BB962C8B-B14F-4D97-AF65-F5344CB8AC3E}">
        <p14:creationId xmlns:p14="http://schemas.microsoft.com/office/powerpoint/2010/main" val="2213838191"/>
      </p:ext>
    </p:extLst>
  </p:cSld>
  <p:clrMapOvr>
    <a:masterClrMapping/>
  </p:clrMapOvr>
  <p:transition>
    <p:fade/>
  </p:transition>
</p:sld>
</file>

<file path=ppt/theme/theme1.xml><?xml version="1.0" encoding="utf-8"?>
<a:theme xmlns:a="http://schemas.openxmlformats.org/drawingml/2006/main" name="KCL UPDATE v4 4x3">
  <a:themeElements>
    <a:clrScheme name="KCL">
      <a:dk1>
        <a:sysClr val="windowText" lastClr="000000"/>
      </a:dk1>
      <a:lt1>
        <a:sysClr val="window" lastClr="FFFFFF"/>
      </a:lt1>
      <a:dk2>
        <a:srgbClr val="0A2D50"/>
      </a:dk2>
      <a:lt2>
        <a:srgbClr val="CDD7DC"/>
      </a:lt2>
      <a:accent1>
        <a:srgbClr val="E2231A"/>
      </a:accent1>
      <a:accent2>
        <a:srgbClr val="FF5F05"/>
      </a:accent2>
      <a:accent3>
        <a:srgbClr val="F5B90F"/>
      </a:accent3>
      <a:accent4>
        <a:srgbClr val="C8E128"/>
      </a:accent4>
      <a:accent5>
        <a:srgbClr val="009EA0"/>
      </a:accent5>
      <a:accent6>
        <a:srgbClr val="005AD2"/>
      </a:accent6>
      <a:hlink>
        <a:srgbClr val="E2231A"/>
      </a:hlink>
      <a:folHlink>
        <a:srgbClr val="E2231A"/>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19354</TotalTime>
  <Words>1114</Words>
  <Application>Microsoft Macintosh PowerPoint</Application>
  <PresentationFormat>Widescreen</PresentationFormat>
  <Paragraphs>120</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Georgia</vt:lpstr>
      <vt:lpstr>Impact</vt:lpstr>
      <vt:lpstr>Wingdings</vt:lpstr>
      <vt:lpstr>KCL UPDATE v4 4x3</vt:lpstr>
      <vt:lpstr>4CCS1ISE – Introduction to Software Engineering</vt:lpstr>
      <vt:lpstr>Configuration management</vt:lpstr>
      <vt:lpstr>CM activities</vt:lpstr>
      <vt:lpstr>Configuration management activities </vt:lpstr>
      <vt:lpstr>Agile development and CM</vt:lpstr>
      <vt:lpstr>Development phases</vt:lpstr>
      <vt:lpstr>Multi-version systems</vt:lpstr>
      <vt:lpstr>CM terminology </vt:lpstr>
      <vt:lpstr>CM terminology </vt:lpstr>
      <vt:lpstr>Conclusions</vt:lpstr>
      <vt:lpstr>PowerPoint Presentation</vt:lpstr>
      <vt:lpstr>References</vt:lpstr>
    </vt:vector>
  </TitlesOfParts>
  <Company>King's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4CCS1ISE – Introduction to Software Engineering</dc:title>
  <dc:creator>Zschaler, Steffen</dc:creator>
  <cp:lastModifiedBy>Magela Cunha, Leonardo</cp:lastModifiedBy>
  <cp:revision>234</cp:revision>
  <dcterms:created xsi:type="dcterms:W3CDTF">2018-11-23T12:28:07Z</dcterms:created>
  <dcterms:modified xsi:type="dcterms:W3CDTF">2021-01-28T05:51:17Z</dcterms:modified>
</cp:coreProperties>
</file>