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1482" r:id="rId2"/>
    <p:sldId id="277" r:id="rId3"/>
    <p:sldId id="306" r:id="rId4"/>
    <p:sldId id="307" r:id="rId5"/>
    <p:sldId id="308" r:id="rId6"/>
    <p:sldId id="309" r:id="rId7"/>
    <p:sldId id="310" r:id="rId8"/>
    <p:sldId id="373" r:id="rId9"/>
    <p:sldId id="311" r:id="rId10"/>
    <p:sldId id="312" r:id="rId11"/>
    <p:sldId id="313" r:id="rId12"/>
    <p:sldId id="314" r:id="rId13"/>
    <p:sldId id="315" r:id="rId14"/>
    <p:sldId id="375" r:id="rId15"/>
    <p:sldId id="376" r:id="rId16"/>
    <p:sldId id="377" r:id="rId17"/>
    <p:sldId id="317" r:id="rId18"/>
    <p:sldId id="1484" r:id="rId19"/>
    <p:sldId id="1485" r:id="rId20"/>
    <p:sldId id="14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schaler, Steffen" initials="ZS" lastIdx="2" clrIdx="0">
    <p:extLst>
      <p:ext uri="{19B8F6BF-5375-455C-9EA6-DF929625EA0E}">
        <p15:presenceInfo xmlns:p15="http://schemas.microsoft.com/office/powerpoint/2012/main" userId="S-1-5-21-1101985487-4055868668-2532615317-1516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5EAEC"/>
    <a:srgbClr val="C8E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08CA68-FA18-574E-99DA-12BF449C7629}" v="13" dt="2021-01-31T12:17:23.7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67"/>
    <p:restoredTop sz="83498" autoAdjust="0"/>
  </p:normalViewPr>
  <p:slideViewPr>
    <p:cSldViewPr snapToGrid="0">
      <p:cViewPr varScale="1">
        <p:scale>
          <a:sx n="128" d="100"/>
          <a:sy n="128" d="100"/>
        </p:scale>
        <p:origin x="20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ela Cunha, Leonardo" userId="8ae5dc3a-8f9a-47dd-bf4b-c4fd0673a227" providerId="ADAL" clId="{FDF2297A-66C0-DB44-B175-16ECB36CDF94}"/>
    <pc:docChg chg="custSel modSld">
      <pc:chgData name="Magela Cunha, Leonardo" userId="8ae5dc3a-8f9a-47dd-bf4b-c4fd0673a227" providerId="ADAL" clId="{FDF2297A-66C0-DB44-B175-16ECB36CDF94}" dt="2021-01-30T12:14:53.421" v="17" actId="5793"/>
      <pc:docMkLst>
        <pc:docMk/>
      </pc:docMkLst>
      <pc:sldChg chg="modSp mod">
        <pc:chgData name="Magela Cunha, Leonardo" userId="8ae5dc3a-8f9a-47dd-bf4b-c4fd0673a227" providerId="ADAL" clId="{FDF2297A-66C0-DB44-B175-16ECB36CDF94}" dt="2021-01-30T12:14:37.434" v="5" actId="20577"/>
        <pc:sldMkLst>
          <pc:docMk/>
          <pc:sldMk cId="773503049" sldId="1482"/>
        </pc:sldMkLst>
        <pc:spChg chg="mod">
          <ac:chgData name="Magela Cunha, Leonardo" userId="8ae5dc3a-8f9a-47dd-bf4b-c4fd0673a227" providerId="ADAL" clId="{FDF2297A-66C0-DB44-B175-16ECB36CDF94}" dt="2021-01-30T12:14:37.434" v="5" actId="20577"/>
          <ac:spMkLst>
            <pc:docMk/>
            <pc:sldMk cId="773503049" sldId="1482"/>
            <ac:spMk id="5" creationId="{00000000-0000-0000-0000-000000000000}"/>
          </ac:spMkLst>
        </pc:spChg>
      </pc:sldChg>
      <pc:sldChg chg="modSp mod">
        <pc:chgData name="Magela Cunha, Leonardo" userId="8ae5dc3a-8f9a-47dd-bf4b-c4fd0673a227" providerId="ADAL" clId="{FDF2297A-66C0-DB44-B175-16ECB36CDF94}" dt="2021-01-30T12:14:53.421" v="17" actId="5793"/>
        <pc:sldMkLst>
          <pc:docMk/>
          <pc:sldMk cId="2485531979" sldId="1483"/>
        </pc:sldMkLst>
        <pc:spChg chg="mod">
          <ac:chgData name="Magela Cunha, Leonardo" userId="8ae5dc3a-8f9a-47dd-bf4b-c4fd0673a227" providerId="ADAL" clId="{FDF2297A-66C0-DB44-B175-16ECB36CDF94}" dt="2021-01-30T12:14:44.286" v="9" actId="5793"/>
          <ac:spMkLst>
            <pc:docMk/>
            <pc:sldMk cId="2485531979" sldId="1483"/>
            <ac:spMk id="10" creationId="{4F4E4273-F70A-9249-9B80-B384DB5E700D}"/>
          </ac:spMkLst>
        </pc:spChg>
        <pc:graphicFrameChg chg="mod">
          <ac:chgData name="Magela Cunha, Leonardo" userId="8ae5dc3a-8f9a-47dd-bf4b-c4fd0673a227" providerId="ADAL" clId="{FDF2297A-66C0-DB44-B175-16ECB36CDF94}" dt="2021-01-30T12:14:53.421" v="17" actId="5793"/>
          <ac:graphicFrameMkLst>
            <pc:docMk/>
            <pc:sldMk cId="2485531979" sldId="1483"/>
            <ac:graphicFrameMk id="14" creationId="{122C14DB-FFAB-7942-B35B-BB6D1473F7EF}"/>
          </ac:graphicFrameMkLst>
        </pc:graphicFrameChg>
      </pc:sldChg>
    </pc:docChg>
  </pc:docChgLst>
  <pc:docChgLst>
    <pc:chgData name="Magela Cunha, Leonardo" userId="8ae5dc3a-8f9a-47dd-bf4b-c4fd0673a227" providerId="ADAL" clId="{C6202E6F-72EE-1C43-9D16-A97587A020B2}"/>
    <pc:docChg chg="delSld modSld">
      <pc:chgData name="Magela Cunha, Leonardo" userId="8ae5dc3a-8f9a-47dd-bf4b-c4fd0673a227" providerId="ADAL" clId="{C6202E6F-72EE-1C43-9D16-A97587A020B2}" dt="2021-01-30T12:13:16.126" v="19" actId="2696"/>
      <pc:docMkLst>
        <pc:docMk/>
      </pc:docMkLst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522701612" sldId="264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4046086423" sldId="292"/>
        </pc:sldMkLst>
      </pc:sldChg>
      <pc:sldChg chg="del">
        <pc:chgData name="Magela Cunha, Leonardo" userId="8ae5dc3a-8f9a-47dd-bf4b-c4fd0673a227" providerId="ADAL" clId="{C6202E6F-72EE-1C43-9D16-A97587A020B2}" dt="2021-01-30T12:13:16.126" v="19" actId="2696"/>
        <pc:sldMkLst>
          <pc:docMk/>
          <pc:sldMk cId="1001390707" sldId="364"/>
        </pc:sldMkLst>
      </pc:sldChg>
      <pc:sldChg chg="del">
        <pc:chgData name="Magela Cunha, Leonardo" userId="8ae5dc3a-8f9a-47dd-bf4b-c4fd0673a227" providerId="ADAL" clId="{C6202E6F-72EE-1C43-9D16-A97587A020B2}" dt="2021-01-30T12:12:45.080" v="18" actId="2696"/>
        <pc:sldMkLst>
          <pc:docMk/>
          <pc:sldMk cId="2827794843" sldId="1282"/>
        </pc:sldMkLst>
      </pc:sldChg>
      <pc:sldChg chg="del">
        <pc:chgData name="Magela Cunha, Leonardo" userId="8ae5dc3a-8f9a-47dd-bf4b-c4fd0673a227" providerId="ADAL" clId="{C6202E6F-72EE-1C43-9D16-A97587A020B2}" dt="2021-01-30T12:12:45.080" v="18" actId="2696"/>
        <pc:sldMkLst>
          <pc:docMk/>
          <pc:sldMk cId="3603834233" sldId="1284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1768822985" sldId="1287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2298852229" sldId="1401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392840679" sldId="1403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1678210392" sldId="1406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4245150895" sldId="1409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1429906323" sldId="1410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2693657448" sldId="1411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200055413" sldId="1412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3280814762" sldId="1413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1412201505" sldId="1414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3407813342" sldId="1415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68989062" sldId="1418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3454390433" sldId="1420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1719557742" sldId="1421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2872392087" sldId="1442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352373189" sldId="1443"/>
        </pc:sldMkLst>
      </pc:sldChg>
      <pc:sldChg chg="modSp mod">
        <pc:chgData name="Magela Cunha, Leonardo" userId="8ae5dc3a-8f9a-47dd-bf4b-c4fd0673a227" providerId="ADAL" clId="{C6202E6F-72EE-1C43-9D16-A97587A020B2}" dt="2021-01-30T12:12:27.437" v="16" actId="20577"/>
        <pc:sldMkLst>
          <pc:docMk/>
          <pc:sldMk cId="773503049" sldId="1482"/>
        </pc:sldMkLst>
        <pc:spChg chg="mod">
          <ac:chgData name="Magela Cunha, Leonardo" userId="8ae5dc3a-8f9a-47dd-bf4b-c4fd0673a227" providerId="ADAL" clId="{C6202E6F-72EE-1C43-9D16-A97587A020B2}" dt="2021-01-30T12:12:27.437" v="16" actId="20577"/>
          <ac:spMkLst>
            <pc:docMk/>
            <pc:sldMk cId="773503049" sldId="1482"/>
            <ac:spMk id="5" creationId="{00000000-0000-0000-0000-000000000000}"/>
          </ac:spMkLst>
        </pc:spChg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707901265" sldId="1484"/>
        </pc:sldMkLst>
      </pc:sldChg>
    </pc:docChg>
  </pc:docChgLst>
  <pc:docChgLst>
    <pc:chgData name="Magela Cunha, Leonardo" userId="8ae5dc3a-8f9a-47dd-bf4b-c4fd0673a227" providerId="ADAL" clId="{C508CA68-FA18-574E-99DA-12BF449C7629}"/>
    <pc:docChg chg="custSel addSld delSld modSld">
      <pc:chgData name="Magela Cunha, Leonardo" userId="8ae5dc3a-8f9a-47dd-bf4b-c4fd0673a227" providerId="ADAL" clId="{C508CA68-FA18-574E-99DA-12BF449C7629}" dt="2021-01-31T21:56:36.387" v="132" actId="2696"/>
      <pc:docMkLst>
        <pc:docMk/>
      </pc:docMkLst>
      <pc:sldChg chg="add del">
        <pc:chgData name="Magela Cunha, Leonardo" userId="8ae5dc3a-8f9a-47dd-bf4b-c4fd0673a227" providerId="ADAL" clId="{C508CA68-FA18-574E-99DA-12BF449C7629}" dt="2021-01-30T20:33:19.517" v="30" actId="2696"/>
        <pc:sldMkLst>
          <pc:docMk/>
          <pc:sldMk cId="380843581" sldId="273"/>
        </pc:sldMkLst>
      </pc:sldChg>
      <pc:sldChg chg="modSp add mod">
        <pc:chgData name="Magela Cunha, Leonardo" userId="8ae5dc3a-8f9a-47dd-bf4b-c4fd0673a227" providerId="ADAL" clId="{C508CA68-FA18-574E-99DA-12BF449C7629}" dt="2021-01-30T20:36:34.008" v="56" actId="20577"/>
        <pc:sldMkLst>
          <pc:docMk/>
          <pc:sldMk cId="1123720063" sldId="277"/>
        </pc:sldMkLst>
        <pc:spChg chg="mod">
          <ac:chgData name="Magela Cunha, Leonardo" userId="8ae5dc3a-8f9a-47dd-bf4b-c4fd0673a227" providerId="ADAL" clId="{C508CA68-FA18-574E-99DA-12BF449C7629}" dt="2021-01-30T20:36:34.008" v="56" actId="20577"/>
          <ac:spMkLst>
            <pc:docMk/>
            <pc:sldMk cId="1123720063" sldId="277"/>
            <ac:spMk id="5" creationId="{00000000-0000-0000-0000-000000000000}"/>
          </ac:spMkLst>
        </pc:spChg>
      </pc:sldChg>
      <pc:sldChg chg="add">
        <pc:chgData name="Magela Cunha, Leonardo" userId="8ae5dc3a-8f9a-47dd-bf4b-c4fd0673a227" providerId="ADAL" clId="{C508CA68-FA18-574E-99DA-12BF449C7629}" dt="2021-01-30T13:22:39.161" v="0"/>
        <pc:sldMkLst>
          <pc:docMk/>
          <pc:sldMk cId="1518466850" sldId="306"/>
        </pc:sldMkLst>
      </pc:sldChg>
      <pc:sldChg chg="modSp add mod">
        <pc:chgData name="Magela Cunha, Leonardo" userId="8ae5dc3a-8f9a-47dd-bf4b-c4fd0673a227" providerId="ADAL" clId="{C508CA68-FA18-574E-99DA-12BF449C7629}" dt="2021-01-31T21:37:22.106" v="131" actId="20577"/>
        <pc:sldMkLst>
          <pc:docMk/>
          <pc:sldMk cId="3114886405" sldId="307"/>
        </pc:sldMkLst>
        <pc:spChg chg="mod">
          <ac:chgData name="Magela Cunha, Leonardo" userId="8ae5dc3a-8f9a-47dd-bf4b-c4fd0673a227" providerId="ADAL" clId="{C508CA68-FA18-574E-99DA-12BF449C7629}" dt="2021-01-31T21:37:22.106" v="131" actId="20577"/>
          <ac:spMkLst>
            <pc:docMk/>
            <pc:sldMk cId="3114886405" sldId="307"/>
            <ac:spMk id="3" creationId="{00000000-0000-0000-0000-000000000000}"/>
          </ac:spMkLst>
        </pc:spChg>
      </pc:sldChg>
      <pc:sldChg chg="add">
        <pc:chgData name="Magela Cunha, Leonardo" userId="8ae5dc3a-8f9a-47dd-bf4b-c4fd0673a227" providerId="ADAL" clId="{C508CA68-FA18-574E-99DA-12BF449C7629}" dt="2021-01-30T13:22:39.161" v="0"/>
        <pc:sldMkLst>
          <pc:docMk/>
          <pc:sldMk cId="1466261972" sldId="308"/>
        </pc:sldMkLst>
      </pc:sldChg>
      <pc:sldChg chg="add">
        <pc:chgData name="Magela Cunha, Leonardo" userId="8ae5dc3a-8f9a-47dd-bf4b-c4fd0673a227" providerId="ADAL" clId="{C508CA68-FA18-574E-99DA-12BF449C7629}" dt="2021-01-30T13:22:39.161" v="0"/>
        <pc:sldMkLst>
          <pc:docMk/>
          <pc:sldMk cId="2215077584" sldId="309"/>
        </pc:sldMkLst>
      </pc:sldChg>
      <pc:sldChg chg="add">
        <pc:chgData name="Magela Cunha, Leonardo" userId="8ae5dc3a-8f9a-47dd-bf4b-c4fd0673a227" providerId="ADAL" clId="{C508CA68-FA18-574E-99DA-12BF449C7629}" dt="2021-01-30T13:22:39.161" v="0"/>
        <pc:sldMkLst>
          <pc:docMk/>
          <pc:sldMk cId="192380357" sldId="310"/>
        </pc:sldMkLst>
      </pc:sldChg>
      <pc:sldChg chg="add">
        <pc:chgData name="Magela Cunha, Leonardo" userId="8ae5dc3a-8f9a-47dd-bf4b-c4fd0673a227" providerId="ADAL" clId="{C508CA68-FA18-574E-99DA-12BF449C7629}" dt="2021-01-30T13:22:39.161" v="0"/>
        <pc:sldMkLst>
          <pc:docMk/>
          <pc:sldMk cId="3463380622" sldId="311"/>
        </pc:sldMkLst>
      </pc:sldChg>
      <pc:sldChg chg="add">
        <pc:chgData name="Magela Cunha, Leonardo" userId="8ae5dc3a-8f9a-47dd-bf4b-c4fd0673a227" providerId="ADAL" clId="{C508CA68-FA18-574E-99DA-12BF449C7629}" dt="2021-01-30T13:22:39.161" v="0"/>
        <pc:sldMkLst>
          <pc:docMk/>
          <pc:sldMk cId="1661618305" sldId="312"/>
        </pc:sldMkLst>
      </pc:sldChg>
      <pc:sldChg chg="add">
        <pc:chgData name="Magela Cunha, Leonardo" userId="8ae5dc3a-8f9a-47dd-bf4b-c4fd0673a227" providerId="ADAL" clId="{C508CA68-FA18-574E-99DA-12BF449C7629}" dt="2021-01-30T13:22:39.161" v="0"/>
        <pc:sldMkLst>
          <pc:docMk/>
          <pc:sldMk cId="1388265320" sldId="313"/>
        </pc:sldMkLst>
      </pc:sldChg>
      <pc:sldChg chg="modSp add mod modShow">
        <pc:chgData name="Magela Cunha, Leonardo" userId="8ae5dc3a-8f9a-47dd-bf4b-c4fd0673a227" providerId="ADAL" clId="{C508CA68-FA18-574E-99DA-12BF449C7629}" dt="2021-01-30T20:34:20.354" v="54" actId="729"/>
        <pc:sldMkLst>
          <pc:docMk/>
          <pc:sldMk cId="2544833694" sldId="314"/>
        </pc:sldMkLst>
        <pc:spChg chg="mod">
          <ac:chgData name="Magela Cunha, Leonardo" userId="8ae5dc3a-8f9a-47dd-bf4b-c4fd0673a227" providerId="ADAL" clId="{C508CA68-FA18-574E-99DA-12BF449C7629}" dt="2021-01-30T20:34:14.997" v="53" actId="20577"/>
          <ac:spMkLst>
            <pc:docMk/>
            <pc:sldMk cId="2544833694" sldId="314"/>
            <ac:spMk id="3" creationId="{00000000-0000-0000-0000-000000000000}"/>
          </ac:spMkLst>
        </pc:spChg>
      </pc:sldChg>
      <pc:sldChg chg="add">
        <pc:chgData name="Magela Cunha, Leonardo" userId="8ae5dc3a-8f9a-47dd-bf4b-c4fd0673a227" providerId="ADAL" clId="{C508CA68-FA18-574E-99DA-12BF449C7629}" dt="2021-01-30T13:22:39.161" v="0"/>
        <pc:sldMkLst>
          <pc:docMk/>
          <pc:sldMk cId="2227177442" sldId="315"/>
        </pc:sldMkLst>
      </pc:sldChg>
      <pc:sldChg chg="add">
        <pc:chgData name="Magela Cunha, Leonardo" userId="8ae5dc3a-8f9a-47dd-bf4b-c4fd0673a227" providerId="ADAL" clId="{C508CA68-FA18-574E-99DA-12BF449C7629}" dt="2021-01-30T13:22:39.161" v="0"/>
        <pc:sldMkLst>
          <pc:docMk/>
          <pc:sldMk cId="3286277566" sldId="317"/>
        </pc:sldMkLst>
      </pc:sldChg>
      <pc:sldChg chg="add">
        <pc:chgData name="Magela Cunha, Leonardo" userId="8ae5dc3a-8f9a-47dd-bf4b-c4fd0673a227" providerId="ADAL" clId="{C508CA68-FA18-574E-99DA-12BF449C7629}" dt="2021-01-30T13:22:39.161" v="0"/>
        <pc:sldMkLst>
          <pc:docMk/>
          <pc:sldMk cId="1443762251" sldId="373"/>
        </pc:sldMkLst>
      </pc:sldChg>
      <pc:sldChg chg="add">
        <pc:chgData name="Magela Cunha, Leonardo" userId="8ae5dc3a-8f9a-47dd-bf4b-c4fd0673a227" providerId="ADAL" clId="{C508CA68-FA18-574E-99DA-12BF449C7629}" dt="2021-01-30T13:22:39.161" v="0"/>
        <pc:sldMkLst>
          <pc:docMk/>
          <pc:sldMk cId="4227282161" sldId="375"/>
        </pc:sldMkLst>
      </pc:sldChg>
      <pc:sldChg chg="add">
        <pc:chgData name="Magela Cunha, Leonardo" userId="8ae5dc3a-8f9a-47dd-bf4b-c4fd0673a227" providerId="ADAL" clId="{C508CA68-FA18-574E-99DA-12BF449C7629}" dt="2021-01-30T13:22:39.161" v="0"/>
        <pc:sldMkLst>
          <pc:docMk/>
          <pc:sldMk cId="2459838607" sldId="376"/>
        </pc:sldMkLst>
      </pc:sldChg>
      <pc:sldChg chg="add">
        <pc:chgData name="Magela Cunha, Leonardo" userId="8ae5dc3a-8f9a-47dd-bf4b-c4fd0673a227" providerId="ADAL" clId="{C508CA68-FA18-574E-99DA-12BF449C7629}" dt="2021-01-30T13:22:39.161" v="0"/>
        <pc:sldMkLst>
          <pc:docMk/>
          <pc:sldMk cId="2028085125" sldId="377"/>
        </pc:sldMkLst>
      </pc:sldChg>
      <pc:sldChg chg="modSp mod">
        <pc:chgData name="Magela Cunha, Leonardo" userId="8ae5dc3a-8f9a-47dd-bf4b-c4fd0673a227" providerId="ADAL" clId="{C508CA68-FA18-574E-99DA-12BF449C7629}" dt="2021-01-30T20:33:16.802" v="29" actId="20577"/>
        <pc:sldMkLst>
          <pc:docMk/>
          <pc:sldMk cId="773503049" sldId="1482"/>
        </pc:sldMkLst>
        <pc:spChg chg="mod">
          <ac:chgData name="Magela Cunha, Leonardo" userId="8ae5dc3a-8f9a-47dd-bf4b-c4fd0673a227" providerId="ADAL" clId="{C508CA68-FA18-574E-99DA-12BF449C7629}" dt="2021-01-30T20:33:16.802" v="29" actId="20577"/>
          <ac:spMkLst>
            <pc:docMk/>
            <pc:sldMk cId="773503049" sldId="1482"/>
            <ac:spMk id="5" creationId="{00000000-0000-0000-0000-000000000000}"/>
          </ac:spMkLst>
        </pc:spChg>
      </pc:sldChg>
      <pc:sldChg chg="del">
        <pc:chgData name="Magela Cunha, Leonardo" userId="8ae5dc3a-8f9a-47dd-bf4b-c4fd0673a227" providerId="ADAL" clId="{C508CA68-FA18-574E-99DA-12BF449C7629}" dt="2021-01-31T21:56:36.387" v="132" actId="2696"/>
        <pc:sldMkLst>
          <pc:docMk/>
          <pc:sldMk cId="2485531979" sldId="1483"/>
        </pc:sldMkLst>
      </pc:sldChg>
      <pc:sldChg chg="modSp add mod">
        <pc:chgData name="Magela Cunha, Leonardo" userId="8ae5dc3a-8f9a-47dd-bf4b-c4fd0673a227" providerId="ADAL" clId="{C508CA68-FA18-574E-99DA-12BF449C7629}" dt="2021-01-30T20:37:27.497" v="97" actId="20577"/>
        <pc:sldMkLst>
          <pc:docMk/>
          <pc:sldMk cId="3876956432" sldId="1484"/>
        </pc:sldMkLst>
        <pc:spChg chg="mod">
          <ac:chgData name="Magela Cunha, Leonardo" userId="8ae5dc3a-8f9a-47dd-bf4b-c4fd0673a227" providerId="ADAL" clId="{C508CA68-FA18-574E-99DA-12BF449C7629}" dt="2021-01-30T20:37:27.497" v="97" actId="20577"/>
          <ac:spMkLst>
            <pc:docMk/>
            <pc:sldMk cId="3876956432" sldId="1484"/>
            <ac:spMk id="5" creationId="{00000000-0000-0000-0000-000000000000}"/>
          </ac:spMkLst>
        </pc:spChg>
      </pc:sldChg>
      <pc:sldChg chg="modSp add mod">
        <pc:chgData name="Magela Cunha, Leonardo" userId="8ae5dc3a-8f9a-47dd-bf4b-c4fd0673a227" providerId="ADAL" clId="{C508CA68-FA18-574E-99DA-12BF449C7629}" dt="2021-01-31T12:17:35.479" v="130" actId="20577"/>
        <pc:sldMkLst>
          <pc:docMk/>
          <pc:sldMk cId="1369608032" sldId="1485"/>
        </pc:sldMkLst>
        <pc:spChg chg="mod">
          <ac:chgData name="Magela Cunha, Leonardo" userId="8ae5dc3a-8f9a-47dd-bf4b-c4fd0673a227" providerId="ADAL" clId="{C508CA68-FA18-574E-99DA-12BF449C7629}" dt="2021-01-31T12:17:35.479" v="130" actId="20577"/>
          <ac:spMkLst>
            <pc:docMk/>
            <pc:sldMk cId="1369608032" sldId="1485"/>
            <ac:spMk id="10" creationId="{4F4E4273-F70A-9249-9B80-B384DB5E700D}"/>
          </ac:spMkLst>
        </pc:spChg>
        <pc:graphicFrameChg chg="mod">
          <ac:chgData name="Magela Cunha, Leonardo" userId="8ae5dc3a-8f9a-47dd-bf4b-c4fd0673a227" providerId="ADAL" clId="{C508CA68-FA18-574E-99DA-12BF449C7629}" dt="2021-01-31T12:17:23.728" v="108" actId="20577"/>
          <ac:graphicFrameMkLst>
            <pc:docMk/>
            <pc:sldMk cId="1369608032" sldId="1485"/>
            <ac:graphicFrameMk id="14" creationId="{122C14DB-FFAB-7942-B35B-BB6D1473F7EF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BEC24B-A1AE-4EC2-8212-12384F57D81B}" type="doc">
      <dgm:prSet loTypeId="urn:microsoft.com/office/officeart/2005/8/layout/cycle1" loCatId="cycle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38D75CB-BF59-436E-87F8-5F464EC99087}">
      <dgm:prSet/>
      <dgm:spPr/>
      <dgm:t>
        <a:bodyPr/>
        <a:lstStyle/>
        <a:p>
          <a:pPr>
            <a:buNone/>
          </a:pPr>
          <a:r>
            <a:rPr lang="en-GB" b="1" dirty="0"/>
            <a:t>Learning objectives</a:t>
          </a:r>
          <a:endParaRPr lang="en-US" b="1" dirty="0"/>
        </a:p>
      </dgm:t>
    </dgm:pt>
    <dgm:pt modelId="{0343E06F-7AD7-4A4C-BBCF-9C23703BF7EB}" type="parTrans" cxnId="{59F222BB-8B2F-44E9-A88F-98E830B7DAC6}">
      <dgm:prSet/>
      <dgm:spPr/>
      <dgm:t>
        <a:bodyPr/>
        <a:lstStyle/>
        <a:p>
          <a:endParaRPr lang="en-US"/>
        </a:p>
      </dgm:t>
    </dgm:pt>
    <dgm:pt modelId="{ECACA14B-CA7A-4C63-AA53-55867EA545A0}" type="sibTrans" cxnId="{59F222BB-8B2F-44E9-A88F-98E830B7DAC6}">
      <dgm:prSet/>
      <dgm:spPr/>
      <dgm:t>
        <a:bodyPr/>
        <a:lstStyle/>
        <a:p>
          <a:endParaRPr lang="en-US"/>
        </a:p>
      </dgm:t>
    </dgm:pt>
    <dgm:pt modelId="{58B1DC49-0529-4D79-AB25-51CBB197A88F}">
      <dgm:prSet/>
      <dgm:spPr/>
      <dgm:t>
        <a:bodyPr/>
        <a:lstStyle/>
        <a:p>
          <a:r>
            <a:rPr lang="en-GB" b="1" dirty="0"/>
            <a:t>After this session</a:t>
          </a:r>
          <a:endParaRPr lang="en-US" b="1" dirty="0"/>
        </a:p>
      </dgm:t>
    </dgm:pt>
    <dgm:pt modelId="{88A8274C-06AB-48CE-A7C7-247B1CCE5889}" type="parTrans" cxnId="{9521F430-60E3-42CD-A01E-BBDAE9B34DDB}">
      <dgm:prSet/>
      <dgm:spPr/>
      <dgm:t>
        <a:bodyPr/>
        <a:lstStyle/>
        <a:p>
          <a:endParaRPr lang="en-US"/>
        </a:p>
      </dgm:t>
    </dgm:pt>
    <dgm:pt modelId="{852D6A9D-705C-4F4F-B9F6-357B3D092018}" type="sibTrans" cxnId="{9521F430-60E3-42CD-A01E-BBDAE9B34DDB}">
      <dgm:prSet/>
      <dgm:spPr/>
      <dgm:t>
        <a:bodyPr/>
        <a:lstStyle/>
        <a:p>
          <a:endParaRPr lang="en-US"/>
        </a:p>
      </dgm:t>
    </dgm:pt>
    <dgm:pt modelId="{626AD8C2-099F-43A1-BF67-C772E236BE27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You learned some of the creational patterns and applied them.</a:t>
          </a:r>
          <a:endParaRPr lang="en-US" dirty="0">
            <a:solidFill>
              <a:schemeClr val="tx1"/>
            </a:solidFill>
          </a:endParaRPr>
        </a:p>
      </dgm:t>
    </dgm:pt>
    <dgm:pt modelId="{B4567057-EEAE-4864-BDD2-2A4879E8DAFF}" type="parTrans" cxnId="{30705B33-F22C-419D-9610-B4EB5A656A81}">
      <dgm:prSet/>
      <dgm:spPr/>
      <dgm:t>
        <a:bodyPr/>
        <a:lstStyle/>
        <a:p>
          <a:endParaRPr lang="en-US"/>
        </a:p>
      </dgm:t>
    </dgm:pt>
    <dgm:pt modelId="{E1BA951A-693A-4BC0-92DD-1564094DB4F8}" type="sibTrans" cxnId="{30705B33-F22C-419D-9610-B4EB5A656A81}">
      <dgm:prSet/>
      <dgm:spPr/>
      <dgm:t>
        <a:bodyPr/>
        <a:lstStyle/>
        <a:p>
          <a:endParaRPr lang="en-US"/>
        </a:p>
      </dgm:t>
    </dgm:pt>
    <dgm:pt modelId="{697AE76F-B220-874F-82E4-C84AD37F1FEE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1ED65834-AD37-7341-AAC1-1EC098AB1F33}" type="parTrans" cxnId="{D6C6E5ED-503A-D24B-AD49-51B556124A79}">
      <dgm:prSet/>
      <dgm:spPr/>
      <dgm:t>
        <a:bodyPr/>
        <a:lstStyle/>
        <a:p>
          <a:endParaRPr lang="en-GB"/>
        </a:p>
      </dgm:t>
    </dgm:pt>
    <dgm:pt modelId="{AC79EC2D-9B53-794B-9E28-93B17B38154B}" type="sibTrans" cxnId="{D6C6E5ED-503A-D24B-AD49-51B556124A79}">
      <dgm:prSet/>
      <dgm:spPr/>
      <dgm:t>
        <a:bodyPr/>
        <a:lstStyle/>
        <a:p>
          <a:endParaRPr lang="en-GB"/>
        </a:p>
      </dgm:t>
    </dgm:pt>
    <dgm:pt modelId="{943D553E-50F6-F94A-9BB4-B750FE547FE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dirty="0"/>
            <a:t>Apply and use </a:t>
          </a:r>
          <a:r>
            <a:rPr lang="en-GB" b="0" i="0" dirty="0" err="1"/>
            <a:t>GoF</a:t>
          </a:r>
          <a:r>
            <a:rPr lang="en-GB" b="0" i="0" dirty="0"/>
            <a:t> design patterns.</a:t>
          </a:r>
          <a:endParaRPr lang="en-GB" b="0" i="0" u="none" dirty="0"/>
        </a:p>
      </dgm:t>
    </dgm:pt>
    <dgm:pt modelId="{16F4823F-409C-8241-9890-5F74D11C3E6B}" type="parTrans" cxnId="{444E5D49-771A-4042-B63D-F7ED84751543}">
      <dgm:prSet/>
      <dgm:spPr/>
      <dgm:t>
        <a:bodyPr/>
        <a:lstStyle/>
        <a:p>
          <a:endParaRPr lang="en-GB"/>
        </a:p>
      </dgm:t>
    </dgm:pt>
    <dgm:pt modelId="{4C721713-19D1-FC4A-8657-1C2C5D2BECE0}" type="sibTrans" cxnId="{444E5D49-771A-4042-B63D-F7ED84751543}">
      <dgm:prSet/>
      <dgm:spPr/>
      <dgm:t>
        <a:bodyPr/>
        <a:lstStyle/>
        <a:p>
          <a:endParaRPr lang="en-GB"/>
        </a:p>
      </dgm:t>
    </dgm:pt>
    <dgm:pt modelId="{D70AE0DC-92BD-FB47-B7D2-6F2E00756B25}" type="pres">
      <dgm:prSet presAssocID="{17BEC24B-A1AE-4EC2-8212-12384F57D81B}" presName="cycle" presStyleCnt="0">
        <dgm:presLayoutVars>
          <dgm:dir/>
          <dgm:resizeHandles val="exact"/>
        </dgm:presLayoutVars>
      </dgm:prSet>
      <dgm:spPr/>
    </dgm:pt>
    <dgm:pt modelId="{4AF61B17-28CC-3D42-A55D-603EE0F42C3E}" type="pres">
      <dgm:prSet presAssocID="{58B1DC49-0529-4D79-AB25-51CBB197A88F}" presName="dummy" presStyleCnt="0"/>
      <dgm:spPr/>
    </dgm:pt>
    <dgm:pt modelId="{CBD3CE12-823C-D842-B607-570B9E14B810}" type="pres">
      <dgm:prSet presAssocID="{58B1DC49-0529-4D79-AB25-51CBB197A88F}" presName="node" presStyleLbl="revTx" presStyleIdx="0" presStyleCnt="2">
        <dgm:presLayoutVars>
          <dgm:bulletEnabled val="1"/>
        </dgm:presLayoutVars>
      </dgm:prSet>
      <dgm:spPr/>
    </dgm:pt>
    <dgm:pt modelId="{2E49D71F-AE0B-F34E-9E49-8905F6B46A6F}" type="pres">
      <dgm:prSet presAssocID="{852D6A9D-705C-4F4F-B9F6-357B3D092018}" presName="sibTrans" presStyleLbl="node1" presStyleIdx="0" presStyleCnt="2" custLinFactNeighborX="200" custLinFactNeighborY="4197"/>
      <dgm:spPr/>
    </dgm:pt>
    <dgm:pt modelId="{370BBBEC-988B-414F-8BE9-8946068E110D}" type="pres">
      <dgm:prSet presAssocID="{138D75CB-BF59-436E-87F8-5F464EC99087}" presName="dummy" presStyleCnt="0"/>
      <dgm:spPr/>
    </dgm:pt>
    <dgm:pt modelId="{A5AB54CA-49C8-C74E-84D4-D2C49ADF928B}" type="pres">
      <dgm:prSet presAssocID="{138D75CB-BF59-436E-87F8-5F464EC99087}" presName="node" presStyleLbl="revTx" presStyleIdx="1" presStyleCnt="2" custScaleX="109336">
        <dgm:presLayoutVars>
          <dgm:bulletEnabled val="1"/>
        </dgm:presLayoutVars>
      </dgm:prSet>
      <dgm:spPr/>
    </dgm:pt>
    <dgm:pt modelId="{007ECD17-95F8-8F40-A3D1-B1A697F0D071}" type="pres">
      <dgm:prSet presAssocID="{ECACA14B-CA7A-4C63-AA53-55867EA545A0}" presName="sibTrans" presStyleLbl="node1" presStyleIdx="1" presStyleCnt="2" custLinFactNeighborX="-200" custLinFactNeighborY="-3997"/>
      <dgm:spPr/>
    </dgm:pt>
  </dgm:ptLst>
  <dgm:cxnLst>
    <dgm:cxn modelId="{9521F430-60E3-42CD-A01E-BBDAE9B34DDB}" srcId="{17BEC24B-A1AE-4EC2-8212-12384F57D81B}" destId="{58B1DC49-0529-4D79-AB25-51CBB197A88F}" srcOrd="0" destOrd="0" parTransId="{88A8274C-06AB-48CE-A7C7-247B1CCE5889}" sibTransId="{852D6A9D-705C-4F4F-B9F6-357B3D092018}"/>
    <dgm:cxn modelId="{30705B33-F22C-419D-9610-B4EB5A656A81}" srcId="{58B1DC49-0529-4D79-AB25-51CBB197A88F}" destId="{626AD8C2-099F-43A1-BF67-C772E236BE27}" srcOrd="0" destOrd="0" parTransId="{B4567057-EEAE-4864-BDD2-2A4879E8DAFF}" sibTransId="{E1BA951A-693A-4BC0-92DD-1564094DB4F8}"/>
    <dgm:cxn modelId="{444E5D49-771A-4042-B63D-F7ED84751543}" srcId="{138D75CB-BF59-436E-87F8-5F464EC99087}" destId="{943D553E-50F6-F94A-9BB4-B750FE547FE4}" srcOrd="0" destOrd="0" parTransId="{16F4823F-409C-8241-9890-5F74D11C3E6B}" sibTransId="{4C721713-19D1-FC4A-8657-1C2C5D2BECE0}"/>
    <dgm:cxn modelId="{A7B21063-FD95-7F46-B439-782EC6B7003F}" type="presOf" srcId="{626AD8C2-099F-43A1-BF67-C772E236BE27}" destId="{CBD3CE12-823C-D842-B607-570B9E14B810}" srcOrd="0" destOrd="1" presId="urn:microsoft.com/office/officeart/2005/8/layout/cycle1"/>
    <dgm:cxn modelId="{77520B89-860A-1440-A26F-5D27C8BB3EAB}" type="presOf" srcId="{852D6A9D-705C-4F4F-B9F6-357B3D092018}" destId="{2E49D71F-AE0B-F34E-9E49-8905F6B46A6F}" srcOrd="0" destOrd="0" presId="urn:microsoft.com/office/officeart/2005/8/layout/cycle1"/>
    <dgm:cxn modelId="{5CAEAA8D-EDF0-D742-B437-377C3DBAFAEC}" type="presOf" srcId="{943D553E-50F6-F94A-9BB4-B750FE547FE4}" destId="{A5AB54CA-49C8-C74E-84D4-D2C49ADF928B}" srcOrd="0" destOrd="1" presId="urn:microsoft.com/office/officeart/2005/8/layout/cycle1"/>
    <dgm:cxn modelId="{CA6BCA9D-7AC3-0A42-BE50-C676B1384500}" type="presOf" srcId="{17BEC24B-A1AE-4EC2-8212-12384F57D81B}" destId="{D70AE0DC-92BD-FB47-B7D2-6F2E00756B25}" srcOrd="0" destOrd="0" presId="urn:microsoft.com/office/officeart/2005/8/layout/cycle1"/>
    <dgm:cxn modelId="{2DE3C1BA-27C8-DE40-8F5A-43DFE8E1119D}" type="presOf" srcId="{697AE76F-B220-874F-82E4-C84AD37F1FEE}" destId="{CBD3CE12-823C-D842-B607-570B9E14B810}" srcOrd="0" destOrd="2" presId="urn:microsoft.com/office/officeart/2005/8/layout/cycle1"/>
    <dgm:cxn modelId="{59F222BB-8B2F-44E9-A88F-98E830B7DAC6}" srcId="{17BEC24B-A1AE-4EC2-8212-12384F57D81B}" destId="{138D75CB-BF59-436E-87F8-5F464EC99087}" srcOrd="1" destOrd="0" parTransId="{0343E06F-7AD7-4A4C-BBCF-9C23703BF7EB}" sibTransId="{ECACA14B-CA7A-4C63-AA53-55867EA545A0}"/>
    <dgm:cxn modelId="{055448BF-BD55-4A49-8B21-F56A59F98EE3}" type="presOf" srcId="{ECACA14B-CA7A-4C63-AA53-55867EA545A0}" destId="{007ECD17-95F8-8F40-A3D1-B1A697F0D071}" srcOrd="0" destOrd="0" presId="urn:microsoft.com/office/officeart/2005/8/layout/cycle1"/>
    <dgm:cxn modelId="{210422D5-DC85-AF43-989B-A96E7A1320B1}" type="presOf" srcId="{58B1DC49-0529-4D79-AB25-51CBB197A88F}" destId="{CBD3CE12-823C-D842-B607-570B9E14B810}" srcOrd="0" destOrd="0" presId="urn:microsoft.com/office/officeart/2005/8/layout/cycle1"/>
    <dgm:cxn modelId="{0E4481EB-24D1-2746-A184-410501761C0F}" type="presOf" srcId="{138D75CB-BF59-436E-87F8-5F464EC99087}" destId="{A5AB54CA-49C8-C74E-84D4-D2C49ADF928B}" srcOrd="0" destOrd="0" presId="urn:microsoft.com/office/officeart/2005/8/layout/cycle1"/>
    <dgm:cxn modelId="{D6C6E5ED-503A-D24B-AD49-51B556124A79}" srcId="{58B1DC49-0529-4D79-AB25-51CBB197A88F}" destId="{697AE76F-B220-874F-82E4-C84AD37F1FEE}" srcOrd="1" destOrd="0" parTransId="{1ED65834-AD37-7341-AAC1-1EC098AB1F33}" sibTransId="{AC79EC2D-9B53-794B-9E28-93B17B38154B}"/>
    <dgm:cxn modelId="{CE74D58D-664D-1949-93A6-1CC2A0CFAB86}" type="presParOf" srcId="{D70AE0DC-92BD-FB47-B7D2-6F2E00756B25}" destId="{4AF61B17-28CC-3D42-A55D-603EE0F42C3E}" srcOrd="0" destOrd="0" presId="urn:microsoft.com/office/officeart/2005/8/layout/cycle1"/>
    <dgm:cxn modelId="{7229E2EE-FF00-F941-ADFB-846B74AB8D9F}" type="presParOf" srcId="{D70AE0DC-92BD-FB47-B7D2-6F2E00756B25}" destId="{CBD3CE12-823C-D842-B607-570B9E14B810}" srcOrd="1" destOrd="0" presId="urn:microsoft.com/office/officeart/2005/8/layout/cycle1"/>
    <dgm:cxn modelId="{1F8A715F-61EB-7042-84B1-3A4AE19D321B}" type="presParOf" srcId="{D70AE0DC-92BD-FB47-B7D2-6F2E00756B25}" destId="{2E49D71F-AE0B-F34E-9E49-8905F6B46A6F}" srcOrd="2" destOrd="0" presId="urn:microsoft.com/office/officeart/2005/8/layout/cycle1"/>
    <dgm:cxn modelId="{10123FC9-2D35-A84C-839E-737F6E16D651}" type="presParOf" srcId="{D70AE0DC-92BD-FB47-B7D2-6F2E00756B25}" destId="{370BBBEC-988B-414F-8BE9-8946068E110D}" srcOrd="3" destOrd="0" presId="urn:microsoft.com/office/officeart/2005/8/layout/cycle1"/>
    <dgm:cxn modelId="{AFA30D82-556B-D04F-B229-40BBB7B5D53E}" type="presParOf" srcId="{D70AE0DC-92BD-FB47-B7D2-6F2E00756B25}" destId="{A5AB54CA-49C8-C74E-84D4-D2C49ADF928B}" srcOrd="4" destOrd="0" presId="urn:microsoft.com/office/officeart/2005/8/layout/cycle1"/>
    <dgm:cxn modelId="{E40FB467-496E-2E4D-9322-09DC8BBAFA9C}" type="presParOf" srcId="{D70AE0DC-92BD-FB47-B7D2-6F2E00756B25}" destId="{007ECD17-95F8-8F40-A3D1-B1A697F0D071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D3CE12-823C-D842-B607-570B9E14B810}">
      <dsp:nvSpPr>
        <dsp:cNvPr id="0" name=""/>
        <dsp:cNvSpPr/>
      </dsp:nvSpPr>
      <dsp:spPr>
        <a:xfrm>
          <a:off x="3381945" y="1409173"/>
          <a:ext cx="2042577" cy="2042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 dirty="0"/>
            <a:t>After this session</a:t>
          </a:r>
          <a:endParaRPr lang="en-US" sz="23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1"/>
              </a:solidFill>
            </a:rPr>
            <a:t>You learned some of the creational patterns and applied them.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solidFill>
              <a:schemeClr val="tx1"/>
            </a:solidFill>
          </a:endParaRPr>
        </a:p>
      </dsp:txBody>
      <dsp:txXfrm>
        <a:off x="3381945" y="1409173"/>
        <a:ext cx="2042577" cy="2042577"/>
      </dsp:txXfrm>
    </dsp:sp>
    <dsp:sp modelId="{2E49D71F-AE0B-F34E-9E49-8905F6B46A6F}">
      <dsp:nvSpPr>
        <dsp:cNvPr id="0" name=""/>
        <dsp:cNvSpPr/>
      </dsp:nvSpPr>
      <dsp:spPr>
        <a:xfrm>
          <a:off x="645876" y="507997"/>
          <a:ext cx="4197247" cy="4197247"/>
        </a:xfrm>
        <a:prstGeom prst="circularArrow">
          <a:avLst>
            <a:gd name="adj1" fmla="val 9490"/>
            <a:gd name="adj2" fmla="val 685577"/>
            <a:gd name="adj3" fmla="val 7847744"/>
            <a:gd name="adj4" fmla="val 2266679"/>
            <a:gd name="adj5" fmla="val 11071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AB54CA-49C8-C74E-84D4-D2C49ADF928B}">
      <dsp:nvSpPr>
        <dsp:cNvPr id="0" name=""/>
        <dsp:cNvSpPr/>
      </dsp:nvSpPr>
      <dsp:spPr>
        <a:xfrm>
          <a:off x="-47660" y="1409173"/>
          <a:ext cx="2233272" cy="2042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 dirty="0"/>
            <a:t>Learning objectives</a:t>
          </a:r>
          <a:endParaRPr lang="en-US" sz="23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800" b="0" i="0" kern="1200" dirty="0"/>
            <a:t>Apply and use </a:t>
          </a:r>
          <a:r>
            <a:rPr lang="en-GB" sz="1800" b="0" i="0" kern="1200" dirty="0" err="1"/>
            <a:t>GoF</a:t>
          </a:r>
          <a:r>
            <a:rPr lang="en-GB" sz="1800" b="0" i="0" kern="1200" dirty="0"/>
            <a:t> design patterns.</a:t>
          </a:r>
          <a:endParaRPr lang="en-GB" sz="1800" b="0" i="0" u="none" kern="1200" dirty="0"/>
        </a:p>
      </dsp:txBody>
      <dsp:txXfrm>
        <a:off x="-47660" y="1409173"/>
        <a:ext cx="2233272" cy="2042577"/>
      </dsp:txXfrm>
    </dsp:sp>
    <dsp:sp modelId="{007ECD17-95F8-8F40-A3D1-B1A697F0D071}">
      <dsp:nvSpPr>
        <dsp:cNvPr id="0" name=""/>
        <dsp:cNvSpPr/>
      </dsp:nvSpPr>
      <dsp:spPr>
        <a:xfrm>
          <a:off x="629087" y="164074"/>
          <a:ext cx="4197247" cy="4197247"/>
        </a:xfrm>
        <a:prstGeom prst="circularArrow">
          <a:avLst>
            <a:gd name="adj1" fmla="val 9490"/>
            <a:gd name="adj2" fmla="val 685577"/>
            <a:gd name="adj3" fmla="val 18647744"/>
            <a:gd name="adj4" fmla="val 13066679"/>
            <a:gd name="adj5" fmla="val 11071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1E0B6-8E26-4703-819C-A158C4D8551C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7AF19-F5F6-4340-BC4B-4BEB8C9B5E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273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41F5F-2473-41C2-BA2C-9544F5BB1580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98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488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852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347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050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56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874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194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But say that students should read up on patterns we are not covering</a:t>
            </a:r>
            <a:r>
              <a:rPr lang="en-GB" baseline="0" dirty="0"/>
              <a:t> as they might be part of the exam anyway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8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24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7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But say that students should read up on patterns we are not covering</a:t>
            </a:r>
            <a:r>
              <a:rPr lang="en-GB" baseline="0" dirty="0"/>
              <a:t> as they might be part of the exam anyway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75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778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07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941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573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211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813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045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%20LOGO%20WOB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8668.jpg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_box_red_485_rgb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_box_red_485_rgb.png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8668.jpg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1517.jpg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1517.jpg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Volumes/Day1_Data/WORK%20ARCHIVE/%20K/KING'S/11143%20KCL%20POWERPOINT%20UPDATE/BUILD/IMAGES/_DSC8361-rs.jpg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Volumes/Day1_Data/WORK%20ARCHIVE/%20K/KING'S/11143%20KCL%20POWERPOINT%20UPDATE/BUILD/IMAGES/_DSC8361-rs.jpg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K Cover slide">
    <p:bg>
      <p:bgPr>
        <a:solidFill>
          <a:srgbClr val="D808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CL-LOGO-INTERNATIONAL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958" y="1397958"/>
            <a:ext cx="7814084" cy="406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304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2364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ea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1738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xt and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latin typeface="Georgia"/>
                <a:cs typeface="Georgia"/>
              </a:defRPr>
            </a:lvl2pPr>
            <a:lvl3pPr marL="26987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3pPr>
            <a:lvl4pPr marL="53975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4pPr>
            <a:lvl5pPr marL="80962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18/01/2019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90185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- text and bullets">
    <p:bg>
      <p:bgPr>
        <a:solidFill>
          <a:srgbClr val="C8E128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latin typeface="Georgia"/>
                <a:cs typeface="Georgia"/>
              </a:defRPr>
            </a:lvl2pPr>
            <a:lvl3pPr marL="26987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3pPr>
            <a:lvl4pPr marL="53975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4pPr>
            <a:lvl5pPr marL="80962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18/01/2019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45604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-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6987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1pPr>
            <a:lvl2pPr marL="53975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2pPr>
            <a:lvl3pPr marL="80962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3pPr>
            <a:lvl4pPr marL="107950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4pPr>
            <a:lvl5pPr marL="1341438" indent="-261938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18/01/2019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42082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text and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18/01/2019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19811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bullets only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18/01/2019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78881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1 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0" y="1088721"/>
            <a:ext cx="11232000" cy="46805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0" y="5949280"/>
            <a:ext cx="11232000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18/01/2019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13152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6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1" y="1088720"/>
            <a:ext cx="3600028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0" y="5949280"/>
            <a:ext cx="11232000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18/01/2019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1" y="3519000"/>
            <a:ext cx="3600028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8111971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8111971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idx="16"/>
          </p:nvPr>
        </p:nvSpPr>
        <p:spPr>
          <a:xfrm>
            <a:off x="4295985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idx="17"/>
          </p:nvPr>
        </p:nvSpPr>
        <p:spPr>
          <a:xfrm>
            <a:off x="4295985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6418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4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0" y="1088720"/>
            <a:ext cx="5496000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0" y="5949280"/>
            <a:ext cx="11232000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18/01/2019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0" y="3519000"/>
            <a:ext cx="5496000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6216000" y="1088720"/>
            <a:ext cx="5499043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6216000" y="3519000"/>
            <a:ext cx="5499043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6143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bottom -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r="9016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46075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2708276"/>
            <a:ext cx="11232000" cy="2709726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9" name="KCL-LOGO-UK-1.png"/>
            <p:cNvPicPr>
              <a:picLocks noChangeAspect="1"/>
            </p:cNvPicPr>
            <p:nvPr userDrawn="1"/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202748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bullets and image - alt 1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18/01/2019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339901" y="1089025"/>
            <a:ext cx="5372100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83303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bullets and image - alt 2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18/01/2019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0001" y="1089025"/>
            <a:ext cx="5372100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02141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1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18/01/2019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43984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2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18/01/2019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0" y="1088356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237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00" y="3420000"/>
            <a:ext cx="11232000" cy="2520000"/>
          </a:xfrm>
        </p:spPr>
        <p:txBody>
          <a:bodyPr anchor="b" anchorCtr="0">
            <a:normAutofit/>
          </a:bodyPr>
          <a:lstStyle>
            <a:lvl1pPr>
              <a:defRPr sz="1600" b="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00" y="6120001"/>
            <a:ext cx="11232000" cy="358407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1200"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4" name="KCL-LOGO-UK-1.png"/>
            <p:cNvPicPr>
              <a:picLocks noChangeAspect="1"/>
            </p:cNvPicPr>
            <p:nvPr userDrawn="1"/>
          </p:nvPicPr>
          <p:blipFill>
            <a:blip r:embed="rId2" r:link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275054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srgbClr val="0A2D50"/>
                </a:solidFill>
              </a:rPr>
              <a:t>18/01/2019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pPr defTabSz="457200"/>
            <a:fld id="{8A04D54F-FA85-F344-8424-FB00D2AE8D01}" type="slidenum">
              <a:rPr lang="en-US" smtClean="0">
                <a:solidFill>
                  <a:srgbClr val="0A2D50"/>
                </a:solidFill>
              </a:rPr>
              <a:pPr defTabSz="457200"/>
              <a:t>‹#›</a:t>
            </a:fld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63353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lie mit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40" y="152400"/>
            <a:ext cx="11379200" cy="77627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32000" y="1144800"/>
            <a:ext cx="1137904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1443780-57C9-4360-B69A-5F9AC7F58BC5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7706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lie mit Untertitel und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40" y="152400"/>
            <a:ext cx="11379200" cy="41908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32000" y="571480"/>
            <a:ext cx="1137904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32000" y="1144800"/>
            <a:ext cx="1137904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A686C37-B7F3-4E7E-A624-401BE8AEA9F5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3018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60454"/>
      </p:ext>
    </p:extLst>
  </p:cSld>
  <p:clrMapOvr>
    <a:masterClrMapping/>
  </p:clrMapOvr>
  <p:transition spd="med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 page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D64C56-7BE9-5D41-824D-0319FFA616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9623" y="3420000"/>
            <a:ext cx="11231999" cy="2520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b="1" dirty="0">
                <a:solidFill>
                  <a:schemeClr val="bg1"/>
                </a:solidFill>
              </a:rPr>
              <a:t>Contact details/for more information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3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+44 (0)20 7848 XXXX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xxxx@kcl.ac.uk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www.kcl.ac.uk</a:t>
            </a:r>
            <a:r>
              <a:rPr lang="en-GB" dirty="0">
                <a:solidFill>
                  <a:schemeClr val="bg1"/>
                </a:solidFill>
              </a:rPr>
              <a:t>/</a:t>
            </a:r>
            <a:r>
              <a:rPr lang="en-GB" dirty="0" err="1">
                <a:solidFill>
                  <a:schemeClr val="bg1"/>
                </a:solidFill>
              </a:rPr>
              <a:t>xxxx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9623" y="2184934"/>
            <a:ext cx="7662972" cy="1053665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0489316" y="1"/>
            <a:ext cx="1702684" cy="1303021"/>
            <a:chOff x="7949775" y="1"/>
            <a:chExt cx="1194225" cy="910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2"/>
            </a:p>
          </p:txBody>
        </p:sp>
        <p:pic>
          <p:nvPicPr>
            <p:cNvPr id="9" name="KCL-LOGO-UK-1.png"/>
            <p:cNvPicPr>
              <a:picLocks noChangeAspect="1"/>
            </p:cNvPicPr>
            <p:nvPr userDrawn="1"/>
          </p:nvPicPr>
          <p:blipFill>
            <a:blip r:embed="rId2" r:link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2F5BC61-7D93-C442-AAE8-F327F7EC18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23" y="6121401"/>
            <a:ext cx="11231999" cy="380749"/>
          </a:xfrm>
        </p:spPr>
        <p:txBody>
          <a:bodyPr wrap="square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latin typeface="Georgia" panose="02040502050405020303" pitchFamily="18" charset="0"/>
              </a:rPr>
              <a:t>© 2020 King’s College London. All rights reserved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2499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joint -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t="-6022" r="9016" b="18999"/>
          <a:stretch>
            <a:fillRect/>
          </a:stretch>
        </p:blipFill>
        <p:spPr>
          <a:xfrm>
            <a:off x="-1" y="-413131"/>
            <a:ext cx="12192000" cy="596810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180000"/>
            <a:ext cx="11232000" cy="1080000"/>
          </a:xfrm>
        </p:spPr>
        <p:txBody>
          <a:bodyPr anchor="t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1440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0484" y="5726296"/>
            <a:ext cx="8985955" cy="951707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 dirty="0"/>
          </a:p>
        </p:txBody>
      </p:sp>
      <p:pic>
        <p:nvPicPr>
          <p:cNvPr id="12" name="KCL-LOGO-UK-1.png"/>
          <p:cNvPicPr>
            <a:picLocks noChangeAspect="1"/>
          </p:cNvPicPr>
          <p:nvPr userDrawn="1"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0" y="5555716"/>
            <a:ext cx="228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1655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s – text/bullets and image – alt 2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Two columns – text/bullets and image – alt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1991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1991"/>
            </a:lvl2pPr>
            <a:lvl3pPr marL="268715" indent="-268715">
              <a:defRPr sz="1991"/>
            </a:lvl3pPr>
            <a:lvl4pPr marL="537429" indent="-268715">
              <a:defRPr sz="1991"/>
            </a:lvl4pPr>
            <a:lvl5pPr marL="806144" indent="-268715">
              <a:defRPr sz="1991"/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Georgia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Georgia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Georgia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1" y="1088356"/>
            <a:ext cx="5376333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1157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_DSC1517.jpg" descr="/Users/mac1/Desktop/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9" t="488" r="1" b="790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346075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0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5" name="KCL-LOGO-UK-1.png"/>
            <p:cNvPicPr>
              <a:picLocks noChangeAspect="1"/>
            </p:cNvPicPr>
            <p:nvPr userDrawn="1"/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797125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joint -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_DSC1517.jpg" descr="/Users/mac1/Desktop/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9" t="487" r="1" b="25310"/>
          <a:stretch>
            <a:fillRect/>
          </a:stretch>
        </p:blipFill>
        <p:spPr>
          <a:xfrm>
            <a:off x="0" y="1"/>
            <a:ext cx="12192000" cy="5554979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180001"/>
            <a:ext cx="11232000" cy="1080000"/>
          </a:xfrm>
        </p:spPr>
        <p:txBody>
          <a:bodyPr anchor="t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1440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0483" y="5726296"/>
            <a:ext cx="9005759" cy="951707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 dirty="0"/>
          </a:p>
        </p:txBody>
      </p:sp>
      <p:pic>
        <p:nvPicPr>
          <p:cNvPr id="10" name="KCL-LOGO-UK-1.png"/>
          <p:cNvPicPr>
            <a:picLocks noChangeAspect="1"/>
          </p:cNvPicPr>
          <p:nvPr userDrawn="1"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0" y="5555716"/>
            <a:ext cx="228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547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5" r="4990" b="597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346075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0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5" name="KCL-LOGO-UK-1.png"/>
            <p:cNvPicPr>
              <a:picLocks noChangeAspect="1"/>
            </p:cNvPicPr>
            <p:nvPr userDrawn="1"/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618647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5" r="4990" b="23836"/>
          <a:stretch>
            <a:fillRect/>
          </a:stretch>
        </p:blipFill>
        <p:spPr>
          <a:xfrm>
            <a:off x="0" y="1"/>
            <a:ext cx="12192000" cy="5554979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180001"/>
            <a:ext cx="11232000" cy="1080000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1440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0484" y="5733722"/>
            <a:ext cx="8995856" cy="944280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 dirty="0"/>
          </a:p>
        </p:txBody>
      </p:sp>
      <p:pic>
        <p:nvPicPr>
          <p:cNvPr id="10" name="KCL-LOGO-UK-1.png"/>
          <p:cNvPicPr>
            <a:picLocks noChangeAspect="1"/>
          </p:cNvPicPr>
          <p:nvPr userDrawn="1"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0" y="5555716"/>
            <a:ext cx="228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5191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2469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lime green">
    <p:bg>
      <p:bgPr>
        <a:solidFill>
          <a:srgbClr val="C8E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1126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089220"/>
            <a:ext cx="11232000" cy="4856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00" y="6498000"/>
            <a:ext cx="960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2"/>
                </a:solidFill>
                <a:latin typeface="Georgia"/>
                <a:cs typeface="Georgia"/>
              </a:defRPr>
            </a:lvl1pPr>
          </a:lstStyle>
          <a:p>
            <a:pPr defTabSz="457200"/>
            <a:r>
              <a:rPr lang="en-US">
                <a:solidFill>
                  <a:srgbClr val="0A2D50"/>
                </a:solidFill>
              </a:rPr>
              <a:t>18/01/2019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0000" y="6498000"/>
            <a:ext cx="9312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2"/>
                </a:solidFill>
                <a:latin typeface="Georgia"/>
                <a:cs typeface="Georgia"/>
              </a:defRPr>
            </a:lvl1pPr>
          </a:lstStyle>
          <a:p>
            <a:pPr defTabSz="457200"/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83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85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ransition>
    <p:fade/>
  </p:transition>
  <p:hf hdr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0A2D50"/>
          </a:solidFill>
          <a:latin typeface="Impact"/>
          <a:ea typeface="+mj-ea"/>
          <a:cs typeface="Impact"/>
        </a:defRPr>
      </a:lvl1pPr>
    </p:titleStyle>
    <p:bodyStyle>
      <a:lvl1pPr marL="26987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1pPr>
      <a:lvl2pPr marL="53975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2pPr>
      <a:lvl3pPr marL="80962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3pPr>
      <a:lvl4pPr marL="107950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4pPr>
      <a:lvl5pPr marL="1341438" indent="-261938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GB">
                <a:ln>
                  <a:solidFill>
                    <a:schemeClr val="tx1"/>
                  </a:solidFill>
                </a:ln>
              </a:rPr>
              <a:t>4CCS1ISE – Introduction to Software Engineering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04.2 Creational Patterns</a:t>
            </a:r>
          </a:p>
          <a:p>
            <a:r>
              <a:rPr lang="en-GB" dirty="0"/>
              <a:t>Dr Leonardo Magela Cunha, Dr Steffen </a:t>
            </a:r>
            <a:r>
              <a:rPr lang="en-GB" dirty="0" err="1"/>
              <a:t>Zschaler</a:t>
            </a:r>
            <a:endParaRPr lang="en-GB" dirty="0"/>
          </a:p>
          <a:p>
            <a:r>
              <a:rPr lang="en-GB" sz="1800" dirty="0"/>
              <a:t>January, 2021</a:t>
            </a:r>
          </a:p>
        </p:txBody>
      </p:sp>
    </p:spTree>
    <p:extLst>
      <p:ext uri="{BB962C8B-B14F-4D97-AF65-F5344CB8AC3E}">
        <p14:creationId xmlns:p14="http://schemas.microsoft.com/office/powerpoint/2010/main" val="77350304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Builder –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Ensure the correct construction of a complex object</a:t>
            </a:r>
          </a:p>
          <a:p>
            <a:pPr lvl="1"/>
            <a:endParaRPr lang="en-GB" dirty="0"/>
          </a:p>
          <a:p>
            <a:r>
              <a:rPr lang="en-GB" dirty="0"/>
              <a:t>For example</a:t>
            </a:r>
          </a:p>
          <a:p>
            <a:pPr lvl="1"/>
            <a:r>
              <a:rPr lang="en-GB" dirty="0"/>
              <a:t>Construct a maze map for a text adventure game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Ensuring all rooms have walls on each side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Ensuring doors connect rooms in a consistent manner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Ensuring objects are always placed in rooms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61830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Builder –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00" y="4125990"/>
            <a:ext cx="11232000" cy="214734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Key “trick” is in behaviour: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Builder doesn’t just create objects</a:t>
            </a:r>
          </a:p>
          <a:p>
            <a:pPr marL="450850" lvl="2" indent="-180975">
              <a:buFontTx/>
              <a:buChar char="-"/>
            </a:pPr>
            <a:r>
              <a:rPr lang="en-GB" dirty="0"/>
              <a:t>Also configures/assembles them</a:t>
            </a:r>
          </a:p>
          <a:p>
            <a:pPr marL="450850" lvl="2" indent="-180975">
              <a:buFontTx/>
              <a:buChar char="-"/>
            </a:pPr>
            <a:r>
              <a:rPr lang="en-GB" dirty="0"/>
              <a:t>Can ensure domain constraints are always satisfied and only valid complex object configurations are returned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Combine with </a:t>
            </a:r>
            <a:r>
              <a:rPr lang="en-GB" dirty="0" err="1"/>
              <a:t>FactoryMethod</a:t>
            </a:r>
            <a:r>
              <a:rPr lang="en-GB" dirty="0"/>
              <a:t>/</a:t>
            </a:r>
            <a:r>
              <a:rPr lang="en-GB" dirty="0" err="1"/>
              <a:t>AbstractFactory</a:t>
            </a:r>
            <a:r>
              <a:rPr lang="en-GB" dirty="0"/>
              <a:t> to allow varying the specific type of complex object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1299081" y="976944"/>
            <a:ext cx="9593838" cy="2989522"/>
            <a:chOff x="630636" y="976944"/>
            <a:chExt cx="9593838" cy="2989522"/>
          </a:xfrm>
        </p:grpSpPr>
        <p:grpSp>
          <p:nvGrpSpPr>
            <p:cNvPr id="8" name="Group 7"/>
            <p:cNvGrpSpPr/>
            <p:nvPr/>
          </p:nvGrpSpPr>
          <p:grpSpPr>
            <a:xfrm>
              <a:off x="2876792" y="1083048"/>
              <a:ext cx="1963166" cy="1200329"/>
              <a:chOff x="5466844" y="1524000"/>
              <a:chExt cx="1963166" cy="120032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5474057" y="1524000"/>
                <a:ext cx="1948739" cy="1200329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AbstractBuilder</a:t>
                </a:r>
                <a:endParaRPr lang="en-GB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buildPartA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  <a:p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buildPartB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  <a:p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getResult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5466844" y="1867976"/>
                <a:ext cx="196316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Isosceles Triangle 8"/>
            <p:cNvSpPr/>
            <p:nvPr/>
          </p:nvSpPr>
          <p:spPr>
            <a:xfrm>
              <a:off x="3670157" y="2282098"/>
              <a:ext cx="376436" cy="324514"/>
            </a:xfrm>
            <a:prstGeom prst="triangl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17"/>
            <p:cNvCxnSpPr>
              <a:stCxn id="9" idx="3"/>
              <a:endCxn id="41" idx="0"/>
            </p:cNvCxnSpPr>
            <p:nvPr/>
          </p:nvCxnSpPr>
          <p:spPr>
            <a:xfrm rot="16200000" flipH="1">
              <a:off x="3778613" y="2686373"/>
              <a:ext cx="159525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630636" y="1498546"/>
              <a:ext cx="1069524" cy="36933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Director</a:t>
              </a:r>
            </a:p>
          </p:txBody>
        </p:sp>
        <p:cxnSp>
          <p:nvCxnSpPr>
            <p:cNvPr id="13" name="Straight Connector 17"/>
            <p:cNvCxnSpPr>
              <a:stCxn id="43" idx="3"/>
              <a:endCxn id="45" idx="1"/>
            </p:cNvCxnSpPr>
            <p:nvPr/>
          </p:nvCxnSpPr>
          <p:spPr>
            <a:xfrm>
              <a:off x="1700160" y="1683212"/>
              <a:ext cx="118384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034677" y="1397174"/>
              <a:ext cx="8402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/>
                <a:t>1</a:t>
              </a:r>
            </a:p>
            <a:p>
              <a:pPr algn="r"/>
              <a:r>
                <a:rPr lang="en-GB" sz="1600" dirty="0"/>
                <a:t>builder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863552" y="2766137"/>
              <a:ext cx="1989647" cy="1200329"/>
              <a:chOff x="5453603" y="1524000"/>
              <a:chExt cx="1989647" cy="1200329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5453603" y="1524000"/>
                <a:ext cx="1989647" cy="1200329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ConcreteBuilder</a:t>
                </a:r>
                <a:endParaRPr lang="en-GB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buildPartA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  <a:p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buildPartB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  <a:p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getResult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5458412" y="1867976"/>
                <a:ext cx="198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ectangle 34"/>
            <p:cNvSpPr/>
            <p:nvPr/>
          </p:nvSpPr>
          <p:spPr>
            <a:xfrm>
              <a:off x="7119142" y="1089220"/>
              <a:ext cx="1877438" cy="36933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ComplexObject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872822" y="2295240"/>
              <a:ext cx="1351652" cy="36933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ProductB1</a:t>
              </a:r>
            </a:p>
          </p:txBody>
        </p:sp>
        <p:cxnSp>
          <p:nvCxnSpPr>
            <p:cNvPr id="21" name="Straight Connector 84"/>
            <p:cNvCxnSpPr>
              <a:stCxn id="41" idx="3"/>
              <a:endCxn id="38" idx="2"/>
            </p:cNvCxnSpPr>
            <p:nvPr/>
          </p:nvCxnSpPr>
          <p:spPr>
            <a:xfrm flipV="1">
              <a:off x="4853199" y="2664572"/>
              <a:ext cx="4695449" cy="701730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84"/>
            <p:cNvCxnSpPr>
              <a:stCxn id="41" idx="3"/>
              <a:endCxn id="59" idx="2"/>
            </p:cNvCxnSpPr>
            <p:nvPr/>
          </p:nvCxnSpPr>
          <p:spPr>
            <a:xfrm flipV="1">
              <a:off x="4853199" y="2664572"/>
              <a:ext cx="2122866" cy="701730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84"/>
            <p:cNvCxnSpPr>
              <a:stCxn id="59" idx="0"/>
              <a:endCxn id="35" idx="2"/>
            </p:cNvCxnSpPr>
            <p:nvPr/>
          </p:nvCxnSpPr>
          <p:spPr>
            <a:xfrm rot="5400000" flipH="1" flipV="1">
              <a:off x="7098619" y="1335998"/>
              <a:ext cx="836688" cy="108179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84"/>
            <p:cNvCxnSpPr>
              <a:stCxn id="38" idx="0"/>
              <a:endCxn id="35" idx="2"/>
            </p:cNvCxnSpPr>
            <p:nvPr/>
          </p:nvCxnSpPr>
          <p:spPr>
            <a:xfrm rot="16200000" flipV="1">
              <a:off x="8384911" y="1131502"/>
              <a:ext cx="836688" cy="14907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6300239" y="2295240"/>
              <a:ext cx="1351652" cy="36933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ProductA1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00156" y="2889248"/>
              <a:ext cx="734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/>
                <a:t>create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09790" y="1827883"/>
              <a:ext cx="10198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/>
                <a:t>assemble</a:t>
              </a:r>
            </a:p>
          </p:txBody>
        </p:sp>
        <p:cxnSp>
          <p:nvCxnSpPr>
            <p:cNvPr id="87" name="Straight Connector 17"/>
            <p:cNvCxnSpPr>
              <a:stCxn id="41" idx="3"/>
              <a:endCxn id="35" idx="1"/>
            </p:cNvCxnSpPr>
            <p:nvPr/>
          </p:nvCxnSpPr>
          <p:spPr>
            <a:xfrm flipV="1">
              <a:off x="4853199" y="1273886"/>
              <a:ext cx="2265943" cy="209241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5723949" y="976944"/>
              <a:ext cx="11993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/>
                <a:t>1</a:t>
              </a:r>
            </a:p>
            <a:p>
              <a:pPr algn="r"/>
              <a:r>
                <a:rPr lang="en-GB" sz="1600" dirty="0" err="1"/>
                <a:t>builtObject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8826532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Task: Apply Builder to the Maze-Game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maze game consists of rooms</a:t>
            </a:r>
          </a:p>
          <a:p>
            <a:r>
              <a:rPr lang="en-GB" dirty="0"/>
              <a:t>Rooms have walls on each of their four sides (North, South, East, West)</a:t>
            </a:r>
          </a:p>
          <a:p>
            <a:r>
              <a:rPr lang="en-GB" dirty="0"/>
              <a:t>Some walls may have doors in them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They are instances of class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DoorWall</a:t>
            </a:r>
            <a:r>
              <a:rPr lang="en-GB" dirty="0"/>
              <a:t> instead of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Wall</a:t>
            </a:r>
          </a:p>
          <a:p>
            <a:pPr marL="180975" lvl="1" indent="-180975">
              <a:buFontTx/>
              <a:buChar char="-"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DoorWall</a:t>
            </a:r>
            <a:r>
              <a:rPr lang="en-GB" dirty="0" err="1"/>
              <a:t>s</a:t>
            </a:r>
            <a:r>
              <a:rPr lang="en-GB" dirty="0"/>
              <a:t> connect </a:t>
            </a:r>
            <a:r>
              <a:rPr lang="en-GB" u="sng" dirty="0"/>
              <a:t>two</a:t>
            </a:r>
            <a:r>
              <a:rPr lang="en-GB" dirty="0"/>
              <a:t> adjacent rooms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A door on the north side of one room corresponds to a door on the south side of the adjacent room and so on</a:t>
            </a:r>
          </a:p>
          <a:p>
            <a:endParaRPr lang="en-GB" dirty="0"/>
          </a:p>
          <a:p>
            <a:r>
              <a:rPr lang="en-GB" dirty="0"/>
              <a:t>Pause the video and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Draw a design diagram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Include the comment notation to provide details of the algorithm (use pseudocode)</a:t>
            </a:r>
          </a:p>
          <a:p>
            <a:endParaRPr lang="en-GB" dirty="0"/>
          </a:p>
          <a:p>
            <a:r>
              <a:rPr lang="en-GB" dirty="0"/>
              <a:t>You have 10 minutes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3369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descr=" 16"/>
          <p:cNvSpPr/>
          <p:nvPr/>
        </p:nvSpPr>
        <p:spPr>
          <a:xfrm>
            <a:off x="9303343" y="3669210"/>
            <a:ext cx="650563" cy="36933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Wall</a:t>
            </a:r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Builder – </a:t>
            </a:r>
            <a:r>
              <a:rPr lang="en-GB" dirty="0" err="1"/>
              <a:t>MazeGame</a:t>
            </a:r>
            <a:endParaRPr lang="en-GB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 descr="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11" name="Rectangle 10" descr=" 11"/>
          <p:cNvSpPr/>
          <p:nvPr/>
        </p:nvSpPr>
        <p:spPr>
          <a:xfrm>
            <a:off x="789471" y="1616387"/>
            <a:ext cx="2223686" cy="646331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GameConfigurator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configureGame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grpSp>
        <p:nvGrpSpPr>
          <p:cNvPr id="47" name="Group 46" descr=" 47"/>
          <p:cNvGrpSpPr/>
          <p:nvPr/>
        </p:nvGrpSpPr>
        <p:grpSpPr>
          <a:xfrm>
            <a:off x="4066201" y="1200888"/>
            <a:ext cx="3301200" cy="1477328"/>
            <a:chOff x="2928065" y="2224024"/>
            <a:chExt cx="3301200" cy="1477328"/>
          </a:xfrm>
        </p:grpSpPr>
        <p:sp>
          <p:nvSpPr>
            <p:cNvPr id="28" name="Rectangle 27"/>
            <p:cNvSpPr/>
            <p:nvPr/>
          </p:nvSpPr>
          <p:spPr>
            <a:xfrm>
              <a:off x="2928065" y="2224024"/>
              <a:ext cx="3300904" cy="1477328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MazeBuilder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createMaze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addRoom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id:int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addDoor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(r1:int, side: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, r2:int)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getMaze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():Maze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2928065" y="2568000"/>
              <a:ext cx="3301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 descr=" 30"/>
          <p:cNvCxnSpPr>
            <a:stCxn id="11" idx="1"/>
            <a:endCxn id="11" idx="3"/>
          </p:cNvCxnSpPr>
          <p:nvPr/>
        </p:nvCxnSpPr>
        <p:spPr>
          <a:xfrm>
            <a:off x="789471" y="1939553"/>
            <a:ext cx="2223686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 descr=" 10"/>
          <p:cNvCxnSpPr>
            <a:stCxn id="9" idx="3"/>
            <a:endCxn id="35" idx="1"/>
          </p:cNvCxnSpPr>
          <p:nvPr/>
        </p:nvCxnSpPr>
        <p:spPr>
          <a:xfrm>
            <a:off x="10114175" y="3853876"/>
            <a:ext cx="240927" cy="0"/>
          </a:xfrm>
          <a:prstGeom prst="straightConnector1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7" descr=" 12"/>
          <p:cNvCxnSpPr>
            <a:stCxn id="11" idx="3"/>
            <a:endCxn id="28" idx="1"/>
          </p:cNvCxnSpPr>
          <p:nvPr/>
        </p:nvCxnSpPr>
        <p:spPr>
          <a:xfrm flipV="1">
            <a:off x="3013157" y="1939552"/>
            <a:ext cx="1053044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 descr=" 13"/>
          <p:cNvSpPr txBox="1"/>
          <p:nvPr/>
        </p:nvSpPr>
        <p:spPr>
          <a:xfrm>
            <a:off x="3232232" y="1647165"/>
            <a:ext cx="840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dirty="0"/>
              <a:t>1</a:t>
            </a:r>
          </a:p>
          <a:p>
            <a:pPr algn="r"/>
            <a:r>
              <a:rPr lang="en-GB" sz="1600" dirty="0"/>
              <a:t>builder</a:t>
            </a:r>
          </a:p>
        </p:txBody>
      </p:sp>
      <p:sp>
        <p:nvSpPr>
          <p:cNvPr id="15" name="Rectangle 14" descr=" 15"/>
          <p:cNvSpPr/>
          <p:nvPr/>
        </p:nvSpPr>
        <p:spPr>
          <a:xfrm>
            <a:off x="9243826" y="1754886"/>
            <a:ext cx="748923" cy="36933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Maze</a:t>
            </a:r>
          </a:p>
        </p:txBody>
      </p:sp>
      <p:cxnSp>
        <p:nvCxnSpPr>
          <p:cNvPr id="24" name="Straight Connector 17" descr=" 24"/>
          <p:cNvCxnSpPr>
            <a:stCxn id="28" idx="3"/>
            <a:endCxn id="15" idx="1"/>
          </p:cNvCxnSpPr>
          <p:nvPr/>
        </p:nvCxnSpPr>
        <p:spPr>
          <a:xfrm>
            <a:off x="7367105" y="1939552"/>
            <a:ext cx="187672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 descr=" 25"/>
          <p:cNvSpPr txBox="1"/>
          <p:nvPr/>
        </p:nvSpPr>
        <p:spPr>
          <a:xfrm>
            <a:off x="8569441" y="1647165"/>
            <a:ext cx="660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dirty="0"/>
              <a:t>1</a:t>
            </a:r>
          </a:p>
          <a:p>
            <a:pPr algn="r"/>
            <a:r>
              <a:rPr lang="en-GB" sz="1600" dirty="0"/>
              <a:t>maze</a:t>
            </a:r>
          </a:p>
        </p:txBody>
      </p:sp>
      <p:sp>
        <p:nvSpPr>
          <p:cNvPr id="35" name="Rectangle 34" descr=" 35"/>
          <p:cNvSpPr/>
          <p:nvPr/>
        </p:nvSpPr>
        <p:spPr>
          <a:xfrm>
            <a:off x="10355102" y="3669210"/>
            <a:ext cx="1189172" cy="36933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DoorWall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Group 53" descr=" 54"/>
          <p:cNvGrpSpPr/>
          <p:nvPr/>
        </p:nvGrpSpPr>
        <p:grpSpPr>
          <a:xfrm>
            <a:off x="9209279" y="2659448"/>
            <a:ext cx="838691" cy="701102"/>
            <a:chOff x="7725700" y="3436216"/>
            <a:chExt cx="838691" cy="701102"/>
          </a:xfrm>
        </p:grpSpPr>
        <p:sp>
          <p:nvSpPr>
            <p:cNvPr id="36" name="TextBox 35"/>
            <p:cNvSpPr txBox="1"/>
            <p:nvPr/>
          </p:nvSpPr>
          <p:spPr>
            <a:xfrm>
              <a:off x="7869168" y="3798764"/>
              <a:ext cx="551754" cy="338554"/>
            </a:xfrm>
            <a:prstGeom prst="rect">
              <a:avLst/>
            </a:prstGeom>
            <a:ln w="952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GB" sz="1600" dirty="0"/>
                <a:t>side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25700" y="3436216"/>
              <a:ext cx="838691" cy="36933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Room</a:t>
              </a:r>
            </a:p>
          </p:txBody>
        </p:sp>
      </p:grpSp>
      <p:cxnSp>
        <p:nvCxnSpPr>
          <p:cNvPr id="37" name="Straight Connector 17" descr=" 37"/>
          <p:cNvCxnSpPr>
            <a:stCxn id="36" idx="2"/>
            <a:endCxn id="16" idx="0"/>
          </p:cNvCxnSpPr>
          <p:nvPr/>
        </p:nvCxnSpPr>
        <p:spPr>
          <a:xfrm>
            <a:off x="9628624" y="3360550"/>
            <a:ext cx="1" cy="308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17" descr=" 55"/>
          <p:cNvCxnSpPr>
            <a:stCxn id="15" idx="2"/>
            <a:endCxn id="21" idx="0"/>
          </p:cNvCxnSpPr>
          <p:nvPr/>
        </p:nvCxnSpPr>
        <p:spPr>
          <a:xfrm>
            <a:off x="9618288" y="2124218"/>
            <a:ext cx="10337" cy="5352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 descr=" 9"/>
          <p:cNvSpPr/>
          <p:nvPr/>
        </p:nvSpPr>
        <p:spPr>
          <a:xfrm rot="16200000">
            <a:off x="9943195" y="3774719"/>
            <a:ext cx="183645" cy="158315"/>
          </a:xfrm>
          <a:prstGeom prst="triangl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177442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descr=" 16"/>
          <p:cNvSpPr/>
          <p:nvPr/>
        </p:nvSpPr>
        <p:spPr>
          <a:xfrm>
            <a:off x="9303343" y="3669210"/>
            <a:ext cx="650563" cy="36933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Wall</a:t>
            </a:r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Builder – </a:t>
            </a:r>
            <a:r>
              <a:rPr lang="en-GB" dirty="0" err="1"/>
              <a:t>MazeGame</a:t>
            </a:r>
            <a:endParaRPr lang="en-GB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 descr="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11" name="Rectangle 10" descr=" 11"/>
          <p:cNvSpPr/>
          <p:nvPr/>
        </p:nvSpPr>
        <p:spPr>
          <a:xfrm>
            <a:off x="789471" y="1616387"/>
            <a:ext cx="2223686" cy="646331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GameConfigurator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configureGame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grpSp>
        <p:nvGrpSpPr>
          <p:cNvPr id="47" name="Group 46" descr=" 47"/>
          <p:cNvGrpSpPr/>
          <p:nvPr/>
        </p:nvGrpSpPr>
        <p:grpSpPr>
          <a:xfrm>
            <a:off x="4066201" y="1200888"/>
            <a:ext cx="3301200" cy="1477328"/>
            <a:chOff x="2928065" y="2224024"/>
            <a:chExt cx="3301200" cy="1477328"/>
          </a:xfrm>
        </p:grpSpPr>
        <p:sp>
          <p:nvSpPr>
            <p:cNvPr id="28" name="Rectangle 27"/>
            <p:cNvSpPr/>
            <p:nvPr/>
          </p:nvSpPr>
          <p:spPr>
            <a:xfrm>
              <a:off x="2928065" y="2224024"/>
              <a:ext cx="3300904" cy="1477328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MazeBuilder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createMaze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addRoom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id:int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addDoor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(r1:int, side: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, r2:int)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getMaze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():Maze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2928065" y="2568000"/>
              <a:ext cx="3301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 descr=" 30"/>
          <p:cNvCxnSpPr>
            <a:stCxn id="11" idx="1"/>
            <a:endCxn id="11" idx="3"/>
          </p:cNvCxnSpPr>
          <p:nvPr/>
        </p:nvCxnSpPr>
        <p:spPr>
          <a:xfrm>
            <a:off x="789471" y="1939553"/>
            <a:ext cx="2223686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 descr=" 10"/>
          <p:cNvCxnSpPr>
            <a:stCxn id="9" idx="3"/>
            <a:endCxn id="35" idx="1"/>
          </p:cNvCxnSpPr>
          <p:nvPr/>
        </p:nvCxnSpPr>
        <p:spPr>
          <a:xfrm>
            <a:off x="10114175" y="3853876"/>
            <a:ext cx="240927" cy="0"/>
          </a:xfrm>
          <a:prstGeom prst="straightConnector1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7" descr=" 12"/>
          <p:cNvCxnSpPr>
            <a:stCxn id="11" idx="3"/>
            <a:endCxn id="28" idx="1"/>
          </p:cNvCxnSpPr>
          <p:nvPr/>
        </p:nvCxnSpPr>
        <p:spPr>
          <a:xfrm flipV="1">
            <a:off x="3013157" y="1939552"/>
            <a:ext cx="1053044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 descr=" 13"/>
          <p:cNvSpPr txBox="1"/>
          <p:nvPr/>
        </p:nvSpPr>
        <p:spPr>
          <a:xfrm>
            <a:off x="3232232" y="1647165"/>
            <a:ext cx="840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dirty="0"/>
              <a:t>1</a:t>
            </a:r>
          </a:p>
          <a:p>
            <a:pPr algn="r"/>
            <a:r>
              <a:rPr lang="en-GB" sz="1600" dirty="0"/>
              <a:t>builder</a:t>
            </a:r>
          </a:p>
        </p:txBody>
      </p:sp>
      <p:sp>
        <p:nvSpPr>
          <p:cNvPr id="15" name="Rectangle 14" descr=" 15"/>
          <p:cNvSpPr/>
          <p:nvPr/>
        </p:nvSpPr>
        <p:spPr>
          <a:xfrm>
            <a:off x="9243826" y="1754886"/>
            <a:ext cx="748923" cy="36933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Maze</a:t>
            </a:r>
          </a:p>
        </p:txBody>
      </p:sp>
      <p:cxnSp>
        <p:nvCxnSpPr>
          <p:cNvPr id="24" name="Straight Connector 17" descr=" 24"/>
          <p:cNvCxnSpPr>
            <a:stCxn id="28" idx="3"/>
            <a:endCxn id="15" idx="1"/>
          </p:cNvCxnSpPr>
          <p:nvPr/>
        </p:nvCxnSpPr>
        <p:spPr>
          <a:xfrm>
            <a:off x="7367105" y="1939552"/>
            <a:ext cx="187672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 descr=" 25"/>
          <p:cNvSpPr txBox="1"/>
          <p:nvPr/>
        </p:nvSpPr>
        <p:spPr>
          <a:xfrm>
            <a:off x="8569441" y="1647165"/>
            <a:ext cx="660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dirty="0"/>
              <a:t>1</a:t>
            </a:r>
          </a:p>
          <a:p>
            <a:pPr algn="r"/>
            <a:r>
              <a:rPr lang="en-GB" sz="1600" dirty="0"/>
              <a:t>maze</a:t>
            </a:r>
          </a:p>
        </p:txBody>
      </p:sp>
      <p:sp>
        <p:nvSpPr>
          <p:cNvPr id="35" name="Rectangle 34" descr=" 35"/>
          <p:cNvSpPr/>
          <p:nvPr/>
        </p:nvSpPr>
        <p:spPr>
          <a:xfrm>
            <a:off x="10355102" y="3669210"/>
            <a:ext cx="1189172" cy="36933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DoorWall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Group 53" descr=" 54"/>
          <p:cNvGrpSpPr/>
          <p:nvPr/>
        </p:nvGrpSpPr>
        <p:grpSpPr>
          <a:xfrm>
            <a:off x="9209279" y="2659448"/>
            <a:ext cx="838691" cy="701102"/>
            <a:chOff x="7725700" y="3436216"/>
            <a:chExt cx="838691" cy="701102"/>
          </a:xfrm>
        </p:grpSpPr>
        <p:sp>
          <p:nvSpPr>
            <p:cNvPr id="36" name="TextBox 35"/>
            <p:cNvSpPr txBox="1"/>
            <p:nvPr/>
          </p:nvSpPr>
          <p:spPr>
            <a:xfrm>
              <a:off x="7869168" y="3798764"/>
              <a:ext cx="551754" cy="338554"/>
            </a:xfrm>
            <a:prstGeom prst="rect">
              <a:avLst/>
            </a:prstGeom>
            <a:ln w="952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GB" sz="1600" dirty="0"/>
                <a:t>side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25700" y="3436216"/>
              <a:ext cx="838691" cy="36933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Room</a:t>
              </a:r>
            </a:p>
          </p:txBody>
        </p:sp>
      </p:grpSp>
      <p:cxnSp>
        <p:nvCxnSpPr>
          <p:cNvPr id="37" name="Straight Connector 17" descr=" 37"/>
          <p:cNvCxnSpPr>
            <a:stCxn id="36" idx="2"/>
            <a:endCxn id="16" idx="0"/>
          </p:cNvCxnSpPr>
          <p:nvPr/>
        </p:nvCxnSpPr>
        <p:spPr>
          <a:xfrm>
            <a:off x="9628624" y="3360550"/>
            <a:ext cx="1" cy="308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17" descr=" 55"/>
          <p:cNvCxnSpPr>
            <a:stCxn id="15" idx="2"/>
            <a:endCxn id="21" idx="0"/>
          </p:cNvCxnSpPr>
          <p:nvPr/>
        </p:nvCxnSpPr>
        <p:spPr>
          <a:xfrm>
            <a:off x="9618288" y="2124218"/>
            <a:ext cx="10337" cy="5352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 descr=" 9"/>
          <p:cNvSpPr/>
          <p:nvPr/>
        </p:nvSpPr>
        <p:spPr>
          <a:xfrm rot="16200000">
            <a:off x="9943195" y="3774719"/>
            <a:ext cx="183645" cy="158315"/>
          </a:xfrm>
          <a:prstGeom prst="triangl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 descr=" 85"/>
          <p:cNvGrpSpPr/>
          <p:nvPr/>
        </p:nvGrpSpPr>
        <p:grpSpPr>
          <a:xfrm>
            <a:off x="413992" y="2262718"/>
            <a:ext cx="3652209" cy="2003033"/>
            <a:chOff x="413992" y="2262718"/>
            <a:chExt cx="3652209" cy="2003033"/>
          </a:xfrm>
        </p:grpSpPr>
        <p:sp>
          <p:nvSpPr>
            <p:cNvPr id="27" name="Flowchart: Card 26"/>
            <p:cNvSpPr/>
            <p:nvPr/>
          </p:nvSpPr>
          <p:spPr>
            <a:xfrm flipH="1">
              <a:off x="413992" y="2736988"/>
              <a:ext cx="3652209" cy="1528763"/>
            </a:xfrm>
            <a:prstGeom prst="flowChartPunchedCard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72000" tIns="0" rIns="0" bIns="0" rtlCol="0" anchor="t">
              <a:spAutoFit/>
            </a:bodyPr>
            <a:lstStyle/>
            <a:p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builder.createMaze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builder.createRoom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(1);</a:t>
              </a:r>
            </a:p>
            <a:p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builder.createRoom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(2);</a:t>
              </a:r>
            </a:p>
            <a:p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builder.addDoor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 east, 2);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builder.getMaze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</p:txBody>
        </p:sp>
        <p:cxnSp>
          <p:nvCxnSpPr>
            <p:cNvPr id="31" name="Straight Connector 30"/>
            <p:cNvCxnSpPr>
              <a:stCxn id="27" idx="0"/>
            </p:cNvCxnSpPr>
            <p:nvPr/>
          </p:nvCxnSpPr>
          <p:spPr>
            <a:xfrm flipH="1" flipV="1">
              <a:off x="1901314" y="2262718"/>
              <a:ext cx="338782" cy="47427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7282161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descr=" 16"/>
          <p:cNvSpPr/>
          <p:nvPr/>
        </p:nvSpPr>
        <p:spPr>
          <a:xfrm>
            <a:off x="9303343" y="3669210"/>
            <a:ext cx="650563" cy="36933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Wall</a:t>
            </a:r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Builder – </a:t>
            </a:r>
            <a:r>
              <a:rPr lang="en-GB" dirty="0" err="1"/>
              <a:t>MazeGame</a:t>
            </a:r>
            <a:endParaRPr lang="en-GB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 descr="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11" name="Rectangle 10" descr=" 11"/>
          <p:cNvSpPr/>
          <p:nvPr/>
        </p:nvSpPr>
        <p:spPr>
          <a:xfrm>
            <a:off x="789471" y="1616387"/>
            <a:ext cx="2223686" cy="646331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GameConfigurator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configureGame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grpSp>
        <p:nvGrpSpPr>
          <p:cNvPr id="47" name="Group 46" descr=" 47"/>
          <p:cNvGrpSpPr/>
          <p:nvPr/>
        </p:nvGrpSpPr>
        <p:grpSpPr>
          <a:xfrm>
            <a:off x="4066201" y="1200888"/>
            <a:ext cx="3301200" cy="1477328"/>
            <a:chOff x="2928065" y="2224024"/>
            <a:chExt cx="3301200" cy="1477328"/>
          </a:xfrm>
        </p:grpSpPr>
        <p:sp>
          <p:nvSpPr>
            <p:cNvPr id="28" name="Rectangle 27"/>
            <p:cNvSpPr/>
            <p:nvPr/>
          </p:nvSpPr>
          <p:spPr>
            <a:xfrm>
              <a:off x="2928065" y="2224024"/>
              <a:ext cx="3300904" cy="1477328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MazeBuilder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createMaze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addRoom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id:int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addDoor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(r1:int, side: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, r2:int)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getMaze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():Maze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2928065" y="2568000"/>
              <a:ext cx="3301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 descr=" 30"/>
          <p:cNvCxnSpPr>
            <a:stCxn id="11" idx="1"/>
            <a:endCxn id="11" idx="3"/>
          </p:cNvCxnSpPr>
          <p:nvPr/>
        </p:nvCxnSpPr>
        <p:spPr>
          <a:xfrm>
            <a:off x="789471" y="1939553"/>
            <a:ext cx="2223686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 descr=" 10"/>
          <p:cNvCxnSpPr>
            <a:stCxn id="9" idx="3"/>
            <a:endCxn id="35" idx="1"/>
          </p:cNvCxnSpPr>
          <p:nvPr/>
        </p:nvCxnSpPr>
        <p:spPr>
          <a:xfrm>
            <a:off x="10114175" y="3853876"/>
            <a:ext cx="240927" cy="0"/>
          </a:xfrm>
          <a:prstGeom prst="straightConnector1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7" descr=" 12"/>
          <p:cNvCxnSpPr>
            <a:stCxn id="11" idx="3"/>
            <a:endCxn id="28" idx="1"/>
          </p:cNvCxnSpPr>
          <p:nvPr/>
        </p:nvCxnSpPr>
        <p:spPr>
          <a:xfrm flipV="1">
            <a:off x="3013157" y="1939552"/>
            <a:ext cx="1053044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 descr=" 13"/>
          <p:cNvSpPr txBox="1"/>
          <p:nvPr/>
        </p:nvSpPr>
        <p:spPr>
          <a:xfrm>
            <a:off x="3232232" y="1647165"/>
            <a:ext cx="840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dirty="0"/>
              <a:t>1</a:t>
            </a:r>
          </a:p>
          <a:p>
            <a:pPr algn="r"/>
            <a:r>
              <a:rPr lang="en-GB" sz="1600" dirty="0"/>
              <a:t>builder</a:t>
            </a:r>
          </a:p>
        </p:txBody>
      </p:sp>
      <p:sp>
        <p:nvSpPr>
          <p:cNvPr id="15" name="Rectangle 14" descr=" 15"/>
          <p:cNvSpPr/>
          <p:nvPr/>
        </p:nvSpPr>
        <p:spPr>
          <a:xfrm>
            <a:off x="9243826" y="1754886"/>
            <a:ext cx="748923" cy="36933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Maze</a:t>
            </a:r>
          </a:p>
        </p:txBody>
      </p:sp>
      <p:cxnSp>
        <p:nvCxnSpPr>
          <p:cNvPr id="24" name="Straight Connector 17" descr=" 24"/>
          <p:cNvCxnSpPr>
            <a:stCxn id="28" idx="3"/>
            <a:endCxn id="15" idx="1"/>
          </p:cNvCxnSpPr>
          <p:nvPr/>
        </p:nvCxnSpPr>
        <p:spPr>
          <a:xfrm>
            <a:off x="7367105" y="1939552"/>
            <a:ext cx="187672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 descr=" 25"/>
          <p:cNvSpPr txBox="1"/>
          <p:nvPr/>
        </p:nvSpPr>
        <p:spPr>
          <a:xfrm>
            <a:off x="8569441" y="1647165"/>
            <a:ext cx="660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dirty="0"/>
              <a:t>1</a:t>
            </a:r>
          </a:p>
          <a:p>
            <a:pPr algn="r"/>
            <a:r>
              <a:rPr lang="en-GB" sz="1600" dirty="0"/>
              <a:t>maze</a:t>
            </a:r>
          </a:p>
        </p:txBody>
      </p:sp>
      <p:sp>
        <p:nvSpPr>
          <p:cNvPr id="35" name="Rectangle 34" descr=" 35"/>
          <p:cNvSpPr/>
          <p:nvPr/>
        </p:nvSpPr>
        <p:spPr>
          <a:xfrm>
            <a:off x="10355102" y="3669210"/>
            <a:ext cx="1189172" cy="36933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DoorWall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Group 53" descr=" 54"/>
          <p:cNvGrpSpPr/>
          <p:nvPr/>
        </p:nvGrpSpPr>
        <p:grpSpPr>
          <a:xfrm>
            <a:off x="9209279" y="2659448"/>
            <a:ext cx="838691" cy="701102"/>
            <a:chOff x="7725700" y="3436216"/>
            <a:chExt cx="838691" cy="701102"/>
          </a:xfrm>
        </p:grpSpPr>
        <p:sp>
          <p:nvSpPr>
            <p:cNvPr id="36" name="TextBox 35"/>
            <p:cNvSpPr txBox="1"/>
            <p:nvPr/>
          </p:nvSpPr>
          <p:spPr>
            <a:xfrm>
              <a:off x="7869168" y="3798764"/>
              <a:ext cx="551754" cy="338554"/>
            </a:xfrm>
            <a:prstGeom prst="rect">
              <a:avLst/>
            </a:prstGeom>
            <a:ln w="952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GB" sz="1600" dirty="0"/>
                <a:t>side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25700" y="3436216"/>
              <a:ext cx="838691" cy="36933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Room</a:t>
              </a:r>
            </a:p>
          </p:txBody>
        </p:sp>
      </p:grpSp>
      <p:cxnSp>
        <p:nvCxnSpPr>
          <p:cNvPr id="37" name="Straight Connector 17" descr=" 37"/>
          <p:cNvCxnSpPr>
            <a:stCxn id="36" idx="2"/>
            <a:endCxn id="16" idx="0"/>
          </p:cNvCxnSpPr>
          <p:nvPr/>
        </p:nvCxnSpPr>
        <p:spPr>
          <a:xfrm>
            <a:off x="9628624" y="3360550"/>
            <a:ext cx="1" cy="308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17" descr=" 55"/>
          <p:cNvCxnSpPr>
            <a:stCxn id="15" idx="2"/>
            <a:endCxn id="21" idx="0"/>
          </p:cNvCxnSpPr>
          <p:nvPr/>
        </p:nvCxnSpPr>
        <p:spPr>
          <a:xfrm>
            <a:off x="9618288" y="2124218"/>
            <a:ext cx="10337" cy="5352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 descr=" 9"/>
          <p:cNvSpPr/>
          <p:nvPr/>
        </p:nvSpPr>
        <p:spPr>
          <a:xfrm rot="16200000">
            <a:off x="9943195" y="3774719"/>
            <a:ext cx="183645" cy="158315"/>
          </a:xfrm>
          <a:prstGeom prst="triangl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oup 31" descr=" 83"/>
          <p:cNvGrpSpPr/>
          <p:nvPr/>
        </p:nvGrpSpPr>
        <p:grpSpPr>
          <a:xfrm>
            <a:off x="3121818" y="2678216"/>
            <a:ext cx="4269365" cy="3113375"/>
            <a:chOff x="3121818" y="2678216"/>
            <a:chExt cx="4269365" cy="3113375"/>
          </a:xfrm>
        </p:grpSpPr>
        <p:sp>
          <p:nvSpPr>
            <p:cNvPr id="33" name="Flowchart: Card 32"/>
            <p:cNvSpPr/>
            <p:nvPr/>
          </p:nvSpPr>
          <p:spPr>
            <a:xfrm flipH="1">
              <a:off x="3121818" y="3345571"/>
              <a:ext cx="4269365" cy="2446020"/>
            </a:xfrm>
            <a:prstGeom prst="flowChartPunchedCard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72000" tIns="0" rIns="0" bIns="0" rtlCol="0" anchor="t">
              <a:spAutoFit/>
            </a:bodyPr>
            <a:lstStyle/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maze.roomNo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(id) == null) {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Room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room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Room (id);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maze.addRoom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(room);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room.setSide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(north, new Wall());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room.setSide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(east,  new Wall());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room.setSide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(south, new Wall());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room.setSide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(west,  new Wall());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cxnSp>
          <p:nvCxnSpPr>
            <p:cNvPr id="34" name="Straight Connector 33"/>
            <p:cNvCxnSpPr>
              <a:endCxn id="33" idx="0"/>
            </p:cNvCxnSpPr>
            <p:nvPr/>
          </p:nvCxnSpPr>
          <p:spPr>
            <a:xfrm flipH="1">
              <a:off x="5256500" y="2678216"/>
              <a:ext cx="460153" cy="66735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9838607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descr=" 16"/>
          <p:cNvSpPr/>
          <p:nvPr/>
        </p:nvSpPr>
        <p:spPr>
          <a:xfrm>
            <a:off x="9303343" y="3669210"/>
            <a:ext cx="650563" cy="36933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Wall</a:t>
            </a:r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Builder – </a:t>
            </a:r>
            <a:r>
              <a:rPr lang="en-GB" dirty="0" err="1"/>
              <a:t>MazeGame</a:t>
            </a:r>
            <a:endParaRPr lang="en-GB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 descr="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11" name="Rectangle 10" descr=" 11"/>
          <p:cNvSpPr/>
          <p:nvPr/>
        </p:nvSpPr>
        <p:spPr>
          <a:xfrm>
            <a:off x="789471" y="1616387"/>
            <a:ext cx="2223686" cy="646331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GameConfigurator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configureGame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grpSp>
        <p:nvGrpSpPr>
          <p:cNvPr id="47" name="Group 46" descr=" 47"/>
          <p:cNvGrpSpPr/>
          <p:nvPr/>
        </p:nvGrpSpPr>
        <p:grpSpPr>
          <a:xfrm>
            <a:off x="4066201" y="1200888"/>
            <a:ext cx="3301200" cy="1477328"/>
            <a:chOff x="2928065" y="2224024"/>
            <a:chExt cx="3301200" cy="1477328"/>
          </a:xfrm>
        </p:grpSpPr>
        <p:sp>
          <p:nvSpPr>
            <p:cNvPr id="28" name="Rectangle 27"/>
            <p:cNvSpPr/>
            <p:nvPr/>
          </p:nvSpPr>
          <p:spPr>
            <a:xfrm>
              <a:off x="2928065" y="2224024"/>
              <a:ext cx="3300904" cy="1477328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MazeBuilder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createMaze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addRoom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id:int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addDoor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(r1:int, side: 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, r2:int)</a:t>
              </a:r>
            </a:p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getMaze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():Maze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2928065" y="2568000"/>
              <a:ext cx="3301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 descr=" 30"/>
          <p:cNvCxnSpPr>
            <a:stCxn id="11" idx="1"/>
            <a:endCxn id="11" idx="3"/>
          </p:cNvCxnSpPr>
          <p:nvPr/>
        </p:nvCxnSpPr>
        <p:spPr>
          <a:xfrm>
            <a:off x="789471" y="1939553"/>
            <a:ext cx="2223686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 descr=" 10"/>
          <p:cNvCxnSpPr>
            <a:stCxn id="9" idx="3"/>
            <a:endCxn id="35" idx="1"/>
          </p:cNvCxnSpPr>
          <p:nvPr/>
        </p:nvCxnSpPr>
        <p:spPr>
          <a:xfrm>
            <a:off x="10114175" y="3853876"/>
            <a:ext cx="240927" cy="0"/>
          </a:xfrm>
          <a:prstGeom prst="straightConnector1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7" descr=" 12"/>
          <p:cNvCxnSpPr>
            <a:stCxn id="11" idx="3"/>
            <a:endCxn id="28" idx="1"/>
          </p:cNvCxnSpPr>
          <p:nvPr/>
        </p:nvCxnSpPr>
        <p:spPr>
          <a:xfrm flipV="1">
            <a:off x="3013157" y="1939552"/>
            <a:ext cx="1053044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 descr=" 13"/>
          <p:cNvSpPr txBox="1"/>
          <p:nvPr/>
        </p:nvSpPr>
        <p:spPr>
          <a:xfrm>
            <a:off x="3232232" y="1647165"/>
            <a:ext cx="840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dirty="0"/>
              <a:t>1</a:t>
            </a:r>
          </a:p>
          <a:p>
            <a:pPr algn="r"/>
            <a:r>
              <a:rPr lang="en-GB" sz="1600" dirty="0"/>
              <a:t>builder</a:t>
            </a:r>
          </a:p>
        </p:txBody>
      </p:sp>
      <p:sp>
        <p:nvSpPr>
          <p:cNvPr id="15" name="Rectangle 14" descr=" 15"/>
          <p:cNvSpPr/>
          <p:nvPr/>
        </p:nvSpPr>
        <p:spPr>
          <a:xfrm>
            <a:off x="9243826" y="1754886"/>
            <a:ext cx="748923" cy="36933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Maze</a:t>
            </a:r>
          </a:p>
        </p:txBody>
      </p:sp>
      <p:cxnSp>
        <p:nvCxnSpPr>
          <p:cNvPr id="24" name="Straight Connector 17" descr=" 24"/>
          <p:cNvCxnSpPr>
            <a:stCxn id="28" idx="3"/>
            <a:endCxn id="15" idx="1"/>
          </p:cNvCxnSpPr>
          <p:nvPr/>
        </p:nvCxnSpPr>
        <p:spPr>
          <a:xfrm>
            <a:off x="7367105" y="1939552"/>
            <a:ext cx="187672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 descr=" 25"/>
          <p:cNvSpPr txBox="1"/>
          <p:nvPr/>
        </p:nvSpPr>
        <p:spPr>
          <a:xfrm>
            <a:off x="8569441" y="1647165"/>
            <a:ext cx="660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dirty="0"/>
              <a:t>1</a:t>
            </a:r>
          </a:p>
          <a:p>
            <a:pPr algn="r"/>
            <a:r>
              <a:rPr lang="en-GB" sz="1600" dirty="0"/>
              <a:t>maze</a:t>
            </a:r>
          </a:p>
        </p:txBody>
      </p:sp>
      <p:sp>
        <p:nvSpPr>
          <p:cNvPr id="35" name="Rectangle 34" descr=" 35"/>
          <p:cNvSpPr/>
          <p:nvPr/>
        </p:nvSpPr>
        <p:spPr>
          <a:xfrm>
            <a:off x="10355102" y="3669210"/>
            <a:ext cx="1189172" cy="369332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DoorWall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Group 53" descr=" 54"/>
          <p:cNvGrpSpPr/>
          <p:nvPr/>
        </p:nvGrpSpPr>
        <p:grpSpPr>
          <a:xfrm>
            <a:off x="9209279" y="2659448"/>
            <a:ext cx="838691" cy="701102"/>
            <a:chOff x="7725700" y="3436216"/>
            <a:chExt cx="838691" cy="701102"/>
          </a:xfrm>
        </p:grpSpPr>
        <p:sp>
          <p:nvSpPr>
            <p:cNvPr id="36" name="TextBox 35"/>
            <p:cNvSpPr txBox="1"/>
            <p:nvPr/>
          </p:nvSpPr>
          <p:spPr>
            <a:xfrm>
              <a:off x="7869168" y="3798764"/>
              <a:ext cx="551754" cy="338554"/>
            </a:xfrm>
            <a:prstGeom prst="rect">
              <a:avLst/>
            </a:prstGeom>
            <a:ln w="952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GB" sz="1600" dirty="0"/>
                <a:t>side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25700" y="3436216"/>
              <a:ext cx="838691" cy="369332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algn="ctr"/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Room</a:t>
              </a:r>
            </a:p>
          </p:txBody>
        </p:sp>
      </p:grpSp>
      <p:cxnSp>
        <p:nvCxnSpPr>
          <p:cNvPr id="37" name="Straight Connector 17" descr=" 37"/>
          <p:cNvCxnSpPr>
            <a:stCxn id="36" idx="2"/>
            <a:endCxn id="16" idx="0"/>
          </p:cNvCxnSpPr>
          <p:nvPr/>
        </p:nvCxnSpPr>
        <p:spPr>
          <a:xfrm>
            <a:off x="9628624" y="3360550"/>
            <a:ext cx="1" cy="308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17" descr=" 55"/>
          <p:cNvCxnSpPr>
            <a:stCxn id="15" idx="2"/>
            <a:endCxn id="21" idx="0"/>
          </p:cNvCxnSpPr>
          <p:nvPr/>
        </p:nvCxnSpPr>
        <p:spPr>
          <a:xfrm>
            <a:off x="9618288" y="2124218"/>
            <a:ext cx="10337" cy="5352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 descr=" 9"/>
          <p:cNvSpPr/>
          <p:nvPr/>
        </p:nvSpPr>
        <p:spPr>
          <a:xfrm rot="16200000">
            <a:off x="9943195" y="3774719"/>
            <a:ext cx="183645" cy="158315"/>
          </a:xfrm>
          <a:prstGeom prst="triangl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 30" descr=" 84"/>
          <p:cNvGrpSpPr/>
          <p:nvPr/>
        </p:nvGrpSpPr>
        <p:grpSpPr>
          <a:xfrm>
            <a:off x="4524255" y="2678216"/>
            <a:ext cx="5380246" cy="3933070"/>
            <a:chOff x="4524255" y="2678216"/>
            <a:chExt cx="5380246" cy="3933070"/>
          </a:xfrm>
        </p:grpSpPr>
        <p:sp>
          <p:nvSpPr>
            <p:cNvPr id="38" name="Flowchart: Card 37"/>
            <p:cNvSpPr/>
            <p:nvPr/>
          </p:nvSpPr>
          <p:spPr>
            <a:xfrm flipH="1">
              <a:off x="4524255" y="3859513"/>
              <a:ext cx="5380246" cy="2751773"/>
            </a:xfrm>
            <a:prstGeom prst="flowChartPunchedCard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72000" tIns="0" rIns="0" bIns="0" rtlCol="0" anchor="t">
              <a:spAutoFit/>
            </a:bodyPr>
            <a:lstStyle/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Room room1 =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maze.roomNo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(r1);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Room room2 =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maze.roomNo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(r2);</a:t>
              </a:r>
            </a:p>
            <a:p>
              <a:endParaRPr lang="en-GB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((room1 != null) &amp;&amp; (room2 != null)) {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DoorWall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 = new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DoorWall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(room1, room2);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room1.setSide (side, d);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room2.setSide ((side + 2) mod 4, d);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cxnSp>
          <p:nvCxnSpPr>
            <p:cNvPr id="39" name="Straight Connector 38"/>
            <p:cNvCxnSpPr>
              <a:endCxn id="38" idx="0"/>
            </p:cNvCxnSpPr>
            <p:nvPr/>
          </p:nvCxnSpPr>
          <p:spPr>
            <a:xfrm>
              <a:off x="5716653" y="2678216"/>
              <a:ext cx="1497725" cy="118129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8085125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Builder –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Nicely encapsulates object configuration </a:t>
            </a:r>
          </a:p>
          <a:p>
            <a:pPr marL="450850" lvl="2" indent="-180975">
              <a:buFontTx/>
              <a:buChar char="-"/>
            </a:pPr>
            <a:r>
              <a:rPr lang="en-GB" dirty="0"/>
              <a:t>Constraints encapsulated and easily found in one place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Groups construction logic for multiple inter-dependent classes</a:t>
            </a:r>
          </a:p>
          <a:p>
            <a:endParaRPr lang="en-GB" dirty="0"/>
          </a:p>
          <a:p>
            <a:r>
              <a:rPr lang="en-GB" dirty="0"/>
              <a:t>Cons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More indirect code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Needs to be combined with Factory pattern to enable easy switching of concrete implementations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7756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Creational Patterns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indent="-271463">
              <a:buFont typeface="+mj-lt"/>
              <a:buAutoNum type="arabicPeriod"/>
            </a:pPr>
            <a:r>
              <a:rPr lang="en-GB" dirty="0"/>
              <a:t>Controlling what class to instantiate</a:t>
            </a:r>
          </a:p>
          <a:p>
            <a:pPr marL="271463" lvl="1" indent="-271463">
              <a:buFont typeface="+mj-lt"/>
              <a:buAutoNum type="arabicPeriod"/>
            </a:pPr>
            <a:r>
              <a:rPr lang="en-GB" dirty="0"/>
              <a:t>Factory Method</a:t>
            </a:r>
          </a:p>
          <a:p>
            <a:pPr marL="271463" lvl="1" indent="-271463">
              <a:buFont typeface="+mj-lt"/>
              <a:buAutoNum type="arabicPeriod"/>
            </a:pPr>
            <a:r>
              <a:rPr lang="en-GB" dirty="0"/>
              <a:t>Abstract Factory (“Factory Class”)</a:t>
            </a:r>
          </a:p>
          <a:p>
            <a:pPr marL="271463" indent="-271463">
              <a:buFont typeface="+mj-lt"/>
              <a:buAutoNum type="arabicPeriod"/>
            </a:pPr>
            <a:endParaRPr lang="en-GB" dirty="0"/>
          </a:p>
          <a:p>
            <a:pPr marL="271463" indent="-271463">
              <a:buFont typeface="+mj-lt"/>
              <a:buAutoNum type="arabicPeriod"/>
            </a:pPr>
            <a:r>
              <a:rPr lang="en-GB" dirty="0"/>
              <a:t>Making sure objects are configured correctly</a:t>
            </a:r>
          </a:p>
          <a:p>
            <a:pPr marL="271463" lvl="1" indent="-271463">
              <a:buFont typeface="+mj-lt"/>
              <a:buAutoNum type="arabicPeriod"/>
            </a:pPr>
            <a:r>
              <a:rPr lang="en-GB" dirty="0"/>
              <a:t>Builder</a:t>
            </a:r>
          </a:p>
          <a:p>
            <a:pPr marL="271463" lvl="1" indent="-271463">
              <a:buFont typeface="+mj-lt"/>
              <a:buAutoNum type="arabicPeriod"/>
            </a:pPr>
            <a:r>
              <a:rPr lang="en-GB" dirty="0"/>
              <a:t>Prototype – Not discussed</a:t>
            </a:r>
          </a:p>
          <a:p>
            <a:pPr marL="271463" indent="-271463">
              <a:buFont typeface="+mj-lt"/>
              <a:buAutoNum type="arabicPeriod"/>
            </a:pPr>
            <a:endParaRPr lang="en-GB" dirty="0"/>
          </a:p>
          <a:p>
            <a:pPr marL="271463" indent="-271463">
              <a:buFont typeface="+mj-lt"/>
              <a:buAutoNum type="arabicPeriod"/>
            </a:pPr>
            <a:r>
              <a:rPr lang="en-GB" dirty="0"/>
              <a:t>Controlling number of objects</a:t>
            </a:r>
          </a:p>
          <a:p>
            <a:pPr marL="271463" lvl="1" indent="-271463">
              <a:buFont typeface="+mj-lt"/>
              <a:buAutoNum type="arabicPeriod"/>
            </a:pPr>
            <a:r>
              <a:rPr lang="en-GB" dirty="0"/>
              <a:t>Singleton (“safe global variables”) – </a:t>
            </a:r>
            <a:r>
              <a:rPr lang="en-GB"/>
              <a:t>Not discussed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5643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591E-702A-B545-A3B6-45F3EDA4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05" y="188050"/>
            <a:ext cx="11232000" cy="720000"/>
          </a:xfrm>
        </p:spPr>
        <p:txBody>
          <a:bodyPr anchor="t"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F4E4273-F70A-9249-9B80-B384DB5E7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6000" y="1088721"/>
            <a:ext cx="5376000" cy="4981488"/>
          </a:xfrm>
        </p:spPr>
        <p:txBody>
          <a:bodyPr>
            <a:normAutofit/>
          </a:bodyPr>
          <a:lstStyle/>
          <a:p>
            <a:r>
              <a:rPr lang="en-US" dirty="0"/>
              <a:t>What Next?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  <a:latin typeface="+mn-lt"/>
              </a:rPr>
              <a:t>Extensibility patterns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14" name="Content Placeholder 7">
            <a:extLst>
              <a:ext uri="{FF2B5EF4-FFF2-40B4-BE49-F238E27FC236}">
                <a16:creationId xmlns:a16="http://schemas.microsoft.com/office/drawing/2014/main" id="{122C14DB-FFAB-7942-B35B-BB6D1473F7EF}"/>
              </a:ext>
            </a:extLst>
          </p:cNvPr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2279129176"/>
              </p:ext>
            </p:extLst>
          </p:nvPr>
        </p:nvGraphicFramePr>
        <p:xfrm>
          <a:off x="479425" y="1089025"/>
          <a:ext cx="5376863" cy="4860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960803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Creational Patterns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indent="-271463">
              <a:buFont typeface="+mj-lt"/>
              <a:buAutoNum type="arabicPeriod"/>
            </a:pPr>
            <a:r>
              <a:rPr lang="en-GB" dirty="0"/>
              <a:t>Controlling what class to instantiate</a:t>
            </a:r>
          </a:p>
          <a:p>
            <a:pPr marL="271463" lvl="1" indent="-271463">
              <a:buFont typeface="+mj-lt"/>
              <a:buAutoNum type="arabicPeriod"/>
            </a:pPr>
            <a:r>
              <a:rPr lang="en-GB" dirty="0"/>
              <a:t>Factory Method</a:t>
            </a:r>
          </a:p>
          <a:p>
            <a:pPr marL="271463" lvl="1" indent="-271463">
              <a:buFont typeface="+mj-lt"/>
              <a:buAutoNum type="arabicPeriod"/>
            </a:pPr>
            <a:r>
              <a:rPr lang="en-GB" dirty="0"/>
              <a:t>Abstract Factory (“Factory Class”)</a:t>
            </a:r>
          </a:p>
          <a:p>
            <a:pPr marL="271463" indent="-271463">
              <a:buFont typeface="+mj-lt"/>
              <a:buAutoNum type="arabicPeriod"/>
            </a:pPr>
            <a:endParaRPr lang="en-GB" dirty="0"/>
          </a:p>
          <a:p>
            <a:pPr marL="271463" indent="-271463">
              <a:buFont typeface="+mj-lt"/>
              <a:buAutoNum type="arabicPeriod"/>
            </a:pPr>
            <a:r>
              <a:rPr lang="en-GB" dirty="0"/>
              <a:t>Making sure objects are configured correctly</a:t>
            </a:r>
          </a:p>
          <a:p>
            <a:pPr marL="271463" lvl="1" indent="-271463">
              <a:buFont typeface="+mj-lt"/>
              <a:buAutoNum type="arabicPeriod"/>
            </a:pPr>
            <a:r>
              <a:rPr lang="en-GB" dirty="0"/>
              <a:t>Builder</a:t>
            </a:r>
          </a:p>
          <a:p>
            <a:pPr marL="271463" lvl="1" indent="-271463">
              <a:buFont typeface="+mj-lt"/>
              <a:buAutoNum type="arabicPeriod"/>
            </a:pPr>
            <a:r>
              <a:rPr lang="en-GB" dirty="0"/>
              <a:t>Prototype</a:t>
            </a:r>
          </a:p>
          <a:p>
            <a:pPr marL="271463" indent="-271463">
              <a:buFont typeface="+mj-lt"/>
              <a:buAutoNum type="arabicPeriod"/>
            </a:pPr>
            <a:endParaRPr lang="en-GB" dirty="0"/>
          </a:p>
          <a:p>
            <a:pPr marL="271463" indent="-271463">
              <a:buFont typeface="+mj-lt"/>
              <a:buAutoNum type="arabicPeriod"/>
            </a:pPr>
            <a:r>
              <a:rPr lang="en-GB" dirty="0"/>
              <a:t>Controlling number of objects</a:t>
            </a:r>
          </a:p>
          <a:p>
            <a:pPr marL="271463" lvl="1" indent="-271463">
              <a:buFont typeface="+mj-lt"/>
              <a:buAutoNum type="arabicPeriod"/>
            </a:pPr>
            <a:r>
              <a:rPr lang="en-GB" dirty="0"/>
              <a:t>Singleton (“safe global variables”)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72006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695B9B-A7BB-114B-9B0A-D884141025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Contact details/for more information</a:t>
            </a:r>
            <a:br>
              <a:rPr lang="en-GB" dirty="0"/>
            </a:br>
            <a:r>
              <a:rPr lang="en-GB" dirty="0"/>
              <a:t>Leonardo Magela Cunha</a:t>
            </a:r>
          </a:p>
          <a:p>
            <a:br>
              <a:rPr lang="en-GB" dirty="0"/>
            </a:br>
            <a:r>
              <a:rPr lang="en-GB" dirty="0" err="1"/>
              <a:t>leonardo.magela@kcl.ac.uk</a:t>
            </a:r>
            <a:br>
              <a:rPr lang="en-GB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C564-6F13-C445-8717-625C811FEB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>
                <a:latin typeface="Georgia" panose="02040502050405020303" pitchFamily="18" charset="0"/>
              </a:rPr>
              <a:t>© 2021 King’s College London. All rights reserved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146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Factory Method –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a Bridge pattern</a:t>
            </a:r>
          </a:p>
          <a:p>
            <a:pPr lvl="1"/>
            <a:r>
              <a:rPr lang="en-GB" dirty="0"/>
              <a:t>What if there were dependencies between the different facets after all?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Becomes painful if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en-GB" dirty="0"/>
              <a:t> becomes </a:t>
            </a:r>
            <a:br>
              <a:rPr lang="en-GB" dirty="0"/>
            </a:br>
            <a:r>
              <a:rPr lang="en-GB" dirty="0"/>
              <a:t>more complex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3294" y="2270310"/>
            <a:ext cx="11425412" cy="3252997"/>
            <a:chOff x="9445" y="839867"/>
            <a:chExt cx="11425412" cy="3252997"/>
          </a:xfrm>
        </p:grpSpPr>
        <p:grpSp>
          <p:nvGrpSpPr>
            <p:cNvPr id="8" name="Group 7"/>
            <p:cNvGrpSpPr/>
            <p:nvPr/>
          </p:nvGrpSpPr>
          <p:grpSpPr>
            <a:xfrm>
              <a:off x="6563632" y="1360720"/>
              <a:ext cx="2058577" cy="646331"/>
              <a:chOff x="5419137" y="1524000"/>
              <a:chExt cx="2058577" cy="646331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419137" y="1524000"/>
                <a:ext cx="2058577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AbstractStrategy</a:t>
                </a:r>
                <a:endParaRPr lang="en-GB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operationImpl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</p:txBody>
          </p:sp>
          <p:cxnSp>
            <p:nvCxnSpPr>
              <p:cNvPr id="39" name="Straight Connector 38"/>
              <p:cNvCxnSpPr>
                <a:stCxn id="38" idx="1"/>
                <a:endCxn id="38" idx="3"/>
              </p:cNvCxnSpPr>
              <p:nvPr/>
            </p:nvCxnSpPr>
            <p:spPr>
              <a:xfrm>
                <a:off x="5419137" y="1847166"/>
                <a:ext cx="205857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6563632" y="2690501"/>
              <a:ext cx="2246897" cy="646331"/>
              <a:chOff x="5496429" y="3895725"/>
              <a:chExt cx="2246897" cy="646331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5496429" y="3895725"/>
                <a:ext cx="2246897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ConcreteStrategy1</a:t>
                </a:r>
              </a:p>
              <a:p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hookMethod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</p:txBody>
          </p:sp>
          <p:cxnSp>
            <p:nvCxnSpPr>
              <p:cNvPr id="37" name="Straight Connector 36"/>
              <p:cNvCxnSpPr>
                <a:stCxn id="36" idx="1"/>
                <a:endCxn id="36" idx="3"/>
              </p:cNvCxnSpPr>
              <p:nvPr/>
            </p:nvCxnSpPr>
            <p:spPr>
              <a:xfrm>
                <a:off x="5496429" y="4218891"/>
                <a:ext cx="224689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Isosceles Triangle 9"/>
            <p:cNvSpPr/>
            <p:nvPr/>
          </p:nvSpPr>
          <p:spPr>
            <a:xfrm>
              <a:off x="7404702" y="2013212"/>
              <a:ext cx="376436" cy="324514"/>
            </a:xfrm>
            <a:prstGeom prst="triangl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Straight Connector 17"/>
            <p:cNvCxnSpPr>
              <a:stCxn id="10" idx="3"/>
              <a:endCxn id="36" idx="0"/>
            </p:cNvCxnSpPr>
            <p:nvPr/>
          </p:nvCxnSpPr>
          <p:spPr>
            <a:xfrm rot="16200000" flipH="1">
              <a:off x="7463613" y="2467032"/>
              <a:ext cx="352775" cy="9416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2622364" y="1361985"/>
              <a:ext cx="1546385" cy="646331"/>
              <a:chOff x="5675233" y="1524000"/>
              <a:chExt cx="1546385" cy="646331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5675233" y="1524000"/>
                <a:ext cx="1546385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Abstraction</a:t>
                </a:r>
              </a:p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operation()</a:t>
                </a:r>
              </a:p>
            </p:txBody>
          </p:sp>
          <p:cxnSp>
            <p:nvCxnSpPr>
              <p:cNvPr id="35" name="Straight Connector 34"/>
              <p:cNvCxnSpPr>
                <a:stCxn id="34" idx="1"/>
                <a:endCxn id="34" idx="3"/>
              </p:cNvCxnSpPr>
              <p:nvPr/>
            </p:nvCxnSpPr>
            <p:spPr>
              <a:xfrm>
                <a:off x="5675233" y="1847166"/>
                <a:ext cx="154638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9187960" y="2690501"/>
              <a:ext cx="2246897" cy="646331"/>
              <a:chOff x="5496429" y="3895725"/>
              <a:chExt cx="2246897" cy="646331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496429" y="3895725"/>
                <a:ext cx="2246897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ConcreteStrategy2</a:t>
                </a:r>
              </a:p>
              <a:p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hookMethod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</p:txBody>
          </p:sp>
          <p:cxnSp>
            <p:nvCxnSpPr>
              <p:cNvPr id="33" name="Straight Connector 32"/>
              <p:cNvCxnSpPr>
                <a:stCxn id="32" idx="1"/>
                <a:endCxn id="32" idx="3"/>
              </p:cNvCxnSpPr>
              <p:nvPr/>
            </p:nvCxnSpPr>
            <p:spPr>
              <a:xfrm>
                <a:off x="5496429" y="4218891"/>
                <a:ext cx="224689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31"/>
            <p:cNvCxnSpPr>
              <a:stCxn id="10" idx="3"/>
              <a:endCxn id="32" idx="0"/>
            </p:cNvCxnSpPr>
            <p:nvPr/>
          </p:nvCxnSpPr>
          <p:spPr>
            <a:xfrm rot="16200000" flipH="1">
              <a:off x="8775777" y="1154868"/>
              <a:ext cx="352775" cy="271848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7"/>
            <p:cNvCxnSpPr>
              <a:stCxn id="34" idx="3"/>
              <a:endCxn id="38" idx="1"/>
            </p:cNvCxnSpPr>
            <p:nvPr/>
          </p:nvCxnSpPr>
          <p:spPr>
            <a:xfrm flipV="1">
              <a:off x="4168749" y="1683886"/>
              <a:ext cx="2394883" cy="12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960583" y="1380951"/>
              <a:ext cx="6030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/>
                <a:t>1</a:t>
              </a:r>
            </a:p>
            <a:p>
              <a:pPr algn="r"/>
              <a:r>
                <a:rPr lang="en-GB" sz="1600" dirty="0" err="1"/>
                <a:t>impl</a:t>
              </a:r>
              <a:endParaRPr lang="en-GB" sz="1600" dirty="0"/>
            </a:p>
          </p:txBody>
        </p:sp>
        <p:sp>
          <p:nvSpPr>
            <p:cNvPr id="17" name="Flowchart: Card 16"/>
            <p:cNvSpPr/>
            <p:nvPr/>
          </p:nvSpPr>
          <p:spPr>
            <a:xfrm flipH="1">
              <a:off x="3492478" y="839867"/>
              <a:ext cx="3899072" cy="611505"/>
            </a:xfrm>
            <a:prstGeom prst="flowChartPunchedCard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72000" tIns="0" rIns="0" bIns="0" rtlCol="0" anchor="t">
              <a:spAutoFit/>
            </a:bodyPr>
            <a:lstStyle/>
            <a:p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impl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ConcreteStrategy1();</a:t>
              </a:r>
            </a:p>
            <a:p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impl.operationImpl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18" name="Straight Connector 17"/>
            <p:cNvCxnSpPr>
              <a:endCxn id="17" idx="2"/>
            </p:cNvCxnSpPr>
            <p:nvPr/>
          </p:nvCxnSpPr>
          <p:spPr>
            <a:xfrm flipV="1">
              <a:off x="3902006" y="1451372"/>
              <a:ext cx="1540008" cy="38236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86670" y="2702668"/>
              <a:ext cx="2634054" cy="646331"/>
              <a:chOff x="5302852" y="3895725"/>
              <a:chExt cx="2634054" cy="646331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302852" y="3895725"/>
                <a:ext cx="2634054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ConcreteAbstractionA</a:t>
                </a:r>
                <a:endParaRPr lang="en-GB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operation()</a:t>
                </a:r>
              </a:p>
            </p:txBody>
          </p:sp>
          <p:cxnSp>
            <p:nvCxnSpPr>
              <p:cNvPr id="31" name="Straight Connector 30"/>
              <p:cNvCxnSpPr>
                <a:stCxn id="30" idx="1"/>
                <a:endCxn id="30" idx="3"/>
              </p:cNvCxnSpPr>
              <p:nvPr/>
            </p:nvCxnSpPr>
            <p:spPr>
              <a:xfrm>
                <a:off x="5302852" y="4218891"/>
                <a:ext cx="26340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Isosceles Triangle 19"/>
            <p:cNvSpPr/>
            <p:nvPr/>
          </p:nvSpPr>
          <p:spPr>
            <a:xfrm>
              <a:off x="3207338" y="2013210"/>
              <a:ext cx="376436" cy="324514"/>
            </a:xfrm>
            <a:prstGeom prst="triangl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Straight Connector 17"/>
            <p:cNvCxnSpPr>
              <a:stCxn id="20" idx="3"/>
              <a:endCxn id="30" idx="0"/>
            </p:cNvCxnSpPr>
            <p:nvPr/>
          </p:nvCxnSpPr>
          <p:spPr>
            <a:xfrm rot="5400000">
              <a:off x="2217155" y="1524267"/>
              <a:ext cx="364944" cy="199185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2801528" y="2702668"/>
              <a:ext cx="2634054" cy="646331"/>
              <a:chOff x="5302852" y="3895725"/>
              <a:chExt cx="2634054" cy="646331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302852" y="3895725"/>
                <a:ext cx="2634054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ConcreteAbstractionB</a:t>
                </a:r>
                <a:endParaRPr lang="en-GB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operation()</a:t>
                </a:r>
              </a:p>
            </p:txBody>
          </p:sp>
          <p:cxnSp>
            <p:nvCxnSpPr>
              <p:cNvPr id="29" name="Straight Connector 28"/>
              <p:cNvCxnSpPr>
                <a:stCxn id="28" idx="1"/>
                <a:endCxn id="28" idx="3"/>
              </p:cNvCxnSpPr>
              <p:nvPr/>
            </p:nvCxnSpPr>
            <p:spPr>
              <a:xfrm>
                <a:off x="5302852" y="4218891"/>
                <a:ext cx="26340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31"/>
            <p:cNvCxnSpPr>
              <a:stCxn id="20" idx="3"/>
              <a:endCxn id="28" idx="0"/>
            </p:cNvCxnSpPr>
            <p:nvPr/>
          </p:nvCxnSpPr>
          <p:spPr>
            <a:xfrm rot="16200000" flipH="1">
              <a:off x="3574583" y="2158696"/>
              <a:ext cx="364944" cy="72299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owchart: Card 23"/>
            <p:cNvSpPr/>
            <p:nvPr/>
          </p:nvSpPr>
          <p:spPr>
            <a:xfrm flipH="1">
              <a:off x="9445" y="1348553"/>
              <a:ext cx="2541328" cy="917258"/>
            </a:xfrm>
            <a:prstGeom prst="flowChartPunchedCard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72000" tIns="0" rIns="0" bIns="0" rtlCol="0" anchor="t">
              <a:spAutoFit/>
            </a:bodyPr>
            <a:lstStyle/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actions for A</a:t>
              </a:r>
            </a:p>
            <a:p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impl.operationImpl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actions for A</a:t>
              </a:r>
            </a:p>
          </p:txBody>
        </p:sp>
        <p:cxnSp>
          <p:nvCxnSpPr>
            <p:cNvPr id="25" name="Straight Connector 24"/>
            <p:cNvCxnSpPr>
              <a:stCxn id="30" idx="1"/>
              <a:endCxn id="24" idx="3"/>
            </p:cNvCxnSpPr>
            <p:nvPr/>
          </p:nvCxnSpPr>
          <p:spPr>
            <a:xfrm rot="10800000">
              <a:off x="9446" y="1807182"/>
              <a:ext cx="77225" cy="1218652"/>
            </a:xfrm>
            <a:prstGeom prst="bentConnector3">
              <a:avLst>
                <a:gd name="adj1" fmla="val 396018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owchart: Card 25"/>
            <p:cNvSpPr/>
            <p:nvPr/>
          </p:nvSpPr>
          <p:spPr>
            <a:xfrm flipH="1">
              <a:off x="6153700" y="3481359"/>
              <a:ext cx="4268287" cy="611505"/>
            </a:xfrm>
            <a:prstGeom prst="flowChartPunchedCard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72000" tIns="0" rIns="0" bIns="0" rtlCol="0" anchor="t">
              <a:spAutoFit/>
            </a:bodyPr>
            <a:lstStyle/>
            <a:p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impl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ConcreteStrategy2();</a:t>
              </a:r>
            </a:p>
            <a:p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impl.operationImpl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7" name="Straight Connector 26"/>
            <p:cNvCxnSpPr>
              <a:endCxn id="26" idx="3"/>
            </p:cNvCxnSpPr>
            <p:nvPr/>
          </p:nvCxnSpPr>
          <p:spPr>
            <a:xfrm>
              <a:off x="4118555" y="3176971"/>
              <a:ext cx="2035145" cy="61014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84668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Factory Method –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not use Template Method to encapsulate the creation of the implementation?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5192" y="1663857"/>
            <a:ext cx="11581616" cy="3810936"/>
            <a:chOff x="-146759" y="676845"/>
            <a:chExt cx="11581616" cy="3810936"/>
          </a:xfrm>
        </p:grpSpPr>
        <p:grpSp>
          <p:nvGrpSpPr>
            <p:cNvPr id="8" name="Group 7"/>
            <p:cNvGrpSpPr/>
            <p:nvPr/>
          </p:nvGrpSpPr>
          <p:grpSpPr>
            <a:xfrm>
              <a:off x="6563632" y="1360720"/>
              <a:ext cx="2058577" cy="646331"/>
              <a:chOff x="5419137" y="1524000"/>
              <a:chExt cx="2058577" cy="646331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419137" y="1524000"/>
                <a:ext cx="2058577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AbstractStrategy</a:t>
                </a:r>
                <a:endParaRPr lang="en-GB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operationImpl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</p:txBody>
          </p:sp>
          <p:cxnSp>
            <p:nvCxnSpPr>
              <p:cNvPr id="39" name="Straight Connector 38"/>
              <p:cNvCxnSpPr>
                <a:stCxn id="38" idx="1"/>
                <a:endCxn id="38" idx="3"/>
              </p:cNvCxnSpPr>
              <p:nvPr/>
            </p:nvCxnSpPr>
            <p:spPr>
              <a:xfrm>
                <a:off x="5419137" y="1847166"/>
                <a:ext cx="205857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6563632" y="2690501"/>
              <a:ext cx="2246897" cy="646331"/>
              <a:chOff x="5496429" y="3895725"/>
              <a:chExt cx="2246897" cy="646331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5496429" y="3895725"/>
                <a:ext cx="2246897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ConcreteStrategy1</a:t>
                </a:r>
              </a:p>
              <a:p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hookMethod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</p:txBody>
          </p:sp>
          <p:cxnSp>
            <p:nvCxnSpPr>
              <p:cNvPr id="37" name="Straight Connector 36"/>
              <p:cNvCxnSpPr>
                <a:stCxn id="36" idx="1"/>
                <a:endCxn id="36" idx="3"/>
              </p:cNvCxnSpPr>
              <p:nvPr/>
            </p:nvCxnSpPr>
            <p:spPr>
              <a:xfrm>
                <a:off x="5496429" y="4218891"/>
                <a:ext cx="224689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Isosceles Triangle 9"/>
            <p:cNvSpPr/>
            <p:nvPr/>
          </p:nvSpPr>
          <p:spPr>
            <a:xfrm>
              <a:off x="7404702" y="2013212"/>
              <a:ext cx="376436" cy="324514"/>
            </a:xfrm>
            <a:prstGeom prst="triangl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Straight Connector 17"/>
            <p:cNvCxnSpPr>
              <a:stCxn id="10" idx="3"/>
              <a:endCxn id="36" idx="0"/>
            </p:cNvCxnSpPr>
            <p:nvPr/>
          </p:nvCxnSpPr>
          <p:spPr>
            <a:xfrm rot="16200000" flipH="1">
              <a:off x="7463613" y="2467032"/>
              <a:ext cx="352775" cy="9416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1911818" y="1361985"/>
              <a:ext cx="2967479" cy="923330"/>
              <a:chOff x="4964687" y="1524000"/>
              <a:chExt cx="2967479" cy="92333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4964687" y="1524000"/>
                <a:ext cx="2967479" cy="923330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Abstraction</a:t>
                </a:r>
              </a:p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operation()</a:t>
                </a:r>
              </a:p>
              <a:p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newImpl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():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AbstractStrategy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4964687" y="1849870"/>
                <a:ext cx="296747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9187960" y="2690501"/>
              <a:ext cx="2246897" cy="646331"/>
              <a:chOff x="5496429" y="3895725"/>
              <a:chExt cx="2246897" cy="646331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496429" y="3895725"/>
                <a:ext cx="2246897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ConcreteStrategy2</a:t>
                </a:r>
              </a:p>
              <a:p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hookMethod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</p:txBody>
          </p:sp>
          <p:cxnSp>
            <p:nvCxnSpPr>
              <p:cNvPr id="33" name="Straight Connector 32"/>
              <p:cNvCxnSpPr>
                <a:stCxn id="32" idx="1"/>
                <a:endCxn id="32" idx="3"/>
              </p:cNvCxnSpPr>
              <p:nvPr/>
            </p:nvCxnSpPr>
            <p:spPr>
              <a:xfrm>
                <a:off x="5496429" y="4218891"/>
                <a:ext cx="224689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31"/>
            <p:cNvCxnSpPr>
              <a:stCxn id="10" idx="3"/>
              <a:endCxn id="32" idx="0"/>
            </p:cNvCxnSpPr>
            <p:nvPr/>
          </p:nvCxnSpPr>
          <p:spPr>
            <a:xfrm rot="16200000" flipH="1">
              <a:off x="8775777" y="1154868"/>
              <a:ext cx="352775" cy="271848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7"/>
            <p:cNvCxnSpPr>
              <a:stCxn id="34" idx="3"/>
              <a:endCxn id="38" idx="1"/>
            </p:cNvCxnSpPr>
            <p:nvPr/>
          </p:nvCxnSpPr>
          <p:spPr>
            <a:xfrm flipV="1">
              <a:off x="4879297" y="1683886"/>
              <a:ext cx="1684335" cy="13976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960583" y="1380951"/>
              <a:ext cx="6030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/>
                <a:t>1</a:t>
              </a:r>
            </a:p>
            <a:p>
              <a:pPr algn="r"/>
              <a:r>
                <a:rPr lang="en-GB" sz="1600" dirty="0" err="1"/>
                <a:t>impl</a:t>
              </a:r>
              <a:endParaRPr lang="en-GB" sz="1600" dirty="0"/>
            </a:p>
          </p:txBody>
        </p:sp>
        <p:sp>
          <p:nvSpPr>
            <p:cNvPr id="17" name="Flowchart: Card 16"/>
            <p:cNvSpPr/>
            <p:nvPr/>
          </p:nvSpPr>
          <p:spPr>
            <a:xfrm flipH="1">
              <a:off x="-146759" y="676845"/>
              <a:ext cx="2541328" cy="611505"/>
            </a:xfrm>
            <a:prstGeom prst="flowChartPunchedCard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72000" tIns="0" rIns="0" bIns="0" rtlCol="0" anchor="t">
              <a:spAutoFit/>
            </a:bodyPr>
            <a:lstStyle/>
            <a:p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impl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newImpl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GB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impl.operationImpl</a:t>
              </a:r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18" name="Straight Connector 17"/>
            <p:cNvCxnSpPr>
              <a:stCxn id="34" idx="1"/>
              <a:endCxn id="17" idx="2"/>
            </p:cNvCxnSpPr>
            <p:nvPr/>
          </p:nvCxnSpPr>
          <p:spPr>
            <a:xfrm flipH="1" flipV="1">
              <a:off x="1123905" y="1288350"/>
              <a:ext cx="787913" cy="5353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86670" y="2983317"/>
              <a:ext cx="2634054" cy="646331"/>
              <a:chOff x="5302852" y="4176374"/>
              <a:chExt cx="2634054" cy="646331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302852" y="4176374"/>
                <a:ext cx="2634054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ConcreteAbstractionA</a:t>
                </a:r>
                <a:endParaRPr lang="en-GB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newImpl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</p:txBody>
          </p:sp>
          <p:cxnSp>
            <p:nvCxnSpPr>
              <p:cNvPr id="31" name="Straight Connector 30"/>
              <p:cNvCxnSpPr>
                <a:stCxn id="30" idx="1"/>
                <a:endCxn id="30" idx="3"/>
              </p:cNvCxnSpPr>
              <p:nvPr/>
            </p:nvCxnSpPr>
            <p:spPr>
              <a:xfrm>
                <a:off x="5302852" y="4499540"/>
                <a:ext cx="26340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Isosceles Triangle 19"/>
            <p:cNvSpPr/>
            <p:nvPr/>
          </p:nvSpPr>
          <p:spPr>
            <a:xfrm>
              <a:off x="3207338" y="2293859"/>
              <a:ext cx="376436" cy="324514"/>
            </a:xfrm>
            <a:prstGeom prst="triangl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Straight Connector 17"/>
            <p:cNvCxnSpPr>
              <a:stCxn id="20" idx="3"/>
              <a:endCxn id="30" idx="0"/>
            </p:cNvCxnSpPr>
            <p:nvPr/>
          </p:nvCxnSpPr>
          <p:spPr>
            <a:xfrm rot="5400000">
              <a:off x="2217155" y="1804916"/>
              <a:ext cx="364944" cy="199185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2801528" y="2983317"/>
              <a:ext cx="2634054" cy="646331"/>
              <a:chOff x="5302852" y="4176374"/>
              <a:chExt cx="2634054" cy="646331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302852" y="4176374"/>
                <a:ext cx="2634054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ConcreteAbstractionB</a:t>
                </a:r>
                <a:endParaRPr lang="en-GB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newImpl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</p:txBody>
          </p:sp>
          <p:cxnSp>
            <p:nvCxnSpPr>
              <p:cNvPr id="29" name="Straight Connector 28"/>
              <p:cNvCxnSpPr>
                <a:stCxn id="28" idx="1"/>
                <a:endCxn id="28" idx="3"/>
              </p:cNvCxnSpPr>
              <p:nvPr/>
            </p:nvCxnSpPr>
            <p:spPr>
              <a:xfrm>
                <a:off x="5302852" y="4499540"/>
                <a:ext cx="26340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31"/>
            <p:cNvCxnSpPr>
              <a:stCxn id="20" idx="3"/>
              <a:endCxn id="28" idx="0"/>
            </p:cNvCxnSpPr>
            <p:nvPr/>
          </p:nvCxnSpPr>
          <p:spPr>
            <a:xfrm rot="16200000" flipH="1">
              <a:off x="3574583" y="2439345"/>
              <a:ext cx="364944" cy="72299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owchart: Card 23"/>
            <p:cNvSpPr/>
            <p:nvPr/>
          </p:nvSpPr>
          <p:spPr>
            <a:xfrm flipH="1">
              <a:off x="133810" y="4182028"/>
              <a:ext cx="3899072" cy="305753"/>
            </a:xfrm>
            <a:prstGeom prst="flowChartPunchedCard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72000" tIns="0" rIns="0" bIns="0" rtlCol="0" anchor="t">
              <a:spAutoFit/>
            </a:bodyPr>
            <a:lstStyle/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 new ConcreteStrategy1();</a:t>
              </a:r>
            </a:p>
          </p:txBody>
        </p:sp>
        <p:cxnSp>
          <p:nvCxnSpPr>
            <p:cNvPr id="25" name="Straight Connector 24"/>
            <p:cNvCxnSpPr>
              <a:stCxn id="30" idx="1"/>
              <a:endCxn id="24" idx="3"/>
            </p:cNvCxnSpPr>
            <p:nvPr/>
          </p:nvCxnSpPr>
          <p:spPr>
            <a:xfrm rot="10800000" flipH="1" flipV="1">
              <a:off x="86670" y="3306483"/>
              <a:ext cx="47140" cy="1028422"/>
            </a:xfrm>
            <a:prstGeom prst="bentConnector3">
              <a:avLst>
                <a:gd name="adj1" fmla="val -484938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owchart: Card 25"/>
            <p:cNvSpPr/>
            <p:nvPr/>
          </p:nvSpPr>
          <p:spPr>
            <a:xfrm flipH="1">
              <a:off x="5552937" y="3843167"/>
              <a:ext cx="4268287" cy="305753"/>
            </a:xfrm>
            <a:prstGeom prst="flowChartPunchedCard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72000" tIns="0" rIns="0" bIns="0" rtlCol="0" anchor="t">
              <a:spAutoFit/>
            </a:bodyPr>
            <a:lstStyle/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 new ConcreteStrategy2();</a:t>
              </a:r>
            </a:p>
          </p:txBody>
        </p:sp>
        <p:cxnSp>
          <p:nvCxnSpPr>
            <p:cNvPr id="27" name="Straight Connector 26"/>
            <p:cNvCxnSpPr>
              <a:stCxn id="28" idx="2"/>
              <a:endCxn id="26" idx="3"/>
            </p:cNvCxnSpPr>
            <p:nvPr/>
          </p:nvCxnSpPr>
          <p:spPr>
            <a:xfrm>
              <a:off x="4118555" y="3629648"/>
              <a:ext cx="1434382" cy="36639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488640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Factory Method –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Allows polymorphic creation of objects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Nicely encapsulates object creation – client depends on abstraction not implementation</a:t>
            </a:r>
          </a:p>
          <a:p>
            <a:endParaRPr lang="en-GB" dirty="0"/>
          </a:p>
          <a:p>
            <a:r>
              <a:rPr lang="en-GB" dirty="0"/>
              <a:t>Cons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Creation is bound to a containing class which contains other functionality</a:t>
            </a:r>
          </a:p>
          <a:p>
            <a:pPr marL="450850" lvl="2" indent="-180975">
              <a:buFontTx/>
              <a:buChar char="-"/>
            </a:pPr>
            <a:r>
              <a:rPr lang="en-GB" dirty="0"/>
              <a:t>Switching creation independently of other functionality is impossible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26197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Factory –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Whole set of classes for which we need to consistently switch out sub-classes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Widgets in a window system (switch out presentation in one go)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Cloud provider access objects (switch from one cloud provider to another, consistently replacing all types of services)</a:t>
            </a:r>
          </a:p>
          <a:p>
            <a:pPr marL="180975" lvl="1" indent="-180975">
              <a:buFontTx/>
              <a:buChar char="-"/>
            </a:pPr>
            <a:endParaRPr lang="en-GB" dirty="0"/>
          </a:p>
          <a:p>
            <a:r>
              <a:rPr lang="en-GB" dirty="0"/>
              <a:t>Need to bundle creation of objects of different sub-classes in one place</a:t>
            </a:r>
          </a:p>
          <a:p>
            <a:pPr marL="180975" lvl="1" indent="-180975">
              <a:buFontTx/>
              <a:buChar char="-"/>
            </a:pPr>
            <a:r>
              <a:rPr lang="en-GB" dirty="0">
                <a:solidFill>
                  <a:prstClr val="black"/>
                </a:solidFill>
              </a:rPr>
              <a:t>So that switching becomes changing one line of code or replacing one object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0775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Factory – Solution (“Factory Class”)</a:t>
            </a:r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 descr="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grpSp>
        <p:nvGrpSpPr>
          <p:cNvPr id="97" name="Group 96" descr=" 97"/>
          <p:cNvGrpSpPr/>
          <p:nvPr/>
        </p:nvGrpSpPr>
        <p:grpSpPr>
          <a:xfrm>
            <a:off x="1493842" y="1084496"/>
            <a:ext cx="9204316" cy="5087346"/>
            <a:chOff x="1940641" y="1089220"/>
            <a:chExt cx="9204316" cy="5087346"/>
          </a:xfrm>
        </p:grpSpPr>
        <p:grpSp>
          <p:nvGrpSpPr>
            <p:cNvPr id="8" name="Group 7"/>
            <p:cNvGrpSpPr/>
            <p:nvPr/>
          </p:nvGrpSpPr>
          <p:grpSpPr>
            <a:xfrm>
              <a:off x="9181791" y="1401913"/>
              <a:ext cx="1963166" cy="923330"/>
              <a:chOff x="5466844" y="1524000"/>
              <a:chExt cx="1963166" cy="92333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466844" y="1524000"/>
                <a:ext cx="1963166" cy="923330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AbstractFactory</a:t>
                </a:r>
                <a:endParaRPr lang="en-GB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createProductA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  <a:p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createProductB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5466844" y="1867976"/>
                <a:ext cx="196316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Isosceles Triangle 9"/>
            <p:cNvSpPr/>
            <p:nvPr/>
          </p:nvSpPr>
          <p:spPr>
            <a:xfrm>
              <a:off x="9974370" y="2338416"/>
              <a:ext cx="376436" cy="324514"/>
            </a:xfrm>
            <a:prstGeom prst="triangl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Straight Connector 17"/>
            <p:cNvCxnSpPr>
              <a:stCxn id="10" idx="3"/>
              <a:endCxn id="43" idx="3"/>
            </p:cNvCxnSpPr>
            <p:nvPr/>
          </p:nvCxnSpPr>
          <p:spPr>
            <a:xfrm rot="5400000">
              <a:off x="9176132" y="3222578"/>
              <a:ext cx="1546105" cy="426809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5037624" y="1540413"/>
              <a:ext cx="1911101" cy="646331"/>
              <a:chOff x="5492876" y="1524000"/>
              <a:chExt cx="1911101" cy="646331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5492876" y="1524000"/>
                <a:ext cx="1911101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Client</a:t>
                </a:r>
              </a:p>
              <a:p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</p:txBody>
          </p:sp>
          <p:cxnSp>
            <p:nvCxnSpPr>
              <p:cNvPr id="35" name="Straight Connector 34"/>
              <p:cNvCxnSpPr>
                <a:stCxn id="34" idx="1"/>
                <a:endCxn id="34" idx="3"/>
              </p:cNvCxnSpPr>
              <p:nvPr/>
            </p:nvCxnSpPr>
            <p:spPr>
              <a:xfrm>
                <a:off x="5492876" y="1847166"/>
                <a:ext cx="19111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31"/>
            <p:cNvCxnSpPr>
              <a:stCxn id="10" idx="3"/>
              <a:endCxn id="49" idx="3"/>
            </p:cNvCxnSpPr>
            <p:nvPr/>
          </p:nvCxnSpPr>
          <p:spPr>
            <a:xfrm rot="5400000">
              <a:off x="8423199" y="3975511"/>
              <a:ext cx="3051971" cy="426809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7"/>
            <p:cNvCxnSpPr>
              <a:stCxn id="34" idx="3"/>
              <a:endCxn id="38" idx="1"/>
            </p:cNvCxnSpPr>
            <p:nvPr/>
          </p:nvCxnSpPr>
          <p:spPr>
            <a:xfrm flipV="1">
              <a:off x="6948725" y="1863578"/>
              <a:ext cx="223306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319437" y="1571191"/>
              <a:ext cx="8146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/>
                <a:t>1</a:t>
              </a:r>
            </a:p>
            <a:p>
              <a:pPr algn="r"/>
              <a:r>
                <a:rPr lang="en-GB" sz="1600" dirty="0"/>
                <a:t>factory</a:t>
              </a:r>
            </a:p>
          </p:txBody>
        </p:sp>
        <p:sp>
          <p:nvSpPr>
            <p:cNvPr id="17" name="Flowchart: Card 16"/>
            <p:cNvSpPr/>
            <p:nvPr/>
          </p:nvSpPr>
          <p:spPr>
            <a:xfrm flipH="1">
              <a:off x="2450858" y="1089220"/>
              <a:ext cx="4145934" cy="305753"/>
            </a:xfrm>
            <a:prstGeom prst="flowChartPunchedCard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72000" tIns="0" rIns="0" bIns="0" rtlCol="0" anchor="t">
              <a:spAutoFit/>
            </a:bodyPr>
            <a:lstStyle/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factory = new ConcreteFactory1();</a:t>
              </a:r>
            </a:p>
          </p:txBody>
        </p:sp>
        <p:cxnSp>
          <p:nvCxnSpPr>
            <p:cNvPr id="18" name="Straight Connector 17"/>
            <p:cNvCxnSpPr>
              <a:stCxn id="34" idx="1"/>
              <a:endCxn id="17" idx="2"/>
            </p:cNvCxnSpPr>
            <p:nvPr/>
          </p:nvCxnSpPr>
          <p:spPr>
            <a:xfrm flipH="1" flipV="1">
              <a:off x="4523825" y="1394973"/>
              <a:ext cx="513799" cy="46860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7589037" y="3747370"/>
              <a:ext cx="2146742" cy="923330"/>
              <a:chOff x="5375056" y="1524000"/>
              <a:chExt cx="2146742" cy="92333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375056" y="1524000"/>
                <a:ext cx="2146742" cy="923330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ConcreteFactory2</a:t>
                </a:r>
              </a:p>
              <a:p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createProductA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  <a:p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createProductB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5375056" y="1867976"/>
                <a:ext cx="2145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7589037" y="5253236"/>
              <a:ext cx="2146742" cy="923330"/>
              <a:chOff x="5375056" y="1524000"/>
              <a:chExt cx="2146742" cy="92333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5375056" y="1524000"/>
                <a:ext cx="2146742" cy="923330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ConcreteFactory1</a:t>
                </a:r>
              </a:p>
              <a:p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createProductA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  <a:p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createProductB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5375056" y="1867976"/>
                <a:ext cx="2145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1940641" y="2350174"/>
              <a:ext cx="3100849" cy="1414850"/>
              <a:chOff x="1940641" y="2350174"/>
              <a:chExt cx="3100849" cy="1414850"/>
            </a:xfrm>
          </p:grpSpPr>
          <p:sp>
            <p:nvSpPr>
              <p:cNvPr id="20" name="Isosceles Triangle 19"/>
              <p:cNvSpPr/>
              <p:nvPr/>
            </p:nvSpPr>
            <p:spPr>
              <a:xfrm>
                <a:off x="3302847" y="2706234"/>
                <a:ext cx="376436" cy="324514"/>
              </a:xfrm>
              <a:prstGeom prst="triangle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" name="Straight Connector 17"/>
              <p:cNvCxnSpPr>
                <a:stCxn id="20" idx="3"/>
                <a:endCxn id="30" idx="0"/>
              </p:cNvCxnSpPr>
              <p:nvPr/>
            </p:nvCxnSpPr>
            <p:spPr>
              <a:xfrm rot="5400000">
                <a:off x="2872896" y="2774319"/>
                <a:ext cx="361740" cy="874598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31"/>
              <p:cNvCxnSpPr>
                <a:stCxn id="20" idx="3"/>
                <a:endCxn id="62" idx="0"/>
              </p:cNvCxnSpPr>
              <p:nvPr/>
            </p:nvCxnSpPr>
            <p:spPr>
              <a:xfrm rot="16200000" flipH="1">
                <a:off x="3745892" y="2775920"/>
                <a:ext cx="364944" cy="874599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ctangle 57"/>
              <p:cNvSpPr/>
              <p:nvPr/>
            </p:nvSpPr>
            <p:spPr>
              <a:xfrm>
                <a:off x="2411282" y="2350174"/>
                <a:ext cx="2159566" cy="369332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AbstractProductA</a:t>
                </a:r>
                <a:endParaRPr lang="en-GB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1940641" y="3392488"/>
                <a:ext cx="3100849" cy="372536"/>
                <a:chOff x="1940641" y="3392488"/>
                <a:chExt cx="3100849" cy="37253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1940641" y="3392488"/>
                  <a:ext cx="1351652" cy="369332"/>
                </a:xfrm>
                <a:prstGeom prst="rect">
                  <a:avLst/>
                </a:prstGeom>
                <a:ln w="190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t">
                  <a:spAutoFit/>
                </a:bodyPr>
                <a:lstStyle/>
                <a:p>
                  <a:pPr algn="ctr"/>
                  <a:r>
                    <a:rPr lang="en-GB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ProductA1</a:t>
                  </a: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3689838" y="3395692"/>
                  <a:ext cx="1351652" cy="369332"/>
                </a:xfrm>
                <a:prstGeom prst="rect">
                  <a:avLst/>
                </a:prstGeom>
                <a:ln w="190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t">
                  <a:spAutoFit/>
                </a:bodyPr>
                <a:lstStyle/>
                <a:p>
                  <a:pPr algn="ctr"/>
                  <a:r>
                    <a:rPr lang="en-GB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ProductA2</a:t>
                  </a:r>
                </a:p>
              </p:txBody>
            </p:sp>
          </p:grpSp>
        </p:grpSp>
        <p:grpSp>
          <p:nvGrpSpPr>
            <p:cNvPr id="77" name="Group 76"/>
            <p:cNvGrpSpPr/>
            <p:nvPr/>
          </p:nvGrpSpPr>
          <p:grpSpPr>
            <a:xfrm>
              <a:off x="1940641" y="4089165"/>
              <a:ext cx="3100849" cy="1414850"/>
              <a:chOff x="1940641" y="2350174"/>
              <a:chExt cx="3100849" cy="1414850"/>
            </a:xfrm>
          </p:grpSpPr>
          <p:sp>
            <p:nvSpPr>
              <p:cNvPr id="78" name="Isosceles Triangle 77"/>
              <p:cNvSpPr/>
              <p:nvPr/>
            </p:nvSpPr>
            <p:spPr>
              <a:xfrm>
                <a:off x="3302847" y="2706234"/>
                <a:ext cx="376436" cy="324514"/>
              </a:xfrm>
              <a:prstGeom prst="triangle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9" name="Straight Connector 17"/>
              <p:cNvCxnSpPr>
                <a:stCxn id="78" idx="3"/>
                <a:endCxn id="83" idx="0"/>
              </p:cNvCxnSpPr>
              <p:nvPr/>
            </p:nvCxnSpPr>
            <p:spPr>
              <a:xfrm rot="5400000">
                <a:off x="2872896" y="2774319"/>
                <a:ext cx="361740" cy="874598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31"/>
              <p:cNvCxnSpPr>
                <a:stCxn id="78" idx="3"/>
                <a:endCxn id="84" idx="0"/>
              </p:cNvCxnSpPr>
              <p:nvPr/>
            </p:nvCxnSpPr>
            <p:spPr>
              <a:xfrm rot="16200000" flipH="1">
                <a:off x="3745892" y="2775920"/>
                <a:ext cx="364944" cy="874599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2411282" y="2350174"/>
                <a:ext cx="2159566" cy="369332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AbstractProductB</a:t>
                </a:r>
                <a:endParaRPr lang="en-GB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1940641" y="3392488"/>
                <a:ext cx="3100849" cy="372536"/>
                <a:chOff x="1940641" y="3392488"/>
                <a:chExt cx="3100849" cy="372536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1940641" y="3392488"/>
                  <a:ext cx="1351652" cy="369332"/>
                </a:xfrm>
                <a:prstGeom prst="rect">
                  <a:avLst/>
                </a:prstGeom>
                <a:ln w="190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t">
                  <a:spAutoFit/>
                </a:bodyPr>
                <a:lstStyle/>
                <a:p>
                  <a:pPr algn="ctr"/>
                  <a:r>
                    <a:rPr lang="en-GB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ProductB1</a:t>
                  </a: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3689838" y="3395692"/>
                  <a:ext cx="1351652" cy="369332"/>
                </a:xfrm>
                <a:prstGeom prst="rect">
                  <a:avLst/>
                </a:prstGeom>
                <a:ln w="190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t">
                  <a:spAutoFit/>
                </a:bodyPr>
                <a:lstStyle/>
                <a:p>
                  <a:pPr algn="ctr"/>
                  <a:r>
                    <a:rPr lang="en-GB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ProductB2</a:t>
                  </a:r>
                </a:p>
              </p:txBody>
            </p:sp>
          </p:grpSp>
        </p:grpSp>
        <p:cxnSp>
          <p:nvCxnSpPr>
            <p:cNvPr id="85" name="Straight Connector 84"/>
            <p:cNvCxnSpPr>
              <a:stCxn id="43" idx="1"/>
              <a:endCxn id="62" idx="3"/>
            </p:cNvCxnSpPr>
            <p:nvPr/>
          </p:nvCxnSpPr>
          <p:spPr>
            <a:xfrm rot="10800000">
              <a:off x="5041491" y="3580359"/>
              <a:ext cx="2547547" cy="62867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4"/>
            <p:cNvCxnSpPr>
              <a:stCxn id="43" idx="1"/>
              <a:endCxn id="84" idx="3"/>
            </p:cNvCxnSpPr>
            <p:nvPr/>
          </p:nvCxnSpPr>
          <p:spPr>
            <a:xfrm rot="10800000" flipV="1">
              <a:off x="5041491" y="4209035"/>
              <a:ext cx="2547547" cy="111031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84"/>
            <p:cNvCxnSpPr>
              <a:stCxn id="49" idx="1"/>
              <a:endCxn id="30" idx="1"/>
            </p:cNvCxnSpPr>
            <p:nvPr/>
          </p:nvCxnSpPr>
          <p:spPr>
            <a:xfrm rot="10800000">
              <a:off x="1940641" y="3577155"/>
              <a:ext cx="5648396" cy="2137747"/>
            </a:xfrm>
            <a:prstGeom prst="bentConnector3">
              <a:avLst>
                <a:gd name="adj1" fmla="val 104047"/>
              </a:avLst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84"/>
            <p:cNvCxnSpPr>
              <a:stCxn id="49" idx="1"/>
              <a:endCxn id="83" idx="1"/>
            </p:cNvCxnSpPr>
            <p:nvPr/>
          </p:nvCxnSpPr>
          <p:spPr>
            <a:xfrm rot="10800000">
              <a:off x="1940641" y="5316145"/>
              <a:ext cx="5648396" cy="398756"/>
            </a:xfrm>
            <a:prstGeom prst="bentConnector3">
              <a:avLst>
                <a:gd name="adj1" fmla="val 104047"/>
              </a:avLst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380357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Factory – Solution (“Factory Class”)</a:t>
            </a:r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 descr="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grpSp>
        <p:nvGrpSpPr>
          <p:cNvPr id="97" name="Group 96" descr=" 97"/>
          <p:cNvGrpSpPr/>
          <p:nvPr/>
        </p:nvGrpSpPr>
        <p:grpSpPr>
          <a:xfrm>
            <a:off x="1493842" y="1084496"/>
            <a:ext cx="9204316" cy="5087346"/>
            <a:chOff x="1940641" y="1089220"/>
            <a:chExt cx="9204316" cy="5087346"/>
          </a:xfrm>
        </p:grpSpPr>
        <p:grpSp>
          <p:nvGrpSpPr>
            <p:cNvPr id="8" name="Group 7"/>
            <p:cNvGrpSpPr/>
            <p:nvPr/>
          </p:nvGrpSpPr>
          <p:grpSpPr>
            <a:xfrm>
              <a:off x="9181791" y="1401913"/>
              <a:ext cx="1963166" cy="923330"/>
              <a:chOff x="5466844" y="1524000"/>
              <a:chExt cx="1963166" cy="92333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466844" y="1524000"/>
                <a:ext cx="1963166" cy="923330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AbstractFactory</a:t>
                </a:r>
                <a:endParaRPr lang="en-GB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createProductA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  <a:p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createProductB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5466844" y="1867976"/>
                <a:ext cx="196316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Isosceles Triangle 9"/>
            <p:cNvSpPr/>
            <p:nvPr/>
          </p:nvSpPr>
          <p:spPr>
            <a:xfrm>
              <a:off x="9974370" y="2338416"/>
              <a:ext cx="376436" cy="324514"/>
            </a:xfrm>
            <a:prstGeom prst="triangl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Straight Connector 17"/>
            <p:cNvCxnSpPr>
              <a:stCxn id="10" idx="3"/>
              <a:endCxn id="43" idx="3"/>
            </p:cNvCxnSpPr>
            <p:nvPr/>
          </p:nvCxnSpPr>
          <p:spPr>
            <a:xfrm rot="5400000">
              <a:off x="9176132" y="3222578"/>
              <a:ext cx="1546105" cy="426809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5037624" y="1540413"/>
              <a:ext cx="1911101" cy="646331"/>
              <a:chOff x="5492876" y="1524000"/>
              <a:chExt cx="1911101" cy="646331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5492876" y="1524000"/>
                <a:ext cx="1911101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Client</a:t>
                </a:r>
              </a:p>
              <a:p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</p:txBody>
          </p:sp>
          <p:cxnSp>
            <p:nvCxnSpPr>
              <p:cNvPr id="35" name="Straight Connector 34"/>
              <p:cNvCxnSpPr>
                <a:stCxn id="34" idx="1"/>
                <a:endCxn id="34" idx="3"/>
              </p:cNvCxnSpPr>
              <p:nvPr/>
            </p:nvCxnSpPr>
            <p:spPr>
              <a:xfrm>
                <a:off x="5492876" y="1847166"/>
                <a:ext cx="19111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31"/>
            <p:cNvCxnSpPr>
              <a:stCxn id="10" idx="3"/>
              <a:endCxn id="49" idx="3"/>
            </p:cNvCxnSpPr>
            <p:nvPr/>
          </p:nvCxnSpPr>
          <p:spPr>
            <a:xfrm rot="5400000">
              <a:off x="8423199" y="3975511"/>
              <a:ext cx="3051971" cy="426809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7"/>
            <p:cNvCxnSpPr>
              <a:stCxn id="34" idx="3"/>
              <a:endCxn id="38" idx="1"/>
            </p:cNvCxnSpPr>
            <p:nvPr/>
          </p:nvCxnSpPr>
          <p:spPr>
            <a:xfrm flipV="1">
              <a:off x="6948725" y="1863578"/>
              <a:ext cx="223306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319437" y="1571191"/>
              <a:ext cx="8146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/>
                <a:t>1</a:t>
              </a:r>
            </a:p>
            <a:p>
              <a:pPr algn="r"/>
              <a:r>
                <a:rPr lang="en-GB" sz="1600" dirty="0"/>
                <a:t>factory</a:t>
              </a:r>
            </a:p>
          </p:txBody>
        </p:sp>
        <p:sp>
          <p:nvSpPr>
            <p:cNvPr id="17" name="Flowchart: Card 16"/>
            <p:cNvSpPr/>
            <p:nvPr/>
          </p:nvSpPr>
          <p:spPr>
            <a:xfrm flipH="1">
              <a:off x="2450858" y="1089220"/>
              <a:ext cx="4145934" cy="305753"/>
            </a:xfrm>
            <a:prstGeom prst="flowChartPunchedCard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72000" tIns="0" rIns="0" bIns="0" rtlCol="0" anchor="t">
              <a:spAutoFit/>
            </a:bodyPr>
            <a:lstStyle/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factory = new ConcreteFactory1();</a:t>
              </a:r>
            </a:p>
          </p:txBody>
        </p:sp>
        <p:cxnSp>
          <p:nvCxnSpPr>
            <p:cNvPr id="18" name="Straight Connector 17"/>
            <p:cNvCxnSpPr>
              <a:stCxn id="34" idx="1"/>
              <a:endCxn id="17" idx="2"/>
            </p:cNvCxnSpPr>
            <p:nvPr/>
          </p:nvCxnSpPr>
          <p:spPr>
            <a:xfrm flipH="1" flipV="1">
              <a:off x="4523825" y="1394973"/>
              <a:ext cx="513799" cy="46860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7589037" y="3747370"/>
              <a:ext cx="2146742" cy="923330"/>
              <a:chOff x="5375056" y="1524000"/>
              <a:chExt cx="2146742" cy="92333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375056" y="1524000"/>
                <a:ext cx="2146742" cy="923330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ConcreteFactory2</a:t>
                </a:r>
              </a:p>
              <a:p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createProductA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  <a:p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createProductB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5375056" y="1867976"/>
                <a:ext cx="2145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7589037" y="5253236"/>
              <a:ext cx="2146742" cy="923330"/>
              <a:chOff x="5375056" y="1524000"/>
              <a:chExt cx="2146742" cy="92333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5375056" y="1524000"/>
                <a:ext cx="2146742" cy="923330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ConcreteFactory1</a:t>
                </a:r>
              </a:p>
              <a:p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createProductA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  <a:p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createProductB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5375056" y="1867976"/>
                <a:ext cx="2145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1940641" y="2350174"/>
              <a:ext cx="3100849" cy="1414850"/>
              <a:chOff x="1940641" y="2350174"/>
              <a:chExt cx="3100849" cy="1414850"/>
            </a:xfrm>
          </p:grpSpPr>
          <p:sp>
            <p:nvSpPr>
              <p:cNvPr id="20" name="Isosceles Triangle 19"/>
              <p:cNvSpPr/>
              <p:nvPr/>
            </p:nvSpPr>
            <p:spPr>
              <a:xfrm>
                <a:off x="3302847" y="2706234"/>
                <a:ext cx="376436" cy="324514"/>
              </a:xfrm>
              <a:prstGeom prst="triangle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" name="Straight Connector 17"/>
              <p:cNvCxnSpPr>
                <a:stCxn id="20" idx="3"/>
                <a:endCxn id="30" idx="0"/>
              </p:cNvCxnSpPr>
              <p:nvPr/>
            </p:nvCxnSpPr>
            <p:spPr>
              <a:xfrm rot="5400000">
                <a:off x="2872896" y="2774319"/>
                <a:ext cx="361740" cy="874598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31"/>
              <p:cNvCxnSpPr>
                <a:stCxn id="20" idx="3"/>
                <a:endCxn id="62" idx="0"/>
              </p:cNvCxnSpPr>
              <p:nvPr/>
            </p:nvCxnSpPr>
            <p:spPr>
              <a:xfrm rot="16200000" flipH="1">
                <a:off x="3745892" y="2775920"/>
                <a:ext cx="364944" cy="874599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ctangle 57"/>
              <p:cNvSpPr/>
              <p:nvPr/>
            </p:nvSpPr>
            <p:spPr>
              <a:xfrm>
                <a:off x="2411282" y="2350174"/>
                <a:ext cx="2159566" cy="369332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AbstractProductA</a:t>
                </a:r>
                <a:endParaRPr lang="en-GB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1940641" y="3392488"/>
                <a:ext cx="3100849" cy="372536"/>
                <a:chOff x="1940641" y="3392488"/>
                <a:chExt cx="3100849" cy="37253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1940641" y="3392488"/>
                  <a:ext cx="1351652" cy="369332"/>
                </a:xfrm>
                <a:prstGeom prst="rect">
                  <a:avLst/>
                </a:prstGeom>
                <a:ln w="190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t">
                  <a:spAutoFit/>
                </a:bodyPr>
                <a:lstStyle/>
                <a:p>
                  <a:pPr algn="ctr"/>
                  <a:r>
                    <a:rPr lang="en-GB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ProductA1</a:t>
                  </a: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3689838" y="3395692"/>
                  <a:ext cx="1351652" cy="369332"/>
                </a:xfrm>
                <a:prstGeom prst="rect">
                  <a:avLst/>
                </a:prstGeom>
                <a:ln w="190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t">
                  <a:spAutoFit/>
                </a:bodyPr>
                <a:lstStyle/>
                <a:p>
                  <a:pPr algn="ctr"/>
                  <a:r>
                    <a:rPr lang="en-GB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ProductA2</a:t>
                  </a:r>
                </a:p>
              </p:txBody>
            </p:sp>
          </p:grpSp>
        </p:grpSp>
        <p:grpSp>
          <p:nvGrpSpPr>
            <p:cNvPr id="77" name="Group 76"/>
            <p:cNvGrpSpPr/>
            <p:nvPr/>
          </p:nvGrpSpPr>
          <p:grpSpPr>
            <a:xfrm>
              <a:off x="1940641" y="4089165"/>
              <a:ext cx="3100849" cy="1414850"/>
              <a:chOff x="1940641" y="2350174"/>
              <a:chExt cx="3100849" cy="1414850"/>
            </a:xfrm>
          </p:grpSpPr>
          <p:sp>
            <p:nvSpPr>
              <p:cNvPr id="78" name="Isosceles Triangle 77"/>
              <p:cNvSpPr/>
              <p:nvPr/>
            </p:nvSpPr>
            <p:spPr>
              <a:xfrm>
                <a:off x="3302847" y="2706234"/>
                <a:ext cx="376436" cy="324514"/>
              </a:xfrm>
              <a:prstGeom prst="triangle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9" name="Straight Connector 17"/>
              <p:cNvCxnSpPr>
                <a:stCxn id="78" idx="3"/>
                <a:endCxn id="83" idx="0"/>
              </p:cNvCxnSpPr>
              <p:nvPr/>
            </p:nvCxnSpPr>
            <p:spPr>
              <a:xfrm rot="5400000">
                <a:off x="2872896" y="2774319"/>
                <a:ext cx="361740" cy="874598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31"/>
              <p:cNvCxnSpPr>
                <a:stCxn id="78" idx="3"/>
                <a:endCxn id="84" idx="0"/>
              </p:cNvCxnSpPr>
              <p:nvPr/>
            </p:nvCxnSpPr>
            <p:spPr>
              <a:xfrm rot="16200000" flipH="1">
                <a:off x="3745892" y="2775920"/>
                <a:ext cx="364944" cy="874599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2411282" y="2350174"/>
                <a:ext cx="2159566" cy="369332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GB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AbstractProductB</a:t>
                </a:r>
                <a:endParaRPr lang="en-GB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1940641" y="3392488"/>
                <a:ext cx="3100849" cy="372536"/>
                <a:chOff x="1940641" y="3392488"/>
                <a:chExt cx="3100849" cy="372536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1940641" y="3392488"/>
                  <a:ext cx="1351652" cy="369332"/>
                </a:xfrm>
                <a:prstGeom prst="rect">
                  <a:avLst/>
                </a:prstGeom>
                <a:ln w="190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t">
                  <a:spAutoFit/>
                </a:bodyPr>
                <a:lstStyle/>
                <a:p>
                  <a:pPr algn="ctr"/>
                  <a:r>
                    <a:rPr lang="en-GB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ProductB1</a:t>
                  </a: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3689838" y="3395692"/>
                  <a:ext cx="1351652" cy="369332"/>
                </a:xfrm>
                <a:prstGeom prst="rect">
                  <a:avLst/>
                </a:prstGeom>
                <a:ln w="190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t">
                  <a:spAutoFit/>
                </a:bodyPr>
                <a:lstStyle/>
                <a:p>
                  <a:pPr algn="ctr"/>
                  <a:r>
                    <a:rPr lang="en-GB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ProductB2</a:t>
                  </a:r>
                </a:p>
              </p:txBody>
            </p:sp>
          </p:grpSp>
        </p:grpSp>
        <p:cxnSp>
          <p:nvCxnSpPr>
            <p:cNvPr id="85" name="Straight Connector 84"/>
            <p:cNvCxnSpPr>
              <a:stCxn id="43" idx="1"/>
              <a:endCxn id="62" idx="3"/>
            </p:cNvCxnSpPr>
            <p:nvPr/>
          </p:nvCxnSpPr>
          <p:spPr>
            <a:xfrm rot="10800000">
              <a:off x="5041491" y="3580359"/>
              <a:ext cx="2547547" cy="62867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4"/>
            <p:cNvCxnSpPr>
              <a:stCxn id="43" idx="1"/>
              <a:endCxn id="84" idx="3"/>
            </p:cNvCxnSpPr>
            <p:nvPr/>
          </p:nvCxnSpPr>
          <p:spPr>
            <a:xfrm rot="10800000" flipV="1">
              <a:off x="5041491" y="4209035"/>
              <a:ext cx="2547547" cy="111031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84"/>
            <p:cNvCxnSpPr>
              <a:stCxn id="49" idx="1"/>
              <a:endCxn id="30" idx="1"/>
            </p:cNvCxnSpPr>
            <p:nvPr/>
          </p:nvCxnSpPr>
          <p:spPr>
            <a:xfrm rot="10800000">
              <a:off x="1940641" y="3577155"/>
              <a:ext cx="5648396" cy="2137747"/>
            </a:xfrm>
            <a:prstGeom prst="bentConnector3">
              <a:avLst>
                <a:gd name="adj1" fmla="val 104047"/>
              </a:avLst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84"/>
            <p:cNvCxnSpPr>
              <a:stCxn id="49" idx="1"/>
              <a:endCxn id="83" idx="1"/>
            </p:cNvCxnSpPr>
            <p:nvPr/>
          </p:nvCxnSpPr>
          <p:spPr>
            <a:xfrm rot="10800000">
              <a:off x="1940641" y="5316145"/>
              <a:ext cx="5648396" cy="398756"/>
            </a:xfrm>
            <a:prstGeom prst="bentConnector3">
              <a:avLst>
                <a:gd name="adj1" fmla="val 104047"/>
              </a:avLst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Flowchart: Card 45" descr=" 106"/>
          <p:cNvSpPr/>
          <p:nvPr/>
        </p:nvSpPr>
        <p:spPr>
          <a:xfrm flipH="1">
            <a:off x="1998190" y="1087348"/>
            <a:ext cx="4145934" cy="305753"/>
          </a:xfrm>
          <a:prstGeom prst="flowChartPunchedCard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72000" tIns="0" rIns="0" bIns="0" rtlCol="0" anchor="t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factory = new ConcreteFactory</a:t>
            </a:r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43762251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Factory –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Allows polymorphic creation of objects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Nicely encapsulates object creation – client depends on abstraction not implementation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Groups creation logic for multiple inter-dependent classes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Change one line of code to replace a set of classes</a:t>
            </a:r>
          </a:p>
          <a:p>
            <a:pPr marL="450850" lvl="2" indent="-180975">
              <a:buFontTx/>
              <a:buChar char="-"/>
            </a:pPr>
            <a:r>
              <a:rPr lang="en-GB" dirty="0"/>
              <a:t>Or even switch dynamically at runtime</a:t>
            </a:r>
          </a:p>
          <a:p>
            <a:endParaRPr lang="en-GB" dirty="0"/>
          </a:p>
          <a:p>
            <a:r>
              <a:rPr lang="en-GB" dirty="0"/>
              <a:t>Cons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Slightly more indirect code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Only covers creation, what about other instantiation constraints?</a:t>
            </a:r>
          </a:p>
          <a:p>
            <a:pPr marL="450850" lvl="2" indent="-180975">
              <a:buFontTx/>
              <a:buChar char="-"/>
            </a:pPr>
            <a:r>
              <a:rPr lang="en-GB" dirty="0"/>
              <a:t>Even co-creation constraints like in Bridge/Factory Method are no longer supported…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38062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KCL UPDATE v4 4x3">
  <a:themeElements>
    <a:clrScheme name="KCL">
      <a:dk1>
        <a:sysClr val="windowText" lastClr="000000"/>
      </a:dk1>
      <a:lt1>
        <a:sysClr val="window" lastClr="FFFFFF"/>
      </a:lt1>
      <a:dk2>
        <a:srgbClr val="0A2D50"/>
      </a:dk2>
      <a:lt2>
        <a:srgbClr val="CDD7DC"/>
      </a:lt2>
      <a:accent1>
        <a:srgbClr val="E2231A"/>
      </a:accent1>
      <a:accent2>
        <a:srgbClr val="FF5F05"/>
      </a:accent2>
      <a:accent3>
        <a:srgbClr val="F5B90F"/>
      </a:accent3>
      <a:accent4>
        <a:srgbClr val="C8E128"/>
      </a:accent4>
      <a:accent5>
        <a:srgbClr val="009EA0"/>
      </a:accent5>
      <a:accent6>
        <a:srgbClr val="005AD2"/>
      </a:accent6>
      <a:hlink>
        <a:srgbClr val="E2231A"/>
      </a:hlink>
      <a:folHlink>
        <a:srgbClr val="E2231A"/>
      </a:folHlink>
    </a:clrScheme>
    <a:fontScheme name="KCL-fonts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80815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19431</TotalTime>
  <Words>1582</Words>
  <Application>Microsoft Macintosh PowerPoint</Application>
  <PresentationFormat>Widescreen</PresentationFormat>
  <Paragraphs>347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Georgia</vt:lpstr>
      <vt:lpstr>Impact</vt:lpstr>
      <vt:lpstr>Wingdings</vt:lpstr>
      <vt:lpstr>KCL UPDATE v4 4x3</vt:lpstr>
      <vt:lpstr>4CCS1ISE – Introduction to Software Engineering</vt:lpstr>
      <vt:lpstr>Creational Patterns</vt:lpstr>
      <vt:lpstr>Factory Method – Problem</vt:lpstr>
      <vt:lpstr>Factory Method – Solution</vt:lpstr>
      <vt:lpstr>Factory Method – Pros and Cons</vt:lpstr>
      <vt:lpstr>Abstract Factory – Problem</vt:lpstr>
      <vt:lpstr>Abstract Factory – Solution (“Factory Class”)</vt:lpstr>
      <vt:lpstr>Abstract Factory – Solution (“Factory Class”)</vt:lpstr>
      <vt:lpstr>Abstract Factory – Pros and Cons</vt:lpstr>
      <vt:lpstr>Builder – Problem</vt:lpstr>
      <vt:lpstr>Builder – Solution</vt:lpstr>
      <vt:lpstr>Task: Apply Builder to the Maze-Game example</vt:lpstr>
      <vt:lpstr>Builder – MazeGame</vt:lpstr>
      <vt:lpstr>Builder – MazeGame</vt:lpstr>
      <vt:lpstr>Builder – MazeGame</vt:lpstr>
      <vt:lpstr>Builder – MazeGame</vt:lpstr>
      <vt:lpstr>Builder – Pros and Cons</vt:lpstr>
      <vt:lpstr>Creational Patterns</vt:lpstr>
      <vt:lpstr>Conclusions</vt:lpstr>
      <vt:lpstr>PowerPoint Presentation</vt:lpstr>
    </vt:vector>
  </TitlesOfParts>
  <Company>King's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4CCS1ISE – Introduction to Software Engineering</dc:title>
  <dc:creator>Zschaler, Steffen</dc:creator>
  <cp:lastModifiedBy>Magela Cunha, Leonardo</cp:lastModifiedBy>
  <cp:revision>238</cp:revision>
  <dcterms:created xsi:type="dcterms:W3CDTF">2018-11-23T12:28:07Z</dcterms:created>
  <dcterms:modified xsi:type="dcterms:W3CDTF">2021-02-01T01:14:32Z</dcterms:modified>
</cp:coreProperties>
</file>