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1482" r:id="rId2"/>
    <p:sldId id="278" r:id="rId3"/>
    <p:sldId id="379" r:id="rId4"/>
    <p:sldId id="319" r:id="rId5"/>
    <p:sldId id="320" r:id="rId6"/>
    <p:sldId id="381" r:id="rId7"/>
    <p:sldId id="321" r:id="rId8"/>
    <p:sldId id="322" r:id="rId9"/>
    <p:sldId id="323" r:id="rId10"/>
    <p:sldId id="333" r:id="rId11"/>
    <p:sldId id="334" r:id="rId12"/>
    <p:sldId id="339" r:id="rId13"/>
    <p:sldId id="335" r:id="rId14"/>
    <p:sldId id="340" r:id="rId15"/>
    <p:sldId id="383" r:id="rId16"/>
    <p:sldId id="337" r:id="rId17"/>
    <p:sldId id="325" r:id="rId18"/>
    <p:sldId id="326" r:id="rId19"/>
    <p:sldId id="318" r:id="rId20"/>
    <p:sldId id="328" r:id="rId21"/>
    <p:sldId id="329" r:id="rId22"/>
    <p:sldId id="330" r:id="rId23"/>
    <p:sldId id="327" r:id="rId24"/>
    <p:sldId id="332" r:id="rId25"/>
    <p:sldId id="331" r:id="rId26"/>
    <p:sldId id="1483" r:id="rId27"/>
    <p:sldId id="342" r:id="rId28"/>
    <p:sldId id="14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chaler, Steffen" initials="ZS" lastIdx="2" clrIdx="0">
    <p:extLst>
      <p:ext uri="{19B8F6BF-5375-455C-9EA6-DF929625EA0E}">
        <p15:presenceInfo xmlns:p15="http://schemas.microsoft.com/office/powerpoint/2012/main" userId="S-1-5-21-1101985487-4055868668-2532615317-151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5EAEC"/>
    <a:srgbClr val="C8E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0A999-03C3-6642-9BFA-B963D50AF199}" v="99" dt="2021-01-31T23:27:28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2"/>
    <p:restoredTop sz="83498" autoAdjust="0"/>
  </p:normalViewPr>
  <p:slideViewPr>
    <p:cSldViewPr snapToGrid="0">
      <p:cViewPr varScale="1">
        <p:scale>
          <a:sx n="128" d="100"/>
          <a:sy n="128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la Cunha, Leonardo" userId="8ae5dc3a-8f9a-47dd-bf4b-c4fd0673a227" providerId="ADAL" clId="{5860A999-03C3-6642-9BFA-B963D50AF199}"/>
    <pc:docChg chg="undo custSel addSld delSld modSld sldOrd">
      <pc:chgData name="Magela Cunha, Leonardo" userId="8ae5dc3a-8f9a-47dd-bf4b-c4fd0673a227" providerId="ADAL" clId="{5860A999-03C3-6642-9BFA-B963D50AF199}" dt="2021-01-31T23:28:04.516" v="436" actId="20578"/>
      <pc:docMkLst>
        <pc:docMk/>
      </pc:docMkLst>
      <pc:sldChg chg="add del">
        <pc:chgData name="Magela Cunha, Leonardo" userId="8ae5dc3a-8f9a-47dd-bf4b-c4fd0673a227" providerId="ADAL" clId="{5860A999-03C3-6642-9BFA-B963D50AF199}" dt="2021-01-30T20:22:44.232" v="37" actId="2696"/>
        <pc:sldMkLst>
          <pc:docMk/>
          <pc:sldMk cId="1688765872" sldId="274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875900204" sldId="278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3733919190" sldId="318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2112292717" sldId="319"/>
        </pc:sldMkLst>
      </pc:sldChg>
      <pc:sldChg chg="add modNotesTx">
        <pc:chgData name="Magela Cunha, Leonardo" userId="8ae5dc3a-8f9a-47dd-bf4b-c4fd0673a227" providerId="ADAL" clId="{5860A999-03C3-6642-9BFA-B963D50AF199}" dt="2021-01-30T20:23:52.119" v="38" actId="20577"/>
        <pc:sldMkLst>
          <pc:docMk/>
          <pc:sldMk cId="3512140463" sldId="320"/>
        </pc:sldMkLst>
      </pc:sldChg>
      <pc:sldChg chg="modSp add mod">
        <pc:chgData name="Magela Cunha, Leonardo" userId="8ae5dc3a-8f9a-47dd-bf4b-c4fd0673a227" providerId="ADAL" clId="{5860A999-03C3-6642-9BFA-B963D50AF199}" dt="2021-01-30T20:30:58.090" v="72" actId="20577"/>
        <pc:sldMkLst>
          <pc:docMk/>
          <pc:sldMk cId="804006462" sldId="321"/>
        </pc:sldMkLst>
        <pc:spChg chg="mod">
          <ac:chgData name="Magela Cunha, Leonardo" userId="8ae5dc3a-8f9a-47dd-bf4b-c4fd0673a227" providerId="ADAL" clId="{5860A999-03C3-6642-9BFA-B963D50AF199}" dt="2021-01-30T20:30:58.090" v="72" actId="20577"/>
          <ac:spMkLst>
            <pc:docMk/>
            <pc:sldMk cId="804006462" sldId="321"/>
            <ac:spMk id="7" creationId="{00000000-0000-0000-0000-000000000000}"/>
          </ac:spMkLst>
        </pc:spChg>
      </pc:sldChg>
      <pc:sldChg chg="add del">
        <pc:chgData name="Magela Cunha, Leonardo" userId="8ae5dc3a-8f9a-47dd-bf4b-c4fd0673a227" providerId="ADAL" clId="{5860A999-03C3-6642-9BFA-B963D50AF199}" dt="2021-01-30T20:30:13.238" v="46" actId="2696"/>
        <pc:sldMkLst>
          <pc:docMk/>
          <pc:sldMk cId="1764159285" sldId="321"/>
        </pc:sldMkLst>
      </pc:sldChg>
      <pc:sldChg chg="add del">
        <pc:chgData name="Magela Cunha, Leonardo" userId="8ae5dc3a-8f9a-47dd-bf4b-c4fd0673a227" providerId="ADAL" clId="{5860A999-03C3-6642-9BFA-B963D50AF199}" dt="2021-01-30T20:26:50.324" v="42" actId="2696"/>
        <pc:sldMkLst>
          <pc:docMk/>
          <pc:sldMk cId="1972922507" sldId="321"/>
        </pc:sldMkLst>
      </pc:sldChg>
      <pc:sldChg chg="add">
        <pc:chgData name="Magela Cunha, Leonardo" userId="8ae5dc3a-8f9a-47dd-bf4b-c4fd0673a227" providerId="ADAL" clId="{5860A999-03C3-6642-9BFA-B963D50AF199}" dt="2021-01-30T20:30:30.700" v="47"/>
        <pc:sldMkLst>
          <pc:docMk/>
          <pc:sldMk cId="1181668163" sldId="322"/>
        </pc:sldMkLst>
      </pc:sldChg>
      <pc:sldChg chg="add del">
        <pc:chgData name="Magela Cunha, Leonardo" userId="8ae5dc3a-8f9a-47dd-bf4b-c4fd0673a227" providerId="ADAL" clId="{5860A999-03C3-6642-9BFA-B963D50AF199}" dt="2021-01-30T20:30:13.238" v="46" actId="2696"/>
        <pc:sldMkLst>
          <pc:docMk/>
          <pc:sldMk cId="1919463442" sldId="322"/>
        </pc:sldMkLst>
      </pc:sldChg>
      <pc:sldChg chg="add del">
        <pc:chgData name="Magela Cunha, Leonardo" userId="8ae5dc3a-8f9a-47dd-bf4b-c4fd0673a227" providerId="ADAL" clId="{5860A999-03C3-6642-9BFA-B963D50AF199}" dt="2021-01-30T20:26:31.846" v="40" actId="2696"/>
        <pc:sldMkLst>
          <pc:docMk/>
          <pc:sldMk cId="3192946602" sldId="322"/>
        </pc:sldMkLst>
      </pc:sldChg>
      <pc:sldChg chg="add del">
        <pc:chgData name="Magela Cunha, Leonardo" userId="8ae5dc3a-8f9a-47dd-bf4b-c4fd0673a227" providerId="ADAL" clId="{5860A999-03C3-6642-9BFA-B963D50AF199}" dt="2021-01-30T20:26:31.846" v="40" actId="2696"/>
        <pc:sldMkLst>
          <pc:docMk/>
          <pc:sldMk cId="702171371" sldId="323"/>
        </pc:sldMkLst>
      </pc:sldChg>
      <pc:sldChg chg="add">
        <pc:chgData name="Magela Cunha, Leonardo" userId="8ae5dc3a-8f9a-47dd-bf4b-c4fd0673a227" providerId="ADAL" clId="{5860A999-03C3-6642-9BFA-B963D50AF199}" dt="2021-01-30T20:27:14.771" v="45"/>
        <pc:sldMkLst>
          <pc:docMk/>
          <pc:sldMk cId="1090958746" sldId="323"/>
        </pc:sldMkLst>
      </pc:sldChg>
      <pc:sldChg chg="add del">
        <pc:chgData name="Magela Cunha, Leonardo" userId="8ae5dc3a-8f9a-47dd-bf4b-c4fd0673a227" providerId="ADAL" clId="{5860A999-03C3-6642-9BFA-B963D50AF199}" dt="2021-01-30T20:26:59.870" v="44" actId="2696"/>
        <pc:sldMkLst>
          <pc:docMk/>
          <pc:sldMk cId="3997669461" sldId="323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3731002574" sldId="325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2411534726" sldId="326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2148227840" sldId="327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2919300578" sldId="328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546238144" sldId="329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2676615434" sldId="330"/>
        </pc:sldMkLst>
      </pc:sldChg>
      <pc:sldChg chg="modSp add mod">
        <pc:chgData name="Magela Cunha, Leonardo" userId="8ae5dc3a-8f9a-47dd-bf4b-c4fd0673a227" providerId="ADAL" clId="{5860A999-03C3-6642-9BFA-B963D50AF199}" dt="2021-01-30T20:43:43.238" v="95" actId="20577"/>
        <pc:sldMkLst>
          <pc:docMk/>
          <pc:sldMk cId="742918521" sldId="331"/>
        </pc:sldMkLst>
        <pc:spChg chg="mod">
          <ac:chgData name="Magela Cunha, Leonardo" userId="8ae5dc3a-8f9a-47dd-bf4b-c4fd0673a227" providerId="ADAL" clId="{5860A999-03C3-6642-9BFA-B963D50AF199}" dt="2021-01-30T20:43:43.238" v="95" actId="20577"/>
          <ac:spMkLst>
            <pc:docMk/>
            <pc:sldMk cId="742918521" sldId="331"/>
            <ac:spMk id="5" creationId="{00000000-0000-0000-0000-000000000000}"/>
          </ac:spMkLst>
        </pc:spChg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3781710130" sldId="332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521298820" sldId="333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735993739" sldId="334"/>
        </pc:sldMkLst>
      </pc:sldChg>
      <pc:sldChg chg="modSp add mod modShow">
        <pc:chgData name="Magela Cunha, Leonardo" userId="8ae5dc3a-8f9a-47dd-bf4b-c4fd0673a227" providerId="ADAL" clId="{5860A999-03C3-6642-9BFA-B963D50AF199}" dt="2021-01-30T20:31:48.749" v="94" actId="20577"/>
        <pc:sldMkLst>
          <pc:docMk/>
          <pc:sldMk cId="1876269423" sldId="335"/>
        </pc:sldMkLst>
        <pc:spChg chg="mod">
          <ac:chgData name="Magela Cunha, Leonardo" userId="8ae5dc3a-8f9a-47dd-bf4b-c4fd0673a227" providerId="ADAL" clId="{5860A999-03C3-6642-9BFA-B963D50AF199}" dt="2021-01-30T20:31:48.749" v="94" actId="20577"/>
          <ac:spMkLst>
            <pc:docMk/>
            <pc:sldMk cId="1876269423" sldId="335"/>
            <ac:spMk id="7" creationId="{00000000-0000-0000-0000-000000000000}"/>
          </ac:spMkLst>
        </pc:spChg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3912050106" sldId="337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2017605336" sldId="339"/>
        </pc:sldMkLst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4213510252" sldId="340"/>
        </pc:sldMkLst>
      </pc:sldChg>
      <pc:sldChg chg="delSp add mod ord">
        <pc:chgData name="Magela Cunha, Leonardo" userId="8ae5dc3a-8f9a-47dd-bf4b-c4fd0673a227" providerId="ADAL" clId="{5860A999-03C3-6642-9BFA-B963D50AF199}" dt="2021-01-31T23:28:04.516" v="436" actId="20578"/>
        <pc:sldMkLst>
          <pc:docMk/>
          <pc:sldMk cId="124291535" sldId="342"/>
        </pc:sldMkLst>
        <pc:spChg chg="del">
          <ac:chgData name="Magela Cunha, Leonardo" userId="8ae5dc3a-8f9a-47dd-bf4b-c4fd0673a227" providerId="ADAL" clId="{5860A999-03C3-6642-9BFA-B963D50AF199}" dt="2021-01-31T23:27:38.201" v="434" actId="478"/>
          <ac:spMkLst>
            <pc:docMk/>
            <pc:sldMk cId="124291535" sldId="342"/>
            <ac:spMk id="6" creationId="{00000000-0000-0000-0000-000000000000}"/>
          </ac:spMkLst>
        </pc:spChg>
      </pc:sldChg>
      <pc:sldChg chg="add">
        <pc:chgData name="Magela Cunha, Leonardo" userId="8ae5dc3a-8f9a-47dd-bf4b-c4fd0673a227" providerId="ADAL" clId="{5860A999-03C3-6642-9BFA-B963D50AF199}" dt="2021-01-30T13:23:04.233" v="0"/>
        <pc:sldMkLst>
          <pc:docMk/>
          <pc:sldMk cId="931400249" sldId="379"/>
        </pc:sldMkLst>
      </pc:sldChg>
      <pc:sldChg chg="add modNotesTx">
        <pc:chgData name="Magela Cunha, Leonardo" userId="8ae5dc3a-8f9a-47dd-bf4b-c4fd0673a227" providerId="ADAL" clId="{5860A999-03C3-6642-9BFA-B963D50AF199}" dt="2021-01-30T20:24:06.647" v="39" actId="20577"/>
        <pc:sldMkLst>
          <pc:docMk/>
          <pc:sldMk cId="2349353338" sldId="381"/>
        </pc:sldMkLst>
      </pc:sldChg>
      <pc:sldChg chg="addSp modSp add mod">
        <pc:chgData name="Magela Cunha, Leonardo" userId="8ae5dc3a-8f9a-47dd-bf4b-c4fd0673a227" providerId="ADAL" clId="{5860A999-03C3-6642-9BFA-B963D50AF199}" dt="2021-01-31T20:36:42.711" v="432" actId="14100"/>
        <pc:sldMkLst>
          <pc:docMk/>
          <pc:sldMk cId="3140641226" sldId="383"/>
        </pc:sldMkLst>
        <pc:spChg chg="mod">
          <ac:chgData name="Magela Cunha, Leonardo" userId="8ae5dc3a-8f9a-47dd-bf4b-c4fd0673a227" providerId="ADAL" clId="{5860A999-03C3-6642-9BFA-B963D50AF199}" dt="2021-01-31T20:33:15.793" v="227" actId="20577"/>
          <ac:spMkLst>
            <pc:docMk/>
            <pc:sldMk cId="3140641226" sldId="383"/>
            <ac:spMk id="52" creationId="{00000000-0000-0000-0000-000000000000}"/>
          </ac:spMkLst>
        </pc:spChg>
        <pc:spChg chg="add mod">
          <ac:chgData name="Magela Cunha, Leonardo" userId="8ae5dc3a-8f9a-47dd-bf4b-c4fd0673a227" providerId="ADAL" clId="{5860A999-03C3-6642-9BFA-B963D50AF199}" dt="2021-01-31T20:36:25.807" v="429" actId="14100"/>
          <ac:spMkLst>
            <pc:docMk/>
            <pc:sldMk cId="3140641226" sldId="383"/>
            <ac:spMk id="62" creationId="{074228BB-6F31-9E48-B95A-D3ACE7E7800A}"/>
          </ac:spMkLst>
        </pc:spChg>
        <pc:cxnChg chg="add mod">
          <ac:chgData name="Magela Cunha, Leonardo" userId="8ae5dc3a-8f9a-47dd-bf4b-c4fd0673a227" providerId="ADAL" clId="{5860A999-03C3-6642-9BFA-B963D50AF199}" dt="2021-01-31T20:36:42.711" v="432" actId="14100"/>
          <ac:cxnSpMkLst>
            <pc:docMk/>
            <pc:sldMk cId="3140641226" sldId="383"/>
            <ac:cxnSpMk id="63" creationId="{A6B3EEC2-34A3-EC4B-BC70-EA5ADAA74C52}"/>
          </ac:cxnSpMkLst>
        </pc:cxnChg>
      </pc:sldChg>
      <pc:sldChg chg="add del">
        <pc:chgData name="Magela Cunha, Leonardo" userId="8ae5dc3a-8f9a-47dd-bf4b-c4fd0673a227" providerId="ADAL" clId="{5860A999-03C3-6642-9BFA-B963D50AF199}" dt="2021-01-31T12:11:39.520" v="97"/>
        <pc:sldMkLst>
          <pc:docMk/>
          <pc:sldMk cId="783773367" sldId="1454"/>
        </pc:sldMkLst>
      </pc:sldChg>
      <pc:sldChg chg="add del">
        <pc:chgData name="Magela Cunha, Leonardo" userId="8ae5dc3a-8f9a-47dd-bf4b-c4fd0673a227" providerId="ADAL" clId="{5860A999-03C3-6642-9BFA-B963D50AF199}" dt="2021-01-31T12:11:45.197" v="99"/>
        <pc:sldMkLst>
          <pc:docMk/>
          <pc:sldMk cId="1372315034" sldId="1454"/>
        </pc:sldMkLst>
      </pc:sldChg>
      <pc:sldChg chg="add del">
        <pc:chgData name="Magela Cunha, Leonardo" userId="8ae5dc3a-8f9a-47dd-bf4b-c4fd0673a227" providerId="ADAL" clId="{5860A999-03C3-6642-9BFA-B963D50AF199}" dt="2021-01-31T12:11:45.197" v="99"/>
        <pc:sldMkLst>
          <pc:docMk/>
          <pc:sldMk cId="1090519452" sldId="1470"/>
        </pc:sldMkLst>
      </pc:sldChg>
      <pc:sldChg chg="add del">
        <pc:chgData name="Magela Cunha, Leonardo" userId="8ae5dc3a-8f9a-47dd-bf4b-c4fd0673a227" providerId="ADAL" clId="{5860A999-03C3-6642-9BFA-B963D50AF199}" dt="2021-01-31T12:11:39.520" v="97"/>
        <pc:sldMkLst>
          <pc:docMk/>
          <pc:sldMk cId="2747820881" sldId="1470"/>
        </pc:sldMkLst>
      </pc:sldChg>
      <pc:sldChg chg="modSp mod">
        <pc:chgData name="Magela Cunha, Leonardo" userId="8ae5dc3a-8f9a-47dd-bf4b-c4fd0673a227" providerId="ADAL" clId="{5860A999-03C3-6642-9BFA-B963D50AF199}" dt="2021-01-30T20:22:39.700" v="36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5860A999-03C3-6642-9BFA-B963D50AF199}" dt="2021-01-30T20:22:39.700" v="36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modSp mod">
        <pc:chgData name="Magela Cunha, Leonardo" userId="8ae5dc3a-8f9a-47dd-bf4b-c4fd0673a227" providerId="ADAL" clId="{5860A999-03C3-6642-9BFA-B963D50AF199}" dt="2021-01-31T12:16:54.026" v="221" actId="20577"/>
        <pc:sldMkLst>
          <pc:docMk/>
          <pc:sldMk cId="2485531979" sldId="1483"/>
        </pc:sldMkLst>
        <pc:spChg chg="mod">
          <ac:chgData name="Magela Cunha, Leonardo" userId="8ae5dc3a-8f9a-47dd-bf4b-c4fd0673a227" providerId="ADAL" clId="{5860A999-03C3-6642-9BFA-B963D50AF199}" dt="2021-01-31T12:16:32.123" v="220" actId="20577"/>
          <ac:spMkLst>
            <pc:docMk/>
            <pc:sldMk cId="2485531979" sldId="1483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5860A999-03C3-6642-9BFA-B963D50AF199}" dt="2021-01-31T12:16:54.026" v="221" actId="20577"/>
          <ac:graphicFrameMkLst>
            <pc:docMk/>
            <pc:sldMk cId="2485531979" sldId="1483"/>
            <ac:graphicFrameMk id="14" creationId="{122C14DB-FFAB-7942-B35B-BB6D1473F7EF}"/>
          </ac:graphicFrameMkLst>
        </pc:graphicFrameChg>
      </pc:sldChg>
    </pc:docChg>
  </pc:docChgLst>
  <pc:docChgLst>
    <pc:chgData name="Magela Cunha, Leonardo" userId="8ae5dc3a-8f9a-47dd-bf4b-c4fd0673a227" providerId="ADAL" clId="{FDF2297A-66C0-DB44-B175-16ECB36CDF94}"/>
    <pc:docChg chg="custSel modSld">
      <pc:chgData name="Magela Cunha, Leonardo" userId="8ae5dc3a-8f9a-47dd-bf4b-c4fd0673a227" providerId="ADAL" clId="{FDF2297A-66C0-DB44-B175-16ECB36CDF94}" dt="2021-01-30T12:14:53.421" v="17" actId="5793"/>
      <pc:docMkLst>
        <pc:docMk/>
      </pc:docMkLst>
      <pc:sldChg chg="modSp mod">
        <pc:chgData name="Magela Cunha, Leonardo" userId="8ae5dc3a-8f9a-47dd-bf4b-c4fd0673a227" providerId="ADAL" clId="{FDF2297A-66C0-DB44-B175-16ECB36CDF94}" dt="2021-01-30T12:14:37.434" v="5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FDF2297A-66C0-DB44-B175-16ECB36CDF94}" dt="2021-01-30T12:14:37.434" v="5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modSp mod">
        <pc:chgData name="Magela Cunha, Leonardo" userId="8ae5dc3a-8f9a-47dd-bf4b-c4fd0673a227" providerId="ADAL" clId="{FDF2297A-66C0-DB44-B175-16ECB36CDF94}" dt="2021-01-30T12:14:53.421" v="17" actId="5793"/>
        <pc:sldMkLst>
          <pc:docMk/>
          <pc:sldMk cId="2485531979" sldId="1483"/>
        </pc:sldMkLst>
        <pc:spChg chg="mod">
          <ac:chgData name="Magela Cunha, Leonardo" userId="8ae5dc3a-8f9a-47dd-bf4b-c4fd0673a227" providerId="ADAL" clId="{FDF2297A-66C0-DB44-B175-16ECB36CDF94}" dt="2021-01-30T12:14:44.286" v="9" actId="5793"/>
          <ac:spMkLst>
            <pc:docMk/>
            <pc:sldMk cId="2485531979" sldId="1483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FDF2297A-66C0-DB44-B175-16ECB36CDF94}" dt="2021-01-30T12:14:53.421" v="17" actId="5793"/>
          <ac:graphicFrameMkLst>
            <pc:docMk/>
            <pc:sldMk cId="2485531979" sldId="1483"/>
            <ac:graphicFrameMk id="14" creationId="{122C14DB-FFAB-7942-B35B-BB6D1473F7EF}"/>
          </ac:graphicFrameMkLst>
        </pc:graphicFrameChg>
      </pc:sldChg>
    </pc:docChg>
  </pc:docChgLst>
  <pc:docChgLst>
    <pc:chgData name="Magela Cunha, Leonardo" userId="8ae5dc3a-8f9a-47dd-bf4b-c4fd0673a227" providerId="ADAL" clId="{C6202E6F-72EE-1C43-9D16-A97587A020B2}"/>
    <pc:docChg chg="delSld modSld">
      <pc:chgData name="Magela Cunha, Leonardo" userId="8ae5dc3a-8f9a-47dd-bf4b-c4fd0673a227" providerId="ADAL" clId="{C6202E6F-72EE-1C43-9D16-A97587A020B2}" dt="2021-01-30T12:13:16.126" v="19" actId="2696"/>
      <pc:docMkLst>
        <pc:docMk/>
      </pc:docMkLst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522701612" sldId="26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046086423" sldId="292"/>
        </pc:sldMkLst>
      </pc:sldChg>
      <pc:sldChg chg="del">
        <pc:chgData name="Magela Cunha, Leonardo" userId="8ae5dc3a-8f9a-47dd-bf4b-c4fd0673a227" providerId="ADAL" clId="{C6202E6F-72EE-1C43-9D16-A97587A020B2}" dt="2021-01-30T12:13:16.126" v="19" actId="2696"/>
        <pc:sldMkLst>
          <pc:docMk/>
          <pc:sldMk cId="1001390707" sldId="364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2827794843" sldId="1282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3603834233" sldId="128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68822985" sldId="1287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298852229" sldId="140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92840679" sldId="140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678210392" sldId="1406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245150895" sldId="1409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29906323" sldId="141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693657448" sldId="141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00055413" sldId="141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280814762" sldId="141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12201505" sldId="141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07813342" sldId="1415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68989062" sldId="1418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54390433" sldId="142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19557742" sldId="142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872392087" sldId="144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52373189" sldId="1443"/>
        </pc:sldMkLst>
      </pc:sldChg>
      <pc:sldChg chg="modSp mod">
        <pc:chgData name="Magela Cunha, Leonardo" userId="8ae5dc3a-8f9a-47dd-bf4b-c4fd0673a227" providerId="ADAL" clId="{C6202E6F-72EE-1C43-9D16-A97587A020B2}" dt="2021-01-30T12:12:27.437" v="16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C6202E6F-72EE-1C43-9D16-A97587A020B2}" dt="2021-01-30T12:12:27.437" v="16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707901265" sldId="14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EC24B-A1AE-4EC2-8212-12384F57D81B}" type="doc">
      <dgm:prSet loTypeId="urn:microsoft.com/office/officeart/2005/8/layout/cycle1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8D75CB-BF59-436E-87F8-5F464EC99087}">
      <dgm:prSet/>
      <dgm:spPr/>
      <dgm:t>
        <a:bodyPr/>
        <a:lstStyle/>
        <a:p>
          <a:pPr>
            <a:buNone/>
          </a:pPr>
          <a:r>
            <a:rPr lang="en-GB" b="1" dirty="0"/>
            <a:t>Learning objectives</a:t>
          </a:r>
          <a:endParaRPr lang="en-US" b="1" dirty="0"/>
        </a:p>
      </dgm:t>
    </dgm:pt>
    <dgm:pt modelId="{0343E06F-7AD7-4A4C-BBCF-9C23703BF7EB}" type="parTrans" cxnId="{59F222BB-8B2F-44E9-A88F-98E830B7DAC6}">
      <dgm:prSet/>
      <dgm:spPr/>
      <dgm:t>
        <a:bodyPr/>
        <a:lstStyle/>
        <a:p>
          <a:endParaRPr lang="en-US"/>
        </a:p>
      </dgm:t>
    </dgm:pt>
    <dgm:pt modelId="{ECACA14B-CA7A-4C63-AA53-55867EA545A0}" type="sibTrans" cxnId="{59F222BB-8B2F-44E9-A88F-98E830B7DAC6}">
      <dgm:prSet/>
      <dgm:spPr/>
      <dgm:t>
        <a:bodyPr/>
        <a:lstStyle/>
        <a:p>
          <a:endParaRPr lang="en-US"/>
        </a:p>
      </dgm:t>
    </dgm:pt>
    <dgm:pt modelId="{58B1DC49-0529-4D79-AB25-51CBB197A88F}">
      <dgm:prSet/>
      <dgm:spPr/>
      <dgm:t>
        <a:bodyPr/>
        <a:lstStyle/>
        <a:p>
          <a:r>
            <a:rPr lang="en-GB" b="1" dirty="0"/>
            <a:t>After this session</a:t>
          </a:r>
          <a:endParaRPr lang="en-US" b="1" dirty="0"/>
        </a:p>
      </dgm:t>
    </dgm:pt>
    <dgm:pt modelId="{88A8274C-06AB-48CE-A7C7-247B1CCE5889}" type="parTrans" cxnId="{9521F430-60E3-42CD-A01E-BBDAE9B34DDB}">
      <dgm:prSet/>
      <dgm:spPr/>
      <dgm:t>
        <a:bodyPr/>
        <a:lstStyle/>
        <a:p>
          <a:endParaRPr lang="en-US"/>
        </a:p>
      </dgm:t>
    </dgm:pt>
    <dgm:pt modelId="{852D6A9D-705C-4F4F-B9F6-357B3D092018}" type="sibTrans" cxnId="{9521F430-60E3-42CD-A01E-BBDAE9B34DDB}">
      <dgm:prSet/>
      <dgm:spPr/>
      <dgm:t>
        <a:bodyPr/>
        <a:lstStyle/>
        <a:p>
          <a:endParaRPr lang="en-US"/>
        </a:p>
      </dgm:t>
    </dgm:pt>
    <dgm:pt modelId="{626AD8C2-099F-43A1-BF67-C772E236BE2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You learned some of the extensibility patterns and applied them.</a:t>
          </a:r>
          <a:endParaRPr lang="en-US" dirty="0">
            <a:solidFill>
              <a:schemeClr val="tx1"/>
            </a:solidFill>
          </a:endParaRPr>
        </a:p>
      </dgm:t>
    </dgm:pt>
    <dgm:pt modelId="{B4567057-EEAE-4864-BDD2-2A4879E8DAFF}" type="parTrans" cxnId="{30705B33-F22C-419D-9610-B4EB5A656A81}">
      <dgm:prSet/>
      <dgm:spPr/>
      <dgm:t>
        <a:bodyPr/>
        <a:lstStyle/>
        <a:p>
          <a:endParaRPr lang="en-US"/>
        </a:p>
      </dgm:t>
    </dgm:pt>
    <dgm:pt modelId="{E1BA951A-693A-4BC0-92DD-1564094DB4F8}" type="sibTrans" cxnId="{30705B33-F22C-419D-9610-B4EB5A656A81}">
      <dgm:prSet/>
      <dgm:spPr/>
      <dgm:t>
        <a:bodyPr/>
        <a:lstStyle/>
        <a:p>
          <a:endParaRPr lang="en-US"/>
        </a:p>
      </dgm:t>
    </dgm:pt>
    <dgm:pt modelId="{697AE76F-B220-874F-82E4-C84AD37F1FEE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1ED65834-AD37-7341-AAC1-1EC098AB1F33}" type="parTrans" cxnId="{D6C6E5ED-503A-D24B-AD49-51B556124A79}">
      <dgm:prSet/>
      <dgm:spPr/>
      <dgm:t>
        <a:bodyPr/>
        <a:lstStyle/>
        <a:p>
          <a:endParaRPr lang="en-GB"/>
        </a:p>
      </dgm:t>
    </dgm:pt>
    <dgm:pt modelId="{AC79EC2D-9B53-794B-9E28-93B17B38154B}" type="sibTrans" cxnId="{D6C6E5ED-503A-D24B-AD49-51B556124A79}">
      <dgm:prSet/>
      <dgm:spPr/>
      <dgm:t>
        <a:bodyPr/>
        <a:lstStyle/>
        <a:p>
          <a:endParaRPr lang="en-GB"/>
        </a:p>
      </dgm:t>
    </dgm:pt>
    <dgm:pt modelId="{943D553E-50F6-F94A-9BB4-B750FE547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Apply and use </a:t>
          </a:r>
          <a:r>
            <a:rPr lang="en-GB" b="0" i="0" dirty="0" err="1"/>
            <a:t>GoF</a:t>
          </a:r>
          <a:r>
            <a:rPr lang="en-GB" b="0" i="0" dirty="0"/>
            <a:t> design patterns.</a:t>
          </a:r>
          <a:endParaRPr lang="en-GB" b="0" i="0" u="none" dirty="0"/>
        </a:p>
      </dgm:t>
    </dgm:pt>
    <dgm:pt modelId="{16F4823F-409C-8241-9890-5F74D11C3E6B}" type="parTrans" cxnId="{444E5D49-771A-4042-B63D-F7ED84751543}">
      <dgm:prSet/>
      <dgm:spPr/>
      <dgm:t>
        <a:bodyPr/>
        <a:lstStyle/>
        <a:p>
          <a:endParaRPr lang="en-GB"/>
        </a:p>
      </dgm:t>
    </dgm:pt>
    <dgm:pt modelId="{4C721713-19D1-FC4A-8657-1C2C5D2BECE0}" type="sibTrans" cxnId="{444E5D49-771A-4042-B63D-F7ED84751543}">
      <dgm:prSet/>
      <dgm:spPr/>
      <dgm:t>
        <a:bodyPr/>
        <a:lstStyle/>
        <a:p>
          <a:endParaRPr lang="en-GB"/>
        </a:p>
      </dgm:t>
    </dgm:pt>
    <dgm:pt modelId="{D70AE0DC-92BD-FB47-B7D2-6F2E00756B25}" type="pres">
      <dgm:prSet presAssocID="{17BEC24B-A1AE-4EC2-8212-12384F57D81B}" presName="cycle" presStyleCnt="0">
        <dgm:presLayoutVars>
          <dgm:dir/>
          <dgm:resizeHandles val="exact"/>
        </dgm:presLayoutVars>
      </dgm:prSet>
      <dgm:spPr/>
    </dgm:pt>
    <dgm:pt modelId="{4AF61B17-28CC-3D42-A55D-603EE0F42C3E}" type="pres">
      <dgm:prSet presAssocID="{58B1DC49-0529-4D79-AB25-51CBB197A88F}" presName="dummy" presStyleCnt="0"/>
      <dgm:spPr/>
    </dgm:pt>
    <dgm:pt modelId="{CBD3CE12-823C-D842-B607-570B9E14B810}" type="pres">
      <dgm:prSet presAssocID="{58B1DC49-0529-4D79-AB25-51CBB197A88F}" presName="node" presStyleLbl="revTx" presStyleIdx="0" presStyleCnt="2">
        <dgm:presLayoutVars>
          <dgm:bulletEnabled val="1"/>
        </dgm:presLayoutVars>
      </dgm:prSet>
      <dgm:spPr/>
    </dgm:pt>
    <dgm:pt modelId="{2E49D71F-AE0B-F34E-9E49-8905F6B46A6F}" type="pres">
      <dgm:prSet presAssocID="{852D6A9D-705C-4F4F-B9F6-357B3D092018}" presName="sibTrans" presStyleLbl="node1" presStyleIdx="0" presStyleCnt="2" custLinFactNeighborX="200" custLinFactNeighborY="4197"/>
      <dgm:spPr/>
    </dgm:pt>
    <dgm:pt modelId="{370BBBEC-988B-414F-8BE9-8946068E110D}" type="pres">
      <dgm:prSet presAssocID="{138D75CB-BF59-436E-87F8-5F464EC99087}" presName="dummy" presStyleCnt="0"/>
      <dgm:spPr/>
    </dgm:pt>
    <dgm:pt modelId="{A5AB54CA-49C8-C74E-84D4-D2C49ADF928B}" type="pres">
      <dgm:prSet presAssocID="{138D75CB-BF59-436E-87F8-5F464EC99087}" presName="node" presStyleLbl="revTx" presStyleIdx="1" presStyleCnt="2" custScaleX="109336">
        <dgm:presLayoutVars>
          <dgm:bulletEnabled val="1"/>
        </dgm:presLayoutVars>
      </dgm:prSet>
      <dgm:spPr/>
    </dgm:pt>
    <dgm:pt modelId="{007ECD17-95F8-8F40-A3D1-B1A697F0D071}" type="pres">
      <dgm:prSet presAssocID="{ECACA14B-CA7A-4C63-AA53-55867EA545A0}" presName="sibTrans" presStyleLbl="node1" presStyleIdx="1" presStyleCnt="2" custLinFactNeighborX="-200" custLinFactNeighborY="-3997"/>
      <dgm:spPr/>
    </dgm:pt>
  </dgm:ptLst>
  <dgm:cxnLst>
    <dgm:cxn modelId="{9521F430-60E3-42CD-A01E-BBDAE9B34DDB}" srcId="{17BEC24B-A1AE-4EC2-8212-12384F57D81B}" destId="{58B1DC49-0529-4D79-AB25-51CBB197A88F}" srcOrd="0" destOrd="0" parTransId="{88A8274C-06AB-48CE-A7C7-247B1CCE5889}" sibTransId="{852D6A9D-705C-4F4F-B9F6-357B3D092018}"/>
    <dgm:cxn modelId="{30705B33-F22C-419D-9610-B4EB5A656A81}" srcId="{58B1DC49-0529-4D79-AB25-51CBB197A88F}" destId="{626AD8C2-099F-43A1-BF67-C772E236BE27}" srcOrd="0" destOrd="0" parTransId="{B4567057-EEAE-4864-BDD2-2A4879E8DAFF}" sibTransId="{E1BA951A-693A-4BC0-92DD-1564094DB4F8}"/>
    <dgm:cxn modelId="{444E5D49-771A-4042-B63D-F7ED84751543}" srcId="{138D75CB-BF59-436E-87F8-5F464EC99087}" destId="{943D553E-50F6-F94A-9BB4-B750FE547FE4}" srcOrd="0" destOrd="0" parTransId="{16F4823F-409C-8241-9890-5F74D11C3E6B}" sibTransId="{4C721713-19D1-FC4A-8657-1C2C5D2BECE0}"/>
    <dgm:cxn modelId="{A7B21063-FD95-7F46-B439-782EC6B7003F}" type="presOf" srcId="{626AD8C2-099F-43A1-BF67-C772E236BE27}" destId="{CBD3CE12-823C-D842-B607-570B9E14B810}" srcOrd="0" destOrd="1" presId="urn:microsoft.com/office/officeart/2005/8/layout/cycle1"/>
    <dgm:cxn modelId="{77520B89-860A-1440-A26F-5D27C8BB3EAB}" type="presOf" srcId="{852D6A9D-705C-4F4F-B9F6-357B3D092018}" destId="{2E49D71F-AE0B-F34E-9E49-8905F6B46A6F}" srcOrd="0" destOrd="0" presId="urn:microsoft.com/office/officeart/2005/8/layout/cycle1"/>
    <dgm:cxn modelId="{5CAEAA8D-EDF0-D742-B437-377C3DBAFAEC}" type="presOf" srcId="{943D553E-50F6-F94A-9BB4-B750FE547FE4}" destId="{A5AB54CA-49C8-C74E-84D4-D2C49ADF928B}" srcOrd="0" destOrd="1" presId="urn:microsoft.com/office/officeart/2005/8/layout/cycle1"/>
    <dgm:cxn modelId="{CA6BCA9D-7AC3-0A42-BE50-C676B1384500}" type="presOf" srcId="{17BEC24B-A1AE-4EC2-8212-12384F57D81B}" destId="{D70AE0DC-92BD-FB47-B7D2-6F2E00756B25}" srcOrd="0" destOrd="0" presId="urn:microsoft.com/office/officeart/2005/8/layout/cycle1"/>
    <dgm:cxn modelId="{2DE3C1BA-27C8-DE40-8F5A-43DFE8E1119D}" type="presOf" srcId="{697AE76F-B220-874F-82E4-C84AD37F1FEE}" destId="{CBD3CE12-823C-D842-B607-570B9E14B810}" srcOrd="0" destOrd="2" presId="urn:microsoft.com/office/officeart/2005/8/layout/cycle1"/>
    <dgm:cxn modelId="{59F222BB-8B2F-44E9-A88F-98E830B7DAC6}" srcId="{17BEC24B-A1AE-4EC2-8212-12384F57D81B}" destId="{138D75CB-BF59-436E-87F8-5F464EC99087}" srcOrd="1" destOrd="0" parTransId="{0343E06F-7AD7-4A4C-BBCF-9C23703BF7EB}" sibTransId="{ECACA14B-CA7A-4C63-AA53-55867EA545A0}"/>
    <dgm:cxn modelId="{055448BF-BD55-4A49-8B21-F56A59F98EE3}" type="presOf" srcId="{ECACA14B-CA7A-4C63-AA53-55867EA545A0}" destId="{007ECD17-95F8-8F40-A3D1-B1A697F0D071}" srcOrd="0" destOrd="0" presId="urn:microsoft.com/office/officeart/2005/8/layout/cycle1"/>
    <dgm:cxn modelId="{210422D5-DC85-AF43-989B-A96E7A1320B1}" type="presOf" srcId="{58B1DC49-0529-4D79-AB25-51CBB197A88F}" destId="{CBD3CE12-823C-D842-B607-570B9E14B810}" srcOrd="0" destOrd="0" presId="urn:microsoft.com/office/officeart/2005/8/layout/cycle1"/>
    <dgm:cxn modelId="{0E4481EB-24D1-2746-A184-410501761C0F}" type="presOf" srcId="{138D75CB-BF59-436E-87F8-5F464EC99087}" destId="{A5AB54CA-49C8-C74E-84D4-D2C49ADF928B}" srcOrd="0" destOrd="0" presId="urn:microsoft.com/office/officeart/2005/8/layout/cycle1"/>
    <dgm:cxn modelId="{D6C6E5ED-503A-D24B-AD49-51B556124A79}" srcId="{58B1DC49-0529-4D79-AB25-51CBB197A88F}" destId="{697AE76F-B220-874F-82E4-C84AD37F1FEE}" srcOrd="1" destOrd="0" parTransId="{1ED65834-AD37-7341-AAC1-1EC098AB1F33}" sibTransId="{AC79EC2D-9B53-794B-9E28-93B17B38154B}"/>
    <dgm:cxn modelId="{CE74D58D-664D-1949-93A6-1CC2A0CFAB86}" type="presParOf" srcId="{D70AE0DC-92BD-FB47-B7D2-6F2E00756B25}" destId="{4AF61B17-28CC-3D42-A55D-603EE0F42C3E}" srcOrd="0" destOrd="0" presId="urn:microsoft.com/office/officeart/2005/8/layout/cycle1"/>
    <dgm:cxn modelId="{7229E2EE-FF00-F941-ADFB-846B74AB8D9F}" type="presParOf" srcId="{D70AE0DC-92BD-FB47-B7D2-6F2E00756B25}" destId="{CBD3CE12-823C-D842-B607-570B9E14B810}" srcOrd="1" destOrd="0" presId="urn:microsoft.com/office/officeart/2005/8/layout/cycle1"/>
    <dgm:cxn modelId="{1F8A715F-61EB-7042-84B1-3A4AE19D321B}" type="presParOf" srcId="{D70AE0DC-92BD-FB47-B7D2-6F2E00756B25}" destId="{2E49D71F-AE0B-F34E-9E49-8905F6B46A6F}" srcOrd="2" destOrd="0" presId="urn:microsoft.com/office/officeart/2005/8/layout/cycle1"/>
    <dgm:cxn modelId="{10123FC9-2D35-A84C-839E-737F6E16D651}" type="presParOf" srcId="{D70AE0DC-92BD-FB47-B7D2-6F2E00756B25}" destId="{370BBBEC-988B-414F-8BE9-8946068E110D}" srcOrd="3" destOrd="0" presId="urn:microsoft.com/office/officeart/2005/8/layout/cycle1"/>
    <dgm:cxn modelId="{AFA30D82-556B-D04F-B229-40BBB7B5D53E}" type="presParOf" srcId="{D70AE0DC-92BD-FB47-B7D2-6F2E00756B25}" destId="{A5AB54CA-49C8-C74E-84D4-D2C49ADF928B}" srcOrd="4" destOrd="0" presId="urn:microsoft.com/office/officeart/2005/8/layout/cycle1"/>
    <dgm:cxn modelId="{E40FB467-496E-2E4D-9322-09DC8BBAFA9C}" type="presParOf" srcId="{D70AE0DC-92BD-FB47-B7D2-6F2E00756B25}" destId="{007ECD17-95F8-8F40-A3D1-B1A697F0D071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3CE12-823C-D842-B607-570B9E14B810}">
      <dsp:nvSpPr>
        <dsp:cNvPr id="0" name=""/>
        <dsp:cNvSpPr/>
      </dsp:nvSpPr>
      <dsp:spPr>
        <a:xfrm>
          <a:off x="3381945" y="1409173"/>
          <a:ext cx="2042577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After this session</a:t>
          </a:r>
          <a:endParaRPr lang="en-US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solidFill>
                <a:schemeClr val="tx1"/>
              </a:solidFill>
            </a:rPr>
            <a:t>You learned some of the extensibility patterns and applied them.</a:t>
          </a:r>
          <a:endParaRPr lang="en-US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chemeClr val="tx1"/>
            </a:solidFill>
          </a:endParaRPr>
        </a:p>
      </dsp:txBody>
      <dsp:txXfrm>
        <a:off x="3381945" y="1409173"/>
        <a:ext cx="2042577" cy="2042577"/>
      </dsp:txXfrm>
    </dsp:sp>
    <dsp:sp modelId="{2E49D71F-AE0B-F34E-9E49-8905F6B46A6F}">
      <dsp:nvSpPr>
        <dsp:cNvPr id="0" name=""/>
        <dsp:cNvSpPr/>
      </dsp:nvSpPr>
      <dsp:spPr>
        <a:xfrm>
          <a:off x="645876" y="507997"/>
          <a:ext cx="4197247" cy="4197247"/>
        </a:xfrm>
        <a:prstGeom prst="circularArrow">
          <a:avLst>
            <a:gd name="adj1" fmla="val 9490"/>
            <a:gd name="adj2" fmla="val 685577"/>
            <a:gd name="adj3" fmla="val 7847744"/>
            <a:gd name="adj4" fmla="val 22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AB54CA-49C8-C74E-84D4-D2C49ADF928B}">
      <dsp:nvSpPr>
        <dsp:cNvPr id="0" name=""/>
        <dsp:cNvSpPr/>
      </dsp:nvSpPr>
      <dsp:spPr>
        <a:xfrm>
          <a:off x="-47660" y="1409173"/>
          <a:ext cx="2233272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Learning objectives</a:t>
          </a:r>
          <a:endParaRPr lang="en-US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700" b="0" i="0" kern="1200" dirty="0"/>
            <a:t>Apply and use </a:t>
          </a:r>
          <a:r>
            <a:rPr lang="en-GB" sz="1700" b="0" i="0" kern="1200" dirty="0" err="1"/>
            <a:t>GoF</a:t>
          </a:r>
          <a:r>
            <a:rPr lang="en-GB" sz="1700" b="0" i="0" kern="1200" dirty="0"/>
            <a:t> design patterns.</a:t>
          </a:r>
          <a:endParaRPr lang="en-GB" sz="1700" b="0" i="0" u="none" kern="1200" dirty="0"/>
        </a:p>
      </dsp:txBody>
      <dsp:txXfrm>
        <a:off x="-47660" y="1409173"/>
        <a:ext cx="2233272" cy="2042577"/>
      </dsp:txXfrm>
    </dsp:sp>
    <dsp:sp modelId="{007ECD17-95F8-8F40-A3D1-B1A697F0D071}">
      <dsp:nvSpPr>
        <dsp:cNvPr id="0" name=""/>
        <dsp:cNvSpPr/>
      </dsp:nvSpPr>
      <dsp:spPr>
        <a:xfrm>
          <a:off x="629087" y="164074"/>
          <a:ext cx="4197247" cy="4197247"/>
        </a:xfrm>
        <a:prstGeom prst="circularArrow">
          <a:avLst>
            <a:gd name="adj1" fmla="val 9490"/>
            <a:gd name="adj2" fmla="val 685577"/>
            <a:gd name="adj3" fmla="val 18647744"/>
            <a:gd name="adj4" fmla="val 130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0B6-8E26-4703-819C-A158C4D8551C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AF19-F5F6-4340-BC4B-4BEB8C9B5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1F5F-2473-41C2-BA2C-9544F5BB158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9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4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35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2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03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05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Probably worth manually developing an object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92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6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78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Probably worth manually developing an object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24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31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49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34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2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00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6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9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4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8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6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4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236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7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01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text and bullets">
    <p:bg>
      <p:bgPr>
        <a:solidFill>
          <a:srgbClr val="C8E12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560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08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98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88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15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1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4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2748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3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14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39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505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33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7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2000" y="571480"/>
            <a:ext cx="1137904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01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0454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49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55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– text/bullets and image –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1991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1991"/>
            </a:lvl2pPr>
            <a:lvl3pPr marL="268715" indent="-268715">
              <a:defRPr sz="1991"/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15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71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4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864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19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46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rgbClr val="C8E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12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llside.net/plop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schemeClr val="tx1"/>
                  </a:solidFill>
                </a:ln>
              </a:rPr>
              <a:t>4CCS1ISE – Introduction to Software Engineering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04.3 Extensibility Patterns</a:t>
            </a:r>
          </a:p>
          <a:p>
            <a:r>
              <a:rPr lang="en-GB" dirty="0"/>
              <a:t>Dr Leonardo Magela Cunha, Dr Steffen </a:t>
            </a:r>
            <a:r>
              <a:rPr lang="en-GB" dirty="0" err="1"/>
              <a:t>Zschaler</a:t>
            </a:r>
            <a:endParaRPr lang="en-GB" dirty="0"/>
          </a:p>
          <a:p>
            <a:r>
              <a:rPr lang="en-GB" sz="1800" dirty="0"/>
              <a:t>January, 2021</a:t>
            </a:r>
          </a:p>
        </p:txBody>
      </p:sp>
    </p:spTree>
    <p:extLst>
      <p:ext uri="{BB962C8B-B14F-4D97-AF65-F5344CB8AC3E}">
        <p14:creationId xmlns:p14="http://schemas.microsoft.com/office/powerpoint/2010/main" val="7735030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Visitor – Problem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we flexibly add operations to a composite structure?</a:t>
            </a:r>
          </a:p>
          <a:p>
            <a:pPr lvl="1"/>
            <a:r>
              <a:rPr lang="en-GB" dirty="0"/>
              <a:t>Without loosing the benefits of the Composite pattern?</a:t>
            </a:r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Adding a “save” function to our shapes example</a:t>
            </a:r>
          </a:p>
          <a:p>
            <a:pPr lvl="1"/>
            <a:r>
              <a:rPr lang="en-GB" dirty="0"/>
              <a:t>And a “validate” function</a:t>
            </a:r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  <a:p>
            <a:r>
              <a:rPr lang="en-GB" dirty="0"/>
              <a:t>Define new operations for (some) classes of an object structure without changing the classes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5212988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Visitor – Solution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80000" y="4339754"/>
            <a:ext cx="11232000" cy="1605865"/>
          </a:xfrm>
        </p:spPr>
        <p:txBody>
          <a:bodyPr/>
          <a:lstStyle/>
          <a:p>
            <a:r>
              <a:rPr lang="en-GB" dirty="0"/>
              <a:t>Key trick: “Double dispatch”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Method to call is decided by looking at run-time class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GB" dirty="0"/>
              <a:t> </a:t>
            </a:r>
            <a:r>
              <a:rPr lang="en-GB" b="1" u="sng" dirty="0"/>
              <a:t>and</a:t>
            </a:r>
            <a:r>
              <a:rPr lang="en-GB" dirty="0"/>
              <a:t> at run-time class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</a:p>
          <a:p>
            <a:pPr marL="452438" lvl="2" indent="-182563">
              <a:buFontTx/>
              <a:buChar char="-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GB" dirty="0"/>
              <a:t> can still call method without needing to know sub-type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751916" y="1152297"/>
            <a:ext cx="8688168" cy="2881409"/>
            <a:chOff x="1625072" y="1152297"/>
            <a:chExt cx="8688168" cy="2881409"/>
          </a:xfrm>
        </p:grpSpPr>
        <p:grpSp>
          <p:nvGrpSpPr>
            <p:cNvPr id="13" name="Group 12"/>
            <p:cNvGrpSpPr/>
            <p:nvPr/>
          </p:nvGrpSpPr>
          <p:grpSpPr>
            <a:xfrm>
              <a:off x="3505805" y="1152298"/>
              <a:ext cx="2450351" cy="646331"/>
              <a:chOff x="5223251" y="1524000"/>
              <a:chExt cx="2450351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223251" y="1524000"/>
                <a:ext cx="245035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Element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accept(visitor : Visitor)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223251" y="1847166"/>
                <a:ext cx="2450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Isosceles Triangle 13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7"/>
            <p:cNvCxnSpPr>
              <a:stCxn id="14" idx="3"/>
              <a:endCxn id="28" idx="0"/>
            </p:cNvCxnSpPr>
            <p:nvPr/>
          </p:nvCxnSpPr>
          <p:spPr>
            <a:xfrm rot="5400000">
              <a:off x="3955990" y="1723583"/>
              <a:ext cx="376594" cy="1173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2507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7" name="Straight Connector 17"/>
            <p:cNvCxnSpPr>
              <a:stCxn id="16" idx="3"/>
              <a:endCxn id="30" idx="1"/>
            </p:cNvCxnSpPr>
            <p:nvPr/>
          </p:nvCxnSpPr>
          <p:spPr>
            <a:xfrm>
              <a:off x="2450939" y="1475463"/>
              <a:ext cx="10548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747114" y="2498574"/>
              <a:ext cx="1620957" cy="923330"/>
              <a:chOff x="4129556" y="1272421"/>
              <a:chExt cx="1620957" cy="92333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129556" y="1272421"/>
                <a:ext cx="1620957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ElementA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accept(visitor)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129556" y="1596926"/>
                <a:ext cx="16209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17"/>
            <p:cNvCxnSpPr>
              <a:stCxn id="14" idx="3"/>
              <a:endCxn id="26" idx="0"/>
            </p:cNvCxnSpPr>
            <p:nvPr/>
          </p:nvCxnSpPr>
          <p:spPr>
            <a:xfrm rot="16200000" flipH="1">
              <a:off x="4982949" y="1870011"/>
              <a:ext cx="376594" cy="8805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801033" y="2498574"/>
              <a:ext cx="1620957" cy="923330"/>
              <a:chOff x="4596872" y="2498574"/>
              <a:chExt cx="1620957" cy="9233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96872" y="2498574"/>
                <a:ext cx="1620957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ElementB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accept(visitor)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596872" y="2832223"/>
                <a:ext cx="16209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lowchart: Card 22"/>
            <p:cNvSpPr/>
            <p:nvPr/>
          </p:nvSpPr>
          <p:spPr>
            <a:xfrm flipH="1">
              <a:off x="2521156" y="3727953"/>
              <a:ext cx="3693829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visitor.visitElementB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(this);</a:t>
              </a:r>
            </a:p>
          </p:txBody>
        </p:sp>
        <p:cxnSp>
          <p:nvCxnSpPr>
            <p:cNvPr id="24" name="Straight Connector 57"/>
            <p:cNvCxnSpPr>
              <a:stCxn id="23" idx="0"/>
              <a:endCxn id="26" idx="2"/>
            </p:cNvCxnSpPr>
            <p:nvPr/>
          </p:nvCxnSpPr>
          <p:spPr>
            <a:xfrm rot="5400000" flipH="1" flipV="1">
              <a:off x="4836767" y="2953208"/>
              <a:ext cx="306049" cy="12434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140577" y="1152297"/>
              <a:ext cx="3172663" cy="923330"/>
              <a:chOff x="4862095" y="1524000"/>
              <a:chExt cx="3172663" cy="92333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62095" y="1524000"/>
                <a:ext cx="317266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Visitor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visitElementA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ElementA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visitElementB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862095" y="1821073"/>
                <a:ext cx="31726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7140577" y="2856276"/>
              <a:ext cx="3172663" cy="923330"/>
              <a:chOff x="4862095" y="1524000"/>
              <a:chExt cx="3172663" cy="92333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2095" y="1524000"/>
                <a:ext cx="3172663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Visitor1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visitElementA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visitElementB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862095" y="1821073"/>
                <a:ext cx="31726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Isosceles Triangle 40"/>
            <p:cNvSpPr/>
            <p:nvPr/>
          </p:nvSpPr>
          <p:spPr>
            <a:xfrm>
              <a:off x="8538690" y="2102590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17"/>
            <p:cNvCxnSpPr>
              <a:stCxn id="41" idx="3"/>
              <a:endCxn id="37" idx="0"/>
            </p:cNvCxnSpPr>
            <p:nvPr/>
          </p:nvCxnSpPr>
          <p:spPr>
            <a:xfrm>
              <a:off x="8726908" y="2427104"/>
              <a:ext cx="1" cy="429172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9937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 – Connection with Composite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80000" y="4640368"/>
            <a:ext cx="11232000" cy="1499930"/>
          </a:xfrm>
        </p:spPr>
        <p:txBody>
          <a:bodyPr>
            <a:normAutofit/>
          </a:bodyPr>
          <a:lstStyle/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accept()</a:t>
            </a:r>
            <a:r>
              <a:rPr lang="en-GB" dirty="0"/>
              <a:t> combines call to visitor with recursive descend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Can implement different traversal strategies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Alternative: implement traversal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What do you think is better?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59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6171" y="1106577"/>
            <a:ext cx="10202252" cy="3321142"/>
            <a:chOff x="213581" y="1152297"/>
            <a:chExt cx="10202252" cy="3321142"/>
          </a:xfrm>
        </p:grpSpPr>
        <p:grpSp>
          <p:nvGrpSpPr>
            <p:cNvPr id="13" name="Group 12"/>
            <p:cNvGrpSpPr/>
            <p:nvPr/>
          </p:nvGrpSpPr>
          <p:grpSpPr>
            <a:xfrm>
              <a:off x="3505805" y="1152298"/>
              <a:ext cx="2450351" cy="646331"/>
              <a:chOff x="5223251" y="1524000"/>
              <a:chExt cx="2450351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223251" y="1524000"/>
                <a:ext cx="245035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accept(visitor : Visitor)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223251" y="1847166"/>
                <a:ext cx="2450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Isosceles Triangle 13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7"/>
            <p:cNvCxnSpPr>
              <a:stCxn id="14" idx="3"/>
              <a:endCxn id="28" idx="0"/>
            </p:cNvCxnSpPr>
            <p:nvPr/>
          </p:nvCxnSpPr>
          <p:spPr>
            <a:xfrm rot="5400000">
              <a:off x="3955990" y="1723583"/>
              <a:ext cx="376594" cy="1173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2507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7" name="Straight Connector 17"/>
            <p:cNvCxnSpPr>
              <a:stCxn id="16" idx="3"/>
              <a:endCxn id="30" idx="1"/>
            </p:cNvCxnSpPr>
            <p:nvPr/>
          </p:nvCxnSpPr>
          <p:spPr>
            <a:xfrm>
              <a:off x="2450939" y="1475463"/>
              <a:ext cx="10548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747114" y="2498574"/>
              <a:ext cx="1620957" cy="923330"/>
              <a:chOff x="4129556" y="1272421"/>
              <a:chExt cx="1620957" cy="92333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129556" y="1272421"/>
                <a:ext cx="1620957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Leaf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accept(visitor)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129556" y="1596926"/>
                <a:ext cx="16209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17"/>
            <p:cNvCxnSpPr>
              <a:stCxn id="14" idx="3"/>
              <a:endCxn id="26" idx="0"/>
            </p:cNvCxnSpPr>
            <p:nvPr/>
          </p:nvCxnSpPr>
          <p:spPr>
            <a:xfrm rot="16200000" flipH="1">
              <a:off x="4982949" y="1870011"/>
              <a:ext cx="376594" cy="8805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801033" y="2498574"/>
              <a:ext cx="1620957" cy="923330"/>
              <a:chOff x="4596872" y="2498574"/>
              <a:chExt cx="1620957" cy="9233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96872" y="2498574"/>
                <a:ext cx="1620957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Composite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accept(visitor)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596872" y="2832223"/>
                <a:ext cx="16209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lowchart: Card 22"/>
            <p:cNvSpPr/>
            <p:nvPr/>
          </p:nvSpPr>
          <p:spPr>
            <a:xfrm flipH="1">
              <a:off x="213581" y="3556181"/>
              <a:ext cx="3693829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visitor.visitComposite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(this);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each c in children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c.accept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(visitor);</a:t>
              </a:r>
            </a:p>
          </p:txBody>
        </p:sp>
        <p:cxnSp>
          <p:nvCxnSpPr>
            <p:cNvPr id="24" name="Straight Connector 57"/>
            <p:cNvCxnSpPr>
              <a:stCxn id="23" idx="1"/>
              <a:endCxn id="26" idx="2"/>
            </p:cNvCxnSpPr>
            <p:nvPr/>
          </p:nvCxnSpPr>
          <p:spPr>
            <a:xfrm flipV="1">
              <a:off x="3907410" y="3421904"/>
              <a:ext cx="1704102" cy="59290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037984" y="1152297"/>
              <a:ext cx="3377849" cy="923330"/>
              <a:chOff x="4759502" y="1524000"/>
              <a:chExt cx="3377849" cy="92333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759503" y="1524000"/>
                <a:ext cx="3377848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Visitor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visitComposite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: Composite)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visitLeaf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: Leaf)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759502" y="1821073"/>
                <a:ext cx="337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7037984" y="2856276"/>
              <a:ext cx="3377849" cy="923330"/>
              <a:chOff x="4759502" y="1524000"/>
              <a:chExt cx="3377849" cy="92333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759503" y="1524000"/>
                <a:ext cx="3377848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Visitor1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visitComposite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: Composite)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visitLeaf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: Leaf)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759502" y="1821073"/>
                <a:ext cx="337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Isosceles Triangle 40"/>
            <p:cNvSpPr/>
            <p:nvPr/>
          </p:nvSpPr>
          <p:spPr>
            <a:xfrm>
              <a:off x="8538690" y="2102590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17"/>
            <p:cNvCxnSpPr>
              <a:stCxn id="41" idx="3"/>
              <a:endCxn id="37" idx="0"/>
            </p:cNvCxnSpPr>
            <p:nvPr/>
          </p:nvCxnSpPr>
          <p:spPr>
            <a:xfrm>
              <a:off x="8726908" y="2427104"/>
              <a:ext cx="1" cy="429172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7"/>
            <p:cNvCxnSpPr>
              <a:stCxn id="40" idx="3"/>
              <a:endCxn id="30" idx="3"/>
            </p:cNvCxnSpPr>
            <p:nvPr/>
          </p:nvCxnSpPr>
          <p:spPr>
            <a:xfrm flipH="1" flipV="1">
              <a:off x="5956156" y="1475464"/>
              <a:ext cx="730181" cy="1540287"/>
            </a:xfrm>
            <a:prstGeom prst="bentConnector3">
              <a:avLst>
                <a:gd name="adj1" fmla="val -31307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24927" y="1167760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children</a:t>
              </a:r>
            </a:p>
            <a:p>
              <a:r>
                <a:rPr lang="en-GB" sz="1600" dirty="0"/>
                <a:t>*</a:t>
              </a:r>
            </a:p>
          </p:txBody>
        </p:sp>
        <p:sp>
          <p:nvSpPr>
            <p:cNvPr id="40" name="Diamond 39"/>
            <p:cNvSpPr/>
            <p:nvPr/>
          </p:nvSpPr>
          <p:spPr>
            <a:xfrm>
              <a:off x="6444233" y="2937620"/>
              <a:ext cx="242104" cy="156262"/>
            </a:xfrm>
            <a:prstGeom prst="diamon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17605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Visitor for graph drawing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Extend your Composite-based design for graph drawing by adding additional functions for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Moving each shape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Scaling each shape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Counting all shapes of a particular type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Pause the video and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Draw a design diagram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Include the comment notation to provide rough details of the algorithms (use pseudocode)</a:t>
            </a:r>
          </a:p>
          <a:p>
            <a:endParaRPr lang="en-GB" dirty="0"/>
          </a:p>
          <a:p>
            <a:r>
              <a:rPr lang="en-GB" dirty="0"/>
              <a:t>You have 5 minutes</a:t>
            </a:r>
          </a:p>
        </p:txBody>
      </p:sp>
    </p:spTree>
    <p:extLst>
      <p:ext uri="{BB962C8B-B14F-4D97-AF65-F5344CB8AC3E}">
        <p14:creationId xmlns:p14="http://schemas.microsoft.com/office/powerpoint/2010/main" val="18762694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 – Graph drawing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61</a:t>
            </a:r>
          </a:p>
        </p:txBody>
      </p:sp>
      <p:grpSp>
        <p:nvGrpSpPr>
          <p:cNvPr id="13" name="Group 12" descr=" 13"/>
          <p:cNvGrpSpPr/>
          <p:nvPr/>
        </p:nvGrpSpPr>
        <p:grpSpPr>
          <a:xfrm>
            <a:off x="367383" y="1642838"/>
            <a:ext cx="1898918" cy="646331"/>
            <a:chOff x="5498968" y="1524000"/>
            <a:chExt cx="1898918" cy="646331"/>
          </a:xfrm>
        </p:grpSpPr>
        <p:sp>
          <p:nvSpPr>
            <p:cNvPr id="30" name="Rectangle 29"/>
            <p:cNvSpPr/>
            <p:nvPr/>
          </p:nvSpPr>
          <p:spPr>
            <a:xfrm>
              <a:off x="5498968" y="1524000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Shape</a:t>
              </a:r>
            </a:p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31" name="Straight Connector 30"/>
            <p:cNvCxnSpPr>
              <a:stCxn id="30" idx="1"/>
              <a:endCxn id="30" idx="3"/>
            </p:cNvCxnSpPr>
            <p:nvPr/>
          </p:nvCxnSpPr>
          <p:spPr>
            <a:xfrm>
              <a:off x="5498968" y="1847166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Isosceles Triangle 13" descr=" 14"/>
          <p:cNvSpPr/>
          <p:nvPr/>
        </p:nvSpPr>
        <p:spPr>
          <a:xfrm>
            <a:off x="1128624" y="2288006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7" descr=" 15"/>
          <p:cNvCxnSpPr>
            <a:stCxn id="14" idx="3"/>
            <a:endCxn id="28" idx="1"/>
          </p:cNvCxnSpPr>
          <p:nvPr/>
        </p:nvCxnSpPr>
        <p:spPr>
          <a:xfrm rot="16200000" flipH="1">
            <a:off x="-158797" y="4088159"/>
            <a:ext cx="3175141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 descr=" 18"/>
          <p:cNvGrpSpPr/>
          <p:nvPr/>
        </p:nvGrpSpPr>
        <p:grpSpPr>
          <a:xfrm>
            <a:off x="1540704" y="5464495"/>
            <a:ext cx="1898918" cy="646331"/>
            <a:chOff x="3990574" y="1272421"/>
            <a:chExt cx="1898918" cy="646331"/>
          </a:xfrm>
        </p:grpSpPr>
        <p:sp>
          <p:nvSpPr>
            <p:cNvPr id="28" name="Rectangle 27"/>
            <p:cNvSpPr/>
            <p:nvPr/>
          </p:nvSpPr>
          <p:spPr>
            <a:xfrm>
              <a:off x="3990574" y="1272421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Triangle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3990574" y="1595587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7" descr=" 19"/>
          <p:cNvCxnSpPr>
            <a:stCxn id="25" idx="3"/>
            <a:endCxn id="30" idx="3"/>
          </p:cNvCxnSpPr>
          <p:nvPr/>
        </p:nvCxnSpPr>
        <p:spPr>
          <a:xfrm flipH="1" flipV="1">
            <a:off x="2266301" y="1966004"/>
            <a:ext cx="1587527" cy="1259300"/>
          </a:xfrm>
          <a:prstGeom prst="bentConnector3">
            <a:avLst>
              <a:gd name="adj1" fmla="val -144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 descr=" 20"/>
          <p:cNvSpPr txBox="1"/>
          <p:nvPr/>
        </p:nvSpPr>
        <p:spPr>
          <a:xfrm>
            <a:off x="2278075" y="167777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children</a:t>
            </a:r>
          </a:p>
          <a:p>
            <a:r>
              <a:rPr lang="en-GB" sz="1600" dirty="0"/>
              <a:t>*</a:t>
            </a:r>
          </a:p>
        </p:txBody>
      </p:sp>
      <p:cxnSp>
        <p:nvCxnSpPr>
          <p:cNvPr id="21" name="Straight Connector 17" descr=" 21"/>
          <p:cNvCxnSpPr>
            <a:stCxn id="14" idx="3"/>
            <a:endCxn id="26" idx="1"/>
          </p:cNvCxnSpPr>
          <p:nvPr/>
        </p:nvCxnSpPr>
        <p:spPr>
          <a:xfrm rot="16200000" flipH="1">
            <a:off x="1122381" y="2806981"/>
            <a:ext cx="612785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 descr=" 22"/>
          <p:cNvGrpSpPr/>
          <p:nvPr/>
        </p:nvGrpSpPr>
        <p:grpSpPr>
          <a:xfrm>
            <a:off x="1540704" y="2902139"/>
            <a:ext cx="2069797" cy="646331"/>
            <a:chOff x="4372452" y="2498574"/>
            <a:chExt cx="2069797" cy="646331"/>
          </a:xfrm>
        </p:grpSpPr>
        <p:sp>
          <p:nvSpPr>
            <p:cNvPr id="26" name="Rectangle 25"/>
            <p:cNvSpPr/>
            <p:nvPr/>
          </p:nvSpPr>
          <p:spPr>
            <a:xfrm>
              <a:off x="4372452" y="2498574"/>
              <a:ext cx="2069797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CompositeShape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4372452" y="2821740"/>
              <a:ext cx="20697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iamond 24" descr=" 25"/>
          <p:cNvSpPr/>
          <p:nvPr/>
        </p:nvSpPr>
        <p:spPr>
          <a:xfrm>
            <a:off x="3611724" y="3147173"/>
            <a:ext cx="242104" cy="156262"/>
          </a:xfrm>
          <a:prstGeom prst="diamond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17" descr=" 36"/>
          <p:cNvCxnSpPr>
            <a:stCxn id="14" idx="3"/>
            <a:endCxn id="38" idx="1"/>
          </p:cNvCxnSpPr>
          <p:nvPr/>
        </p:nvCxnSpPr>
        <p:spPr>
          <a:xfrm rot="16200000" flipH="1">
            <a:off x="268262" y="3661100"/>
            <a:ext cx="2321023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 descr=" 37"/>
          <p:cNvGrpSpPr/>
          <p:nvPr/>
        </p:nvGrpSpPr>
        <p:grpSpPr>
          <a:xfrm>
            <a:off x="1540704" y="4610377"/>
            <a:ext cx="1898918" cy="646331"/>
            <a:chOff x="3990574" y="1272421"/>
            <a:chExt cx="1898918" cy="646331"/>
          </a:xfrm>
        </p:grpSpPr>
        <p:sp>
          <p:nvSpPr>
            <p:cNvPr id="38" name="Rectangle 37"/>
            <p:cNvSpPr/>
            <p:nvPr/>
          </p:nvSpPr>
          <p:spPr>
            <a:xfrm>
              <a:off x="3990574" y="1272421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Square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>
              <a:off x="3990574" y="1595587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17" descr=" 40"/>
          <p:cNvCxnSpPr>
            <a:stCxn id="14" idx="3"/>
            <a:endCxn id="42" idx="1"/>
          </p:cNvCxnSpPr>
          <p:nvPr/>
        </p:nvCxnSpPr>
        <p:spPr>
          <a:xfrm rot="16200000" flipH="1">
            <a:off x="695321" y="3234041"/>
            <a:ext cx="1466904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 descr=" 41"/>
          <p:cNvGrpSpPr/>
          <p:nvPr/>
        </p:nvGrpSpPr>
        <p:grpSpPr>
          <a:xfrm>
            <a:off x="1540704" y="3756258"/>
            <a:ext cx="1898918" cy="646331"/>
            <a:chOff x="3990574" y="1272421"/>
            <a:chExt cx="1898918" cy="646331"/>
          </a:xfrm>
        </p:grpSpPr>
        <p:sp>
          <p:nvSpPr>
            <p:cNvPr id="42" name="Rectangle 41"/>
            <p:cNvSpPr/>
            <p:nvPr/>
          </p:nvSpPr>
          <p:spPr>
            <a:xfrm>
              <a:off x="3990574" y="1272421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Circle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43" name="Straight Connector 42"/>
            <p:cNvCxnSpPr>
              <a:stCxn id="42" idx="1"/>
              <a:endCxn id="42" idx="3"/>
            </p:cNvCxnSpPr>
            <p:nvPr/>
          </p:nvCxnSpPr>
          <p:spPr>
            <a:xfrm>
              <a:off x="3990574" y="1595587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descr=" 44"/>
          <p:cNvGrpSpPr/>
          <p:nvPr/>
        </p:nvGrpSpPr>
        <p:grpSpPr>
          <a:xfrm>
            <a:off x="8302347" y="1254738"/>
            <a:ext cx="2561342" cy="1200329"/>
            <a:chOff x="5167756" y="1524000"/>
            <a:chExt cx="2561342" cy="1200329"/>
          </a:xfrm>
        </p:grpSpPr>
        <p:sp>
          <p:nvSpPr>
            <p:cNvPr id="45" name="Rectangle 44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Visitor</a:t>
              </a:r>
            </a:p>
            <a:p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 descr=" 48"/>
          <p:cNvGrpSpPr/>
          <p:nvPr/>
        </p:nvGrpSpPr>
        <p:grpSpPr>
          <a:xfrm>
            <a:off x="7021676" y="2745807"/>
            <a:ext cx="2561342" cy="1200329"/>
            <a:chOff x="5167756" y="1524000"/>
            <a:chExt cx="2561342" cy="1200329"/>
          </a:xfrm>
        </p:grpSpPr>
        <p:sp>
          <p:nvSpPr>
            <p:cNvPr id="49" name="Rectangle 48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CountVisitor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 descr=" 51"/>
          <p:cNvGrpSpPr/>
          <p:nvPr/>
        </p:nvGrpSpPr>
        <p:grpSpPr>
          <a:xfrm>
            <a:off x="7021676" y="4135692"/>
            <a:ext cx="2561342" cy="1200329"/>
            <a:chOff x="5167756" y="1524000"/>
            <a:chExt cx="2561342" cy="1200329"/>
          </a:xfrm>
        </p:grpSpPr>
        <p:sp>
          <p:nvSpPr>
            <p:cNvPr id="52" name="Rectangle 51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MoveVisitor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 descr=" 54"/>
          <p:cNvGrpSpPr/>
          <p:nvPr/>
        </p:nvGrpSpPr>
        <p:grpSpPr>
          <a:xfrm>
            <a:off x="7021676" y="5525577"/>
            <a:ext cx="2561342" cy="1200329"/>
            <a:chOff x="5167756" y="1524000"/>
            <a:chExt cx="2561342" cy="1200329"/>
          </a:xfrm>
        </p:grpSpPr>
        <p:sp>
          <p:nvSpPr>
            <p:cNvPr id="55" name="Rectangle 54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ResizeVisitor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sosceles Triangle 56" descr=" 57"/>
          <p:cNvSpPr/>
          <p:nvPr/>
        </p:nvSpPr>
        <p:spPr>
          <a:xfrm>
            <a:off x="9935641" y="2455067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17" descr=" 59"/>
          <p:cNvCxnSpPr>
            <a:stCxn id="57" idx="3"/>
            <a:endCxn id="49" idx="3"/>
          </p:cNvCxnSpPr>
          <p:nvPr/>
        </p:nvCxnSpPr>
        <p:spPr>
          <a:xfrm rot="5400000">
            <a:off x="9570244" y="2792356"/>
            <a:ext cx="566391" cy="540841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7" descr=" 60"/>
          <p:cNvCxnSpPr>
            <a:stCxn id="57" idx="3"/>
            <a:endCxn id="55" idx="3"/>
          </p:cNvCxnSpPr>
          <p:nvPr/>
        </p:nvCxnSpPr>
        <p:spPr>
          <a:xfrm rot="5400000">
            <a:off x="8180359" y="4182241"/>
            <a:ext cx="3346161" cy="540841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7" descr=" 61"/>
          <p:cNvCxnSpPr>
            <a:stCxn id="57" idx="3"/>
            <a:endCxn id="52" idx="3"/>
          </p:cNvCxnSpPr>
          <p:nvPr/>
        </p:nvCxnSpPr>
        <p:spPr>
          <a:xfrm rot="5400000">
            <a:off x="8875301" y="3487299"/>
            <a:ext cx="1956276" cy="540841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1025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 – Graph drawing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61</a:t>
            </a:r>
          </a:p>
        </p:txBody>
      </p:sp>
      <p:grpSp>
        <p:nvGrpSpPr>
          <p:cNvPr id="13" name="Group 12" descr=" 13"/>
          <p:cNvGrpSpPr/>
          <p:nvPr/>
        </p:nvGrpSpPr>
        <p:grpSpPr>
          <a:xfrm>
            <a:off x="367383" y="1642838"/>
            <a:ext cx="1898918" cy="646331"/>
            <a:chOff x="5498968" y="1524000"/>
            <a:chExt cx="1898918" cy="646331"/>
          </a:xfrm>
        </p:grpSpPr>
        <p:sp>
          <p:nvSpPr>
            <p:cNvPr id="30" name="Rectangle 29"/>
            <p:cNvSpPr/>
            <p:nvPr/>
          </p:nvSpPr>
          <p:spPr>
            <a:xfrm>
              <a:off x="5498968" y="1524000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Shape</a:t>
              </a:r>
            </a:p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31" name="Straight Connector 30"/>
            <p:cNvCxnSpPr>
              <a:stCxn id="30" idx="1"/>
              <a:endCxn id="30" idx="3"/>
            </p:cNvCxnSpPr>
            <p:nvPr/>
          </p:nvCxnSpPr>
          <p:spPr>
            <a:xfrm>
              <a:off x="5498968" y="1847166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Isosceles Triangle 13" descr=" 14"/>
          <p:cNvSpPr/>
          <p:nvPr/>
        </p:nvSpPr>
        <p:spPr>
          <a:xfrm>
            <a:off x="1128624" y="2288006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7" descr=" 15"/>
          <p:cNvCxnSpPr>
            <a:stCxn id="14" idx="3"/>
            <a:endCxn id="28" idx="1"/>
          </p:cNvCxnSpPr>
          <p:nvPr/>
        </p:nvCxnSpPr>
        <p:spPr>
          <a:xfrm rot="16200000" flipH="1">
            <a:off x="-158797" y="4088159"/>
            <a:ext cx="3175141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 descr=" 18"/>
          <p:cNvGrpSpPr/>
          <p:nvPr/>
        </p:nvGrpSpPr>
        <p:grpSpPr>
          <a:xfrm>
            <a:off x="1540704" y="5464495"/>
            <a:ext cx="1898918" cy="646331"/>
            <a:chOff x="3990574" y="1272421"/>
            <a:chExt cx="1898918" cy="646331"/>
          </a:xfrm>
        </p:grpSpPr>
        <p:sp>
          <p:nvSpPr>
            <p:cNvPr id="28" name="Rectangle 27"/>
            <p:cNvSpPr/>
            <p:nvPr/>
          </p:nvSpPr>
          <p:spPr>
            <a:xfrm>
              <a:off x="3990574" y="1272421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Triangle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3990574" y="1595587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7" descr=" 19"/>
          <p:cNvCxnSpPr>
            <a:stCxn id="25" idx="3"/>
            <a:endCxn id="30" idx="3"/>
          </p:cNvCxnSpPr>
          <p:nvPr/>
        </p:nvCxnSpPr>
        <p:spPr>
          <a:xfrm flipH="1" flipV="1">
            <a:off x="2266301" y="1966004"/>
            <a:ext cx="1587527" cy="1259300"/>
          </a:xfrm>
          <a:prstGeom prst="bentConnector3">
            <a:avLst>
              <a:gd name="adj1" fmla="val -144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 descr=" 20"/>
          <p:cNvSpPr txBox="1"/>
          <p:nvPr/>
        </p:nvSpPr>
        <p:spPr>
          <a:xfrm>
            <a:off x="2278075" y="167777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children</a:t>
            </a:r>
          </a:p>
          <a:p>
            <a:r>
              <a:rPr lang="en-GB" sz="1600" dirty="0"/>
              <a:t>*</a:t>
            </a:r>
          </a:p>
        </p:txBody>
      </p:sp>
      <p:cxnSp>
        <p:nvCxnSpPr>
          <p:cNvPr id="21" name="Straight Connector 17" descr=" 21"/>
          <p:cNvCxnSpPr>
            <a:stCxn id="14" idx="3"/>
            <a:endCxn id="26" idx="1"/>
          </p:cNvCxnSpPr>
          <p:nvPr/>
        </p:nvCxnSpPr>
        <p:spPr>
          <a:xfrm rot="16200000" flipH="1">
            <a:off x="1122381" y="2806981"/>
            <a:ext cx="612785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 descr=" 22"/>
          <p:cNvGrpSpPr/>
          <p:nvPr/>
        </p:nvGrpSpPr>
        <p:grpSpPr>
          <a:xfrm>
            <a:off x="1540704" y="2902139"/>
            <a:ext cx="2069797" cy="646331"/>
            <a:chOff x="4372452" y="2498574"/>
            <a:chExt cx="2069797" cy="646331"/>
          </a:xfrm>
        </p:grpSpPr>
        <p:sp>
          <p:nvSpPr>
            <p:cNvPr id="26" name="Rectangle 25"/>
            <p:cNvSpPr/>
            <p:nvPr/>
          </p:nvSpPr>
          <p:spPr>
            <a:xfrm>
              <a:off x="4372452" y="2498574"/>
              <a:ext cx="2069797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CompositeShape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4372452" y="2821740"/>
              <a:ext cx="20697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lowchart: Card 57" descr=" 23"/>
          <p:cNvSpPr/>
          <p:nvPr/>
        </p:nvSpPr>
        <p:spPr>
          <a:xfrm flipH="1">
            <a:off x="4708216" y="1629675"/>
            <a:ext cx="3158484" cy="305753"/>
          </a:xfrm>
          <a:prstGeom prst="flowChartPunchedCard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0" bIns="0" rtlCol="0" anchor="t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circleCount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25" name="Diamond 24" descr=" 25"/>
          <p:cNvSpPr/>
          <p:nvPr/>
        </p:nvSpPr>
        <p:spPr>
          <a:xfrm>
            <a:off x="3611724" y="3147173"/>
            <a:ext cx="242104" cy="156262"/>
          </a:xfrm>
          <a:prstGeom prst="diamond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17" descr=" 36"/>
          <p:cNvCxnSpPr>
            <a:stCxn id="14" idx="3"/>
            <a:endCxn id="38" idx="1"/>
          </p:cNvCxnSpPr>
          <p:nvPr/>
        </p:nvCxnSpPr>
        <p:spPr>
          <a:xfrm rot="16200000" flipH="1">
            <a:off x="268262" y="3661100"/>
            <a:ext cx="2321023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 descr=" 37"/>
          <p:cNvGrpSpPr/>
          <p:nvPr/>
        </p:nvGrpSpPr>
        <p:grpSpPr>
          <a:xfrm>
            <a:off x="1540704" y="4610377"/>
            <a:ext cx="1898918" cy="646331"/>
            <a:chOff x="3990574" y="1272421"/>
            <a:chExt cx="1898918" cy="646331"/>
          </a:xfrm>
        </p:grpSpPr>
        <p:sp>
          <p:nvSpPr>
            <p:cNvPr id="38" name="Rectangle 37"/>
            <p:cNvSpPr/>
            <p:nvPr/>
          </p:nvSpPr>
          <p:spPr>
            <a:xfrm>
              <a:off x="3990574" y="1272421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Square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>
              <a:off x="3990574" y="1595587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17" descr=" 40"/>
          <p:cNvCxnSpPr>
            <a:stCxn id="14" idx="3"/>
            <a:endCxn id="42" idx="1"/>
          </p:cNvCxnSpPr>
          <p:nvPr/>
        </p:nvCxnSpPr>
        <p:spPr>
          <a:xfrm rot="16200000" flipH="1">
            <a:off x="695321" y="3234041"/>
            <a:ext cx="1466904" cy="223862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 descr=" 41"/>
          <p:cNvGrpSpPr/>
          <p:nvPr/>
        </p:nvGrpSpPr>
        <p:grpSpPr>
          <a:xfrm>
            <a:off x="1540704" y="3756258"/>
            <a:ext cx="1898918" cy="646331"/>
            <a:chOff x="3990574" y="1272421"/>
            <a:chExt cx="1898918" cy="646331"/>
          </a:xfrm>
        </p:grpSpPr>
        <p:sp>
          <p:nvSpPr>
            <p:cNvPr id="42" name="Rectangle 41"/>
            <p:cNvSpPr/>
            <p:nvPr/>
          </p:nvSpPr>
          <p:spPr>
            <a:xfrm>
              <a:off x="3990574" y="1272421"/>
              <a:ext cx="1898918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Circle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accept(v: Visitor)</a:t>
              </a:r>
            </a:p>
          </p:txBody>
        </p:sp>
        <p:cxnSp>
          <p:nvCxnSpPr>
            <p:cNvPr id="43" name="Straight Connector 42"/>
            <p:cNvCxnSpPr>
              <a:stCxn id="42" idx="1"/>
              <a:endCxn id="42" idx="3"/>
            </p:cNvCxnSpPr>
            <p:nvPr/>
          </p:nvCxnSpPr>
          <p:spPr>
            <a:xfrm>
              <a:off x="3990574" y="1595587"/>
              <a:ext cx="1898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descr=" 44"/>
          <p:cNvGrpSpPr/>
          <p:nvPr/>
        </p:nvGrpSpPr>
        <p:grpSpPr>
          <a:xfrm>
            <a:off x="8302347" y="1254738"/>
            <a:ext cx="2561342" cy="1200329"/>
            <a:chOff x="5167756" y="1524000"/>
            <a:chExt cx="2561342" cy="1200329"/>
          </a:xfrm>
        </p:grpSpPr>
        <p:sp>
          <p:nvSpPr>
            <p:cNvPr id="45" name="Rectangle 44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Visitor</a:t>
              </a:r>
            </a:p>
            <a:p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 descr=" 48"/>
          <p:cNvGrpSpPr/>
          <p:nvPr/>
        </p:nvGrpSpPr>
        <p:grpSpPr>
          <a:xfrm>
            <a:off x="7021676" y="2745807"/>
            <a:ext cx="2561342" cy="1200329"/>
            <a:chOff x="5167756" y="1524000"/>
            <a:chExt cx="2561342" cy="1200329"/>
          </a:xfrm>
        </p:grpSpPr>
        <p:sp>
          <p:nvSpPr>
            <p:cNvPr id="49" name="Rectangle 48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CountVisitor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 descr=" 51"/>
          <p:cNvGrpSpPr/>
          <p:nvPr/>
        </p:nvGrpSpPr>
        <p:grpSpPr>
          <a:xfrm>
            <a:off x="7021676" y="4135692"/>
            <a:ext cx="2561342" cy="1200329"/>
            <a:chOff x="5167756" y="1524000"/>
            <a:chExt cx="2561342" cy="1200329"/>
          </a:xfrm>
        </p:grpSpPr>
        <p:sp>
          <p:nvSpPr>
            <p:cNvPr id="52" name="Rectangle 51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ExportVisitor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 descr=" 54"/>
          <p:cNvGrpSpPr/>
          <p:nvPr/>
        </p:nvGrpSpPr>
        <p:grpSpPr>
          <a:xfrm>
            <a:off x="7021676" y="5525577"/>
            <a:ext cx="2561342" cy="1200329"/>
            <a:chOff x="5167756" y="1524000"/>
            <a:chExt cx="2561342" cy="1200329"/>
          </a:xfrm>
        </p:grpSpPr>
        <p:sp>
          <p:nvSpPr>
            <p:cNvPr id="55" name="Rectangle 54"/>
            <p:cNvSpPr/>
            <p:nvPr/>
          </p:nvSpPr>
          <p:spPr>
            <a:xfrm>
              <a:off x="5167756" y="1524000"/>
              <a:ext cx="256134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ResizeVisitor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visitCircle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(c: Circle)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visitSquare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(s: Square)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visitTriangle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(t: Triangle)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167756" y="1831557"/>
              <a:ext cx="25613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sosceles Triangle 56" descr=" 57"/>
          <p:cNvSpPr/>
          <p:nvPr/>
        </p:nvSpPr>
        <p:spPr>
          <a:xfrm>
            <a:off x="9935641" y="2455067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17" descr=" 59"/>
          <p:cNvCxnSpPr>
            <a:stCxn id="57" idx="3"/>
            <a:endCxn id="49" idx="3"/>
          </p:cNvCxnSpPr>
          <p:nvPr/>
        </p:nvCxnSpPr>
        <p:spPr>
          <a:xfrm rot="5400000">
            <a:off x="9570244" y="2792356"/>
            <a:ext cx="566391" cy="540841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7" descr=" 60"/>
          <p:cNvCxnSpPr>
            <a:stCxn id="57" idx="3"/>
            <a:endCxn id="55" idx="3"/>
          </p:cNvCxnSpPr>
          <p:nvPr/>
        </p:nvCxnSpPr>
        <p:spPr>
          <a:xfrm rot="5400000">
            <a:off x="8180359" y="4182241"/>
            <a:ext cx="3346161" cy="540841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7" descr=" 61"/>
          <p:cNvCxnSpPr>
            <a:stCxn id="57" idx="3"/>
            <a:endCxn id="52" idx="3"/>
          </p:cNvCxnSpPr>
          <p:nvPr/>
        </p:nvCxnSpPr>
        <p:spPr>
          <a:xfrm rot="5400000">
            <a:off x="8875301" y="3487299"/>
            <a:ext cx="1956276" cy="540841"/>
          </a:xfrm>
          <a:prstGeom prst="bentConnector2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57" descr=" 24"/>
          <p:cNvCxnSpPr/>
          <p:nvPr/>
        </p:nvCxnSpPr>
        <p:spPr>
          <a:xfrm rot="16200000" flipH="1">
            <a:off x="6128959" y="2093927"/>
            <a:ext cx="1289876" cy="9728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Card 57" descr=" 23">
            <a:extLst>
              <a:ext uri="{FF2B5EF4-FFF2-40B4-BE49-F238E27FC236}">
                <a16:creationId xmlns:a16="http://schemas.microsoft.com/office/drawing/2014/main" id="{074228BB-6F31-9E48-B95A-D3ACE7E7800A}"/>
              </a:ext>
            </a:extLst>
          </p:cNvPr>
          <p:cNvSpPr/>
          <p:nvPr/>
        </p:nvSpPr>
        <p:spPr>
          <a:xfrm flipH="1">
            <a:off x="3651407" y="4122981"/>
            <a:ext cx="3158484" cy="1834515"/>
          </a:xfrm>
          <a:prstGeom prst="flowChartPunchedCard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0" bIns="0" rtlCol="0" anchor="t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circleId,coordinates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radius;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left-top coordinates, width;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coordinate1, coordinate2, coordinate3;</a:t>
            </a:r>
          </a:p>
        </p:txBody>
      </p:sp>
      <p:cxnSp>
        <p:nvCxnSpPr>
          <p:cNvPr id="63" name="Straight Connector 57" descr=" 24">
            <a:extLst>
              <a:ext uri="{FF2B5EF4-FFF2-40B4-BE49-F238E27FC236}">
                <a16:creationId xmlns:a16="http://schemas.microsoft.com/office/drawing/2014/main" id="{A6B3EEC2-34A3-EC4B-BC70-EA5ADAA74C52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H="1">
            <a:off x="6142735" y="3210895"/>
            <a:ext cx="74746" cy="1898918"/>
          </a:xfrm>
          <a:prstGeom prst="bentConnector4">
            <a:avLst>
              <a:gd name="adj1" fmla="val -305836"/>
              <a:gd name="adj2" fmla="val 91583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4122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Visitor – Pros and Cons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Easily add new operations to an existing class hierarchy without changing the classes themselves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Particularly good when the classes come from a library, so cannot be changed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Keep all functionality for one purpose in one place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Rather than scattered across the structural classes </a:t>
            </a:r>
            <a:r>
              <a:rPr lang="en-GB" dirty="0">
                <a:sym typeface="Wingdings" panose="05000000000000000000" pitchFamily="2" charset="2"/>
              </a:rPr>
              <a:t> separate structure and behaviour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Separates structure and behaviour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Adding a new class means changing (and first finding) all visitors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912050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Composite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Object Recursion (abstracting the general principle)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1-Object Recursion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Chain of Responsibility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Decorator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Adapter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Observer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Proxy</a:t>
            </a:r>
          </a:p>
        </p:txBody>
      </p:sp>
      <p:sp>
        <p:nvSpPr>
          <p:cNvPr id="2" name="Date Placeholder 1" descr="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 descr="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73100257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3521500"/>
            <a:ext cx="11232000" cy="27518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Key “trick”: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Recursion to abstract super-class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Means everything can be treated as an Object and recursion over the structure is elegantly handled by polymorphism</a:t>
            </a:r>
          </a:p>
          <a:p>
            <a:pPr marL="450850" lvl="2" indent="-180975">
              <a:buFontTx/>
              <a:buChar char="-"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 could be 1 or *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* gives Composite pattern with tree-shaped object graphs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1 produces list-shaped object graphs for a number of purposes</a:t>
            </a:r>
          </a:p>
          <a:p>
            <a:pPr marL="720725" lvl="3" indent="-180975">
              <a:buFontTx/>
              <a:buChar char="-"/>
            </a:pPr>
            <a:r>
              <a:rPr lang="en-GB" dirty="0"/>
              <a:t>Decorator, Chain-of-Responsibility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64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481956" y="1152298"/>
            <a:ext cx="5228089" cy="1992607"/>
            <a:chOff x="1625072" y="1152298"/>
            <a:chExt cx="5228089" cy="1992607"/>
          </a:xfrm>
        </p:grpSpPr>
        <p:grpSp>
          <p:nvGrpSpPr>
            <p:cNvPr id="8" name="Group 7"/>
            <p:cNvGrpSpPr/>
            <p:nvPr/>
          </p:nvGrpSpPr>
          <p:grpSpPr>
            <a:xfrm>
              <a:off x="4080802" y="1152298"/>
              <a:ext cx="1300356" cy="646331"/>
              <a:chOff x="5798248" y="1524000"/>
              <a:chExt cx="1300356" cy="64633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98248" y="1524000"/>
                <a:ext cx="1300356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5798248" y="1847166"/>
                <a:ext cx="13003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Isosceles Triangle 8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17"/>
            <p:cNvCxnSpPr>
              <a:stCxn id="9" idx="3"/>
              <a:endCxn id="41" idx="0"/>
            </p:cNvCxnSpPr>
            <p:nvPr/>
          </p:nvCxnSpPr>
          <p:spPr>
            <a:xfrm rot="5400000">
              <a:off x="3955990" y="1723583"/>
              <a:ext cx="376594" cy="1173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62507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Straight Connector 17"/>
            <p:cNvCxnSpPr>
              <a:stCxn id="43" idx="3"/>
              <a:endCxn id="45" idx="1"/>
            </p:cNvCxnSpPr>
            <p:nvPr/>
          </p:nvCxnSpPr>
          <p:spPr>
            <a:xfrm>
              <a:off x="2450939" y="1475463"/>
              <a:ext cx="162986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871090" y="2498574"/>
              <a:ext cx="1373005" cy="646331"/>
              <a:chOff x="4253532" y="1272421"/>
              <a:chExt cx="1373005" cy="64633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253532" y="1272421"/>
                <a:ext cx="1373005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Terminator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3"/>
              </p:cNvCxnSpPr>
              <p:nvPr/>
            </p:nvCxnSpPr>
            <p:spPr>
              <a:xfrm>
                <a:off x="4253532" y="1595587"/>
                <a:ext cx="13730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17"/>
            <p:cNvCxnSpPr>
              <a:stCxn id="60" idx="3"/>
              <a:endCxn id="45" idx="3"/>
            </p:cNvCxnSpPr>
            <p:nvPr/>
          </p:nvCxnSpPr>
          <p:spPr>
            <a:xfrm flipH="1" flipV="1">
              <a:off x="5381158" y="1475464"/>
              <a:ext cx="1472003" cy="1346275"/>
            </a:xfrm>
            <a:prstGeom prst="bentConnector3">
              <a:avLst>
                <a:gd name="adj1" fmla="val -1553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545910" y="1178090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children</a:t>
              </a:r>
            </a:p>
            <a:p>
              <a:r>
                <a:rPr lang="en-GB" sz="1600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48" name="Straight Connector 17"/>
            <p:cNvCxnSpPr>
              <a:stCxn id="9" idx="3"/>
              <a:endCxn id="51" idx="0"/>
            </p:cNvCxnSpPr>
            <p:nvPr/>
          </p:nvCxnSpPr>
          <p:spPr>
            <a:xfrm rot="16200000" flipH="1">
              <a:off x="4982950" y="1870011"/>
              <a:ext cx="376594" cy="8805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608674" y="2498574"/>
              <a:ext cx="2005677" cy="646331"/>
              <a:chOff x="4404513" y="2498574"/>
              <a:chExt cx="2005677" cy="64633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404513" y="2498574"/>
                <a:ext cx="200567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RecursiveObject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4404513" y="2821740"/>
                <a:ext cx="20056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Diamond 59"/>
            <p:cNvSpPr/>
            <p:nvPr/>
          </p:nvSpPr>
          <p:spPr>
            <a:xfrm>
              <a:off x="6611057" y="2743608"/>
              <a:ext cx="242104" cy="156262"/>
            </a:xfrm>
            <a:prstGeom prst="diamon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1534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Composite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Object Recursion (abstracting the general principle)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1-Object Recursion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Chain of Responsibility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Decorator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Adapter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Observer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Proxy</a:t>
            </a:r>
          </a:p>
        </p:txBody>
      </p:sp>
      <p:sp>
        <p:nvSpPr>
          <p:cNvPr id="2" name="Date Placeholder 1" descr="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 descr="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73391919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Composite</a:t>
            </a:r>
          </a:p>
          <a:p>
            <a:pPr marL="447675" lvl="2" indent="-177800">
              <a:buFontTx/>
              <a:buChar char="-"/>
            </a:pPr>
            <a:r>
              <a:rPr lang="en-GB" dirty="0"/>
              <a:t>Visitor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Object Recursion (abstracting the general principle)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1-Object Recursion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Chain of Responsibility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Decorator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Adapter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Observer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Proxy</a:t>
            </a:r>
          </a:p>
        </p:txBody>
      </p:sp>
      <p:sp>
        <p:nvSpPr>
          <p:cNvPr id="2" name="Date Placeholder 1" descr="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 descr="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875900204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a request needs to be handled differently depending on different conditions</a:t>
            </a:r>
          </a:p>
          <a:p>
            <a:pPr lvl="1"/>
            <a:r>
              <a:rPr lang="en-GB" dirty="0"/>
              <a:t>Typically handled by large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GB" dirty="0"/>
              <a:t> statement or long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elsif-elsif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dirty="0"/>
              <a:t> chains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Neither are easily maintainable</a:t>
            </a:r>
          </a:p>
          <a:p>
            <a:pPr lvl="1"/>
            <a:endParaRPr lang="en-GB" dirty="0"/>
          </a:p>
          <a:p>
            <a:r>
              <a:rPr lang="en-GB" dirty="0"/>
              <a:t>How can we avoid such lengthy and unmaintainable code using object-oriented principles?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9193005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4125990"/>
            <a:ext cx="11232000" cy="2147349"/>
          </a:xfrm>
        </p:spPr>
        <p:txBody>
          <a:bodyPr>
            <a:normAutofit lnSpcReduction="10000"/>
          </a:bodyPr>
          <a:lstStyle/>
          <a:p>
            <a:pPr marL="180975" lvl="1" indent="-180975">
              <a:buFontTx/>
              <a:buChar char="-"/>
            </a:pPr>
            <a:r>
              <a:rPr lang="en-GB" dirty="0"/>
              <a:t>1-Recursion to abstract handler class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Every handler can have 1 follower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Handlers attempt to handle request one at a time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Once handled, can decide to hand to next handler or to stop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Added bonus: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Can adjust chain dynamically if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67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561064" y="1302905"/>
            <a:ext cx="9494032" cy="2725933"/>
            <a:chOff x="1625072" y="1152298"/>
            <a:chExt cx="9494032" cy="2725933"/>
          </a:xfrm>
        </p:grpSpPr>
        <p:grpSp>
          <p:nvGrpSpPr>
            <p:cNvPr id="8" name="Group 7"/>
            <p:cNvGrpSpPr/>
            <p:nvPr/>
          </p:nvGrpSpPr>
          <p:grpSpPr>
            <a:xfrm>
              <a:off x="3785850" y="1152298"/>
              <a:ext cx="1890261" cy="646331"/>
              <a:chOff x="5503296" y="1524000"/>
              <a:chExt cx="1890261" cy="64633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503296" y="1524000"/>
                <a:ext cx="189026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Handler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handleRequest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5503296" y="1847166"/>
                <a:ext cx="18902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Isosceles Triangle 8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17"/>
            <p:cNvCxnSpPr>
              <a:stCxn id="9" idx="3"/>
              <a:endCxn id="41" idx="0"/>
            </p:cNvCxnSpPr>
            <p:nvPr/>
          </p:nvCxnSpPr>
          <p:spPr>
            <a:xfrm rot="5400000">
              <a:off x="3955990" y="1723583"/>
              <a:ext cx="376594" cy="1173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62507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Straight Connector 17"/>
            <p:cNvCxnSpPr>
              <a:stCxn id="43" idx="3"/>
              <a:endCxn id="45" idx="1"/>
            </p:cNvCxnSpPr>
            <p:nvPr/>
          </p:nvCxnSpPr>
          <p:spPr>
            <a:xfrm>
              <a:off x="2450939" y="1475463"/>
              <a:ext cx="133491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612462" y="2498574"/>
              <a:ext cx="1890261" cy="646331"/>
              <a:chOff x="3994904" y="1272421"/>
              <a:chExt cx="1890261" cy="64633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994904" y="1272421"/>
                <a:ext cx="189026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Handler1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handleRequest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3"/>
              </p:cNvCxnSpPr>
              <p:nvPr/>
            </p:nvCxnSpPr>
            <p:spPr>
              <a:xfrm>
                <a:off x="3994904" y="1595587"/>
                <a:ext cx="18902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17"/>
            <p:cNvCxnSpPr>
              <a:stCxn id="45" idx="0"/>
              <a:endCxn id="45" idx="3"/>
            </p:cNvCxnSpPr>
            <p:nvPr/>
          </p:nvCxnSpPr>
          <p:spPr>
            <a:xfrm rot="16200000" flipH="1">
              <a:off x="5041963" y="841316"/>
              <a:ext cx="323166" cy="945130"/>
            </a:xfrm>
            <a:prstGeom prst="bentConnector4">
              <a:avLst>
                <a:gd name="adj1" fmla="val -70738"/>
                <a:gd name="adj2" fmla="val 124187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688015" y="1419959"/>
              <a:ext cx="1334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0..1</a:t>
              </a:r>
            </a:p>
            <a:p>
              <a:r>
                <a:rPr lang="en-GB" sz="1600" dirty="0" err="1"/>
                <a:t>nextHandler</a:t>
              </a:r>
              <a:endParaRPr lang="en-GB" sz="1600" dirty="0"/>
            </a:p>
          </p:txBody>
        </p:sp>
        <p:cxnSp>
          <p:nvCxnSpPr>
            <p:cNvPr id="48" name="Straight Connector 17"/>
            <p:cNvCxnSpPr>
              <a:stCxn id="9" idx="3"/>
              <a:endCxn id="51" idx="0"/>
            </p:cNvCxnSpPr>
            <p:nvPr/>
          </p:nvCxnSpPr>
          <p:spPr>
            <a:xfrm rot="16200000" flipH="1">
              <a:off x="4982949" y="1870011"/>
              <a:ext cx="376594" cy="8805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666381" y="2498574"/>
              <a:ext cx="1890261" cy="646331"/>
              <a:chOff x="4462220" y="2498574"/>
              <a:chExt cx="1890261" cy="64633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462220" y="2498574"/>
                <a:ext cx="189026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Handler2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handleRequest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4462220" y="2821740"/>
                <a:ext cx="18902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Flowchart: Card 56"/>
            <p:cNvSpPr/>
            <p:nvPr/>
          </p:nvSpPr>
          <p:spPr>
            <a:xfrm flipH="1">
              <a:off x="7408444" y="2960973"/>
              <a:ext cx="3710660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nextHandler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nextHander.handleRequest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cxnSp>
          <p:nvCxnSpPr>
            <p:cNvPr id="58" name="Straight Connector 57"/>
            <p:cNvCxnSpPr>
              <a:stCxn id="57" idx="3"/>
              <a:endCxn id="51" idx="2"/>
            </p:cNvCxnSpPr>
            <p:nvPr/>
          </p:nvCxnSpPr>
          <p:spPr>
            <a:xfrm rot="10800000">
              <a:off x="5611512" y="3144906"/>
              <a:ext cx="1796932" cy="274697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2381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Each case nicely encapsulated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Can be treated in isolation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More compact view of all cases possible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Possibility to dynamically adjust request handling as needed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Can be declaratively configured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This is what many modern web frameworks do for route management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Object structure must be set up explicitly with objects constructed at runtime</a:t>
            </a:r>
          </a:p>
          <a:p>
            <a:pPr marL="452438" lvl="2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Object proliferation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6766154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Composite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Object Recursion (abstracting the general principle)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1-Object Recursion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Chain of Responsibility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Decorator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Adapter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Observer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Proxy</a:t>
            </a:r>
          </a:p>
        </p:txBody>
      </p:sp>
      <p:sp>
        <p:nvSpPr>
          <p:cNvPr id="2" name="Date Placeholder 1" descr="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 descr="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2148227840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 and Adapter – “Wrappers”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80000" y="4110287"/>
            <a:ext cx="5376000" cy="1838994"/>
          </a:xfrm>
        </p:spPr>
        <p:txBody>
          <a:bodyPr/>
          <a:lstStyle/>
          <a:p>
            <a:r>
              <a:rPr lang="en-GB" dirty="0"/>
              <a:t>Decorator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Specialised chain allowing to add behaviour to an object “after the fact”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For example scrolling added as decoration to an arbitrary widget</a:t>
            </a:r>
          </a:p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36000" y="4110287"/>
            <a:ext cx="5376000" cy="1838994"/>
          </a:xfrm>
        </p:spPr>
        <p:txBody>
          <a:bodyPr/>
          <a:lstStyle/>
          <a:p>
            <a:r>
              <a:rPr lang="en-GB" dirty="0"/>
              <a:t>Adapter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Adjust interface of an object to new usage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70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4989" y="1094570"/>
            <a:ext cx="4766023" cy="2847078"/>
            <a:chOff x="1784884" y="1152298"/>
            <a:chExt cx="4766023" cy="2847078"/>
          </a:xfrm>
        </p:grpSpPr>
        <p:grpSp>
          <p:nvGrpSpPr>
            <p:cNvPr id="11" name="Group 10"/>
            <p:cNvGrpSpPr/>
            <p:nvPr/>
          </p:nvGrpSpPr>
          <p:grpSpPr>
            <a:xfrm>
              <a:off x="3997447" y="1152298"/>
              <a:ext cx="1467068" cy="646331"/>
              <a:chOff x="5714893" y="1524000"/>
              <a:chExt cx="1467068" cy="64633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714893" y="1524000"/>
                <a:ext cx="1467068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28" name="Straight Connector 27"/>
              <p:cNvCxnSpPr>
                <a:stCxn id="27" idx="1"/>
                <a:endCxn id="27" idx="3"/>
              </p:cNvCxnSpPr>
              <p:nvPr/>
            </p:nvCxnSpPr>
            <p:spPr>
              <a:xfrm>
                <a:off x="5714893" y="1847166"/>
                <a:ext cx="14670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Isosceles Triangle 11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7"/>
            <p:cNvCxnSpPr>
              <a:stCxn id="12" idx="3"/>
              <a:endCxn id="25" idx="0"/>
            </p:cNvCxnSpPr>
            <p:nvPr/>
          </p:nvCxnSpPr>
          <p:spPr>
            <a:xfrm rot="5400000">
              <a:off x="3955990" y="1723583"/>
              <a:ext cx="376594" cy="1173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8519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5" name="Straight Connector 17"/>
            <p:cNvCxnSpPr>
              <a:stCxn id="14" idx="3"/>
              <a:endCxn id="27" idx="1"/>
            </p:cNvCxnSpPr>
            <p:nvPr/>
          </p:nvCxnSpPr>
          <p:spPr>
            <a:xfrm>
              <a:off x="3411059" y="1475463"/>
              <a:ext cx="586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716656" y="2498574"/>
              <a:ext cx="1681871" cy="646331"/>
              <a:chOff x="4099098" y="1272421"/>
              <a:chExt cx="1681871" cy="64633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99098" y="1272421"/>
                <a:ext cx="168187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Component1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26" name="Straight Connector 25"/>
              <p:cNvCxnSpPr>
                <a:stCxn id="25" idx="1"/>
                <a:endCxn id="25" idx="3"/>
              </p:cNvCxnSpPr>
              <p:nvPr/>
            </p:nvCxnSpPr>
            <p:spPr>
              <a:xfrm>
                <a:off x="4099098" y="1595587"/>
                <a:ext cx="16818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7"/>
            <p:cNvCxnSpPr>
              <a:stCxn id="23" idx="3"/>
              <a:endCxn id="27" idx="3"/>
            </p:cNvCxnSpPr>
            <p:nvPr/>
          </p:nvCxnSpPr>
          <p:spPr>
            <a:xfrm flipH="1" flipV="1">
              <a:off x="5464515" y="1475464"/>
              <a:ext cx="829234" cy="1346276"/>
            </a:xfrm>
            <a:prstGeom prst="bentConnector3">
              <a:avLst>
                <a:gd name="adj1" fmla="val -27568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68559" y="1191359"/>
              <a:ext cx="1082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decorated</a:t>
              </a:r>
            </a:p>
            <a:p>
              <a:r>
                <a:rPr lang="en-GB" sz="1600" dirty="0"/>
                <a:t>1</a:t>
              </a:r>
            </a:p>
          </p:txBody>
        </p:sp>
        <p:cxnSp>
          <p:nvCxnSpPr>
            <p:cNvPr id="19" name="Straight Connector 17"/>
            <p:cNvCxnSpPr>
              <a:stCxn id="12" idx="3"/>
              <a:endCxn id="23" idx="0"/>
            </p:cNvCxnSpPr>
            <p:nvPr/>
          </p:nvCxnSpPr>
          <p:spPr>
            <a:xfrm rot="16200000" flipH="1">
              <a:off x="4982949" y="1870012"/>
              <a:ext cx="376594" cy="880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929273" y="2498574"/>
              <a:ext cx="1364476" cy="646331"/>
              <a:chOff x="4725112" y="2498574"/>
              <a:chExt cx="1364476" cy="64633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725112" y="2498574"/>
                <a:ext cx="1364476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Decorator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24" name="Straight Connector 23"/>
              <p:cNvCxnSpPr>
                <a:stCxn id="23" idx="1"/>
                <a:endCxn id="23" idx="3"/>
              </p:cNvCxnSpPr>
              <p:nvPr/>
            </p:nvCxnSpPr>
            <p:spPr>
              <a:xfrm>
                <a:off x="4725112" y="2821740"/>
                <a:ext cx="13644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Card 20"/>
            <p:cNvSpPr/>
            <p:nvPr/>
          </p:nvSpPr>
          <p:spPr>
            <a:xfrm flipH="1">
              <a:off x="1784884" y="3387871"/>
              <a:ext cx="3710660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extra behaviour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decorated.operation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cxnSp>
          <p:nvCxnSpPr>
            <p:cNvPr id="22" name="Straight Connector 57"/>
            <p:cNvCxnSpPr>
              <a:stCxn id="21" idx="1"/>
              <a:endCxn id="23" idx="2"/>
            </p:cNvCxnSpPr>
            <p:nvPr/>
          </p:nvCxnSpPr>
          <p:spPr>
            <a:xfrm flipV="1">
              <a:off x="5495544" y="3144905"/>
              <a:ext cx="115967" cy="54871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270865" y="1095787"/>
            <a:ext cx="5395581" cy="2534260"/>
            <a:chOff x="1414760" y="1159364"/>
            <a:chExt cx="5395581" cy="2534260"/>
          </a:xfrm>
        </p:grpSpPr>
        <p:grpSp>
          <p:nvGrpSpPr>
            <p:cNvPr id="33" name="Group 32"/>
            <p:cNvGrpSpPr/>
            <p:nvPr/>
          </p:nvGrpSpPr>
          <p:grpSpPr>
            <a:xfrm>
              <a:off x="2908892" y="1159364"/>
              <a:ext cx="1300356" cy="646331"/>
              <a:chOff x="4626338" y="1531066"/>
              <a:chExt cx="1300356" cy="64633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626338" y="1531066"/>
                <a:ext cx="1300356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50" name="Straight Connector 49"/>
              <p:cNvCxnSpPr>
                <a:stCxn id="49" idx="1"/>
                <a:endCxn id="49" idx="3"/>
              </p:cNvCxnSpPr>
              <p:nvPr/>
            </p:nvCxnSpPr>
            <p:spPr>
              <a:xfrm>
                <a:off x="4626338" y="1854232"/>
                <a:ext cx="13003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/>
            <p:cNvSpPr/>
            <p:nvPr/>
          </p:nvSpPr>
          <p:spPr>
            <a:xfrm>
              <a:off x="3370852" y="1815754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17"/>
            <p:cNvCxnSpPr>
              <a:stCxn id="34" idx="3"/>
              <a:endCxn id="47" idx="0"/>
            </p:cNvCxnSpPr>
            <p:nvPr/>
          </p:nvCxnSpPr>
          <p:spPr>
            <a:xfrm>
              <a:off x="3559070" y="2140268"/>
              <a:ext cx="0" cy="357868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414760" y="1297863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37" name="Straight Connector 17"/>
            <p:cNvCxnSpPr>
              <a:stCxn id="36" idx="3"/>
              <a:endCxn id="49" idx="1"/>
            </p:cNvCxnSpPr>
            <p:nvPr/>
          </p:nvCxnSpPr>
          <p:spPr>
            <a:xfrm>
              <a:off x="2240627" y="1482529"/>
              <a:ext cx="66826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908892" y="2498136"/>
              <a:ext cx="1300356" cy="646331"/>
              <a:chOff x="4291334" y="1271983"/>
              <a:chExt cx="1300356" cy="64633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291334" y="1271983"/>
                <a:ext cx="1300356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Adapter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8" name="Straight Connector 47"/>
              <p:cNvCxnSpPr>
                <a:stCxn id="47" idx="1"/>
                <a:endCxn id="47" idx="3"/>
              </p:cNvCxnSpPr>
              <p:nvPr/>
            </p:nvCxnSpPr>
            <p:spPr>
              <a:xfrm>
                <a:off x="4291334" y="1595149"/>
                <a:ext cx="13003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17"/>
            <p:cNvCxnSpPr>
              <a:stCxn id="47" idx="3"/>
              <a:endCxn id="45" idx="2"/>
            </p:cNvCxnSpPr>
            <p:nvPr/>
          </p:nvCxnSpPr>
          <p:spPr>
            <a:xfrm flipV="1">
              <a:off x="4209248" y="1805695"/>
              <a:ext cx="1540547" cy="101560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689248" y="1159364"/>
              <a:ext cx="2121093" cy="646331"/>
              <a:chOff x="4485087" y="1159364"/>
              <a:chExt cx="2121093" cy="64633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485087" y="1159364"/>
                <a:ext cx="2121093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Adaptee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specificOperation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4485087" y="1482530"/>
                <a:ext cx="21210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Flowchart: Card 42"/>
            <p:cNvSpPr/>
            <p:nvPr/>
          </p:nvSpPr>
          <p:spPr>
            <a:xfrm flipH="1">
              <a:off x="1784884" y="3387871"/>
              <a:ext cx="3710660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adaptee.specificOperation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cxnSp>
          <p:nvCxnSpPr>
            <p:cNvPr id="44" name="Straight Connector 57"/>
            <p:cNvCxnSpPr>
              <a:stCxn id="43" idx="0"/>
              <a:endCxn id="47" idx="2"/>
            </p:cNvCxnSpPr>
            <p:nvPr/>
          </p:nvCxnSpPr>
          <p:spPr>
            <a:xfrm flipH="1" flipV="1">
              <a:off x="3559070" y="3144467"/>
              <a:ext cx="81144" cy="2434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71013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Composite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Object Recursion (abstracting the general principle)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1-Object Recursion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Chain of Responsibility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Decorator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Adapter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Observer – not discussed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Proxy – not discussed</a:t>
            </a:r>
          </a:p>
        </p:txBody>
      </p:sp>
      <p:sp>
        <p:nvSpPr>
          <p:cNvPr id="2" name="Date Placeholder 1" descr="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 descr="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74291852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591E-702A-B545-A3B6-45F3EDA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5" y="18805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4E4273-F70A-9249-9B80-B384DB5E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981488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Weekly activity (Quiz)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122C14DB-FFAB-7942-B35B-BB6D1473F7EF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168958659"/>
              </p:ext>
            </p:extLst>
          </p:nvPr>
        </p:nvGraphicFramePr>
        <p:xfrm>
          <a:off x="479425" y="1089025"/>
          <a:ext cx="537686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5319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and Summary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We’ve seen a lot of different patterns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There are more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More </a:t>
            </a:r>
            <a:r>
              <a:rPr lang="en-GB" dirty="0" err="1"/>
              <a:t>GoF</a:t>
            </a:r>
            <a:r>
              <a:rPr lang="en-GB" dirty="0"/>
              <a:t> patterns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More patterns people have found later for different languages, domains, problems, …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There’s even a conference on Pattern Languages of Programming (</a:t>
            </a:r>
            <a:r>
              <a:rPr lang="en-GB" dirty="0" err="1"/>
              <a:t>PLoP</a:t>
            </a:r>
            <a:r>
              <a:rPr lang="en-GB" dirty="0"/>
              <a:t>): </a:t>
            </a:r>
            <a:r>
              <a:rPr lang="en-GB" dirty="0">
                <a:hlinkClick r:id="rId3"/>
              </a:rPr>
              <a:t>https://www.hillside.net/plop/</a:t>
            </a:r>
            <a:endParaRPr lang="en-GB" dirty="0"/>
          </a:p>
          <a:p>
            <a:pPr marL="182563" lvl="1" indent="-182563">
              <a:buFontTx/>
              <a:buChar char="-"/>
            </a:pPr>
            <a:endParaRPr lang="en-GB" dirty="0"/>
          </a:p>
          <a:p>
            <a:pPr marL="182563" lvl="1" indent="-182563">
              <a:buFontTx/>
              <a:buChar char="-"/>
            </a:pPr>
            <a:r>
              <a:rPr lang="en-GB" dirty="0"/>
              <a:t>Should you use them all? Of course not!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But they’re a good source for improving your thinking about software design</a:t>
            </a:r>
          </a:p>
          <a:p>
            <a:pPr lvl="2" indent="0">
              <a:buNone/>
            </a:pPr>
            <a:r>
              <a:rPr lang="en-GB" dirty="0"/>
              <a:t>…and your own designs</a:t>
            </a:r>
          </a:p>
          <a:p>
            <a:pPr marL="452438" lvl="2" indent="-182563">
              <a:buFontTx/>
              <a:buChar char="-"/>
            </a:pPr>
            <a:endParaRPr lang="en-GB" dirty="0"/>
          </a:p>
          <a:p>
            <a:r>
              <a:rPr lang="en-GB" dirty="0"/>
              <a:t>Patterns are sometimes fixes for deficiencies in a programming language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Some patterns later become language features, removing the need for the pattern</a:t>
            </a:r>
          </a:p>
          <a:p>
            <a:pPr marL="182563" lvl="1" indent="-182563">
              <a:buFontTx/>
              <a:buChar char="-"/>
            </a:pPr>
            <a:endParaRPr lang="en-GB" dirty="0"/>
          </a:p>
          <a:p>
            <a:r>
              <a:rPr lang="en-GB" dirty="0"/>
              <a:t>Finding new patterns: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Resist the “urge for novelty”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Instead, “hatch” / “discover” patterns by observing repeated practice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12429153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Contact details/for more information</a:t>
            </a:r>
            <a:br>
              <a:rPr lang="en-GB" dirty="0"/>
            </a:br>
            <a:r>
              <a:rPr lang="en-GB" dirty="0"/>
              <a:t>Leonardo Magela Cunha</a:t>
            </a:r>
          </a:p>
          <a:p>
            <a:br>
              <a:rPr lang="en-GB" dirty="0"/>
            </a:br>
            <a:r>
              <a:rPr lang="en-GB" dirty="0" err="1"/>
              <a:t>leonardo.magela@kcl.ac.uk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C564-6F13-C445-8717-625C811F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Georgia" panose="02040502050405020303" pitchFamily="18" charset="0"/>
              </a:rPr>
              <a:t>© 2021 King’s College London. All rights reserved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46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Patterns</a:t>
            </a:r>
          </a:p>
        </p:txBody>
      </p:sp>
      <p:sp>
        <p:nvSpPr>
          <p:cNvPr id="5" name="Content Placeholder 4" descr="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Composite</a:t>
            </a:r>
          </a:p>
          <a:p>
            <a:pPr marL="447675" lvl="2" indent="-177800">
              <a:buFontTx/>
              <a:buChar char="-"/>
            </a:pPr>
            <a:r>
              <a:rPr lang="en-GB" dirty="0"/>
              <a:t>Visitor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Object Recursion (abstracting the general principle)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1-Object Recursion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Chain of Responsibility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Decorator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Adapter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Observer</a:t>
            </a:r>
          </a:p>
          <a:p>
            <a:pPr marL="271463" indent="-271463">
              <a:buFont typeface="+mj-lt"/>
              <a:buAutoNum type="arabicPeriod"/>
            </a:pPr>
            <a:r>
              <a:rPr lang="en-GB" dirty="0">
                <a:solidFill>
                  <a:srgbClr val="808080"/>
                </a:solidFill>
              </a:rPr>
              <a:t>Proxy</a:t>
            </a:r>
          </a:p>
        </p:txBody>
      </p:sp>
      <p:sp>
        <p:nvSpPr>
          <p:cNvPr id="2" name="Date Placeholder 1" descr="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 descr="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93140024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part-whole hierarchy should be represented so that clients can treat part and whole objects uniformly</a:t>
            </a:r>
          </a:p>
          <a:p>
            <a:pPr lvl="1"/>
            <a:r>
              <a:rPr lang="en-GB" dirty="0"/>
              <a:t>You need a tree-structured data structure, but client code shouldn’t need to worry about the complexity of any concrete tree being handled</a:t>
            </a:r>
          </a:p>
          <a:p>
            <a:pPr lvl="1"/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Managing structured text: documents, pages, paragraphs, sentences, word, characters</a:t>
            </a:r>
          </a:p>
          <a:p>
            <a:pPr lvl="1"/>
            <a:r>
              <a:rPr lang="en-GB" dirty="0"/>
              <a:t>Having separate classes for each of these means: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Pro: Can implement distinct behaviour for different elements of a text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Con: Clients need to treat each element differently because it is of a different type</a:t>
            </a:r>
          </a:p>
          <a:p>
            <a:pPr marL="182563" lvl="1" indent="-182563">
              <a:buFontTx/>
              <a:buChar char="-"/>
            </a:pPr>
            <a:endParaRPr lang="en-GB" dirty="0"/>
          </a:p>
          <a:p>
            <a:r>
              <a:rPr lang="en-GB" dirty="0"/>
              <a:t>Another example</a:t>
            </a:r>
          </a:p>
          <a:p>
            <a:pPr lvl="1"/>
            <a:r>
              <a:rPr lang="en-GB" dirty="0"/>
              <a:t>Drawing graphs consisting of complex composed shapes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1122927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– Solution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4125990"/>
            <a:ext cx="11232000" cy="2147349"/>
          </a:xfrm>
        </p:spPr>
        <p:txBody>
          <a:bodyPr>
            <a:normAutofit/>
          </a:bodyPr>
          <a:lstStyle/>
          <a:p>
            <a:r>
              <a:rPr lang="en-GB" dirty="0"/>
              <a:t>Key “trick”: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Recursion to abstract super-class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Means everything can be treated as a Component and recursion over the structure is elegantly handled by polymorphism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53</a:t>
            </a:r>
          </a:p>
        </p:txBody>
      </p:sp>
      <p:grpSp>
        <p:nvGrpSpPr>
          <p:cNvPr id="63" name="Group 62" descr=" 63"/>
          <p:cNvGrpSpPr/>
          <p:nvPr/>
        </p:nvGrpSpPr>
        <p:grpSpPr>
          <a:xfrm>
            <a:off x="1625072" y="1152298"/>
            <a:ext cx="8941856" cy="2420180"/>
            <a:chOff x="1625072" y="1152298"/>
            <a:chExt cx="8941856" cy="2420180"/>
          </a:xfrm>
        </p:grpSpPr>
        <p:grpSp>
          <p:nvGrpSpPr>
            <p:cNvPr id="8" name="Group 7"/>
            <p:cNvGrpSpPr/>
            <p:nvPr/>
          </p:nvGrpSpPr>
          <p:grpSpPr>
            <a:xfrm>
              <a:off x="3994240" y="1152298"/>
              <a:ext cx="1473480" cy="646331"/>
              <a:chOff x="5711686" y="1524000"/>
              <a:chExt cx="1473480" cy="64633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11686" y="1524000"/>
                <a:ext cx="1473480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5711686" y="1847166"/>
                <a:ext cx="1473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Isosceles Triangle 8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17"/>
            <p:cNvCxnSpPr>
              <a:stCxn id="9" idx="3"/>
              <a:endCxn id="41" idx="0"/>
            </p:cNvCxnSpPr>
            <p:nvPr/>
          </p:nvCxnSpPr>
          <p:spPr>
            <a:xfrm rot="5400000">
              <a:off x="3955990" y="1723583"/>
              <a:ext cx="376594" cy="1173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62507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Straight Connector 17"/>
            <p:cNvCxnSpPr>
              <a:stCxn id="43" idx="3"/>
              <a:endCxn id="45" idx="1"/>
            </p:cNvCxnSpPr>
            <p:nvPr/>
          </p:nvCxnSpPr>
          <p:spPr>
            <a:xfrm>
              <a:off x="2450939" y="1475463"/>
              <a:ext cx="15433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907414" y="2498574"/>
              <a:ext cx="1300356" cy="646331"/>
              <a:chOff x="4289856" y="1272421"/>
              <a:chExt cx="1300356" cy="64633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289856" y="1272421"/>
                <a:ext cx="1300356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Leaf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3"/>
              </p:cNvCxnSpPr>
              <p:nvPr/>
            </p:nvCxnSpPr>
            <p:spPr>
              <a:xfrm>
                <a:off x="4289856" y="1595587"/>
                <a:ext cx="13003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17"/>
            <p:cNvCxnSpPr>
              <a:stCxn id="60" idx="3"/>
              <a:endCxn id="45" idx="3"/>
            </p:cNvCxnSpPr>
            <p:nvPr/>
          </p:nvCxnSpPr>
          <p:spPr>
            <a:xfrm flipH="1" flipV="1">
              <a:off x="5467720" y="1475464"/>
              <a:ext cx="1074545" cy="1346275"/>
            </a:xfrm>
            <a:prstGeom prst="bentConnector3">
              <a:avLst>
                <a:gd name="adj1" fmla="val -2127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545910" y="1178090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children</a:t>
              </a:r>
            </a:p>
            <a:p>
              <a:r>
                <a:rPr lang="en-GB" sz="1600" dirty="0"/>
                <a:t>*</a:t>
              </a:r>
            </a:p>
          </p:txBody>
        </p:sp>
        <p:cxnSp>
          <p:nvCxnSpPr>
            <p:cNvPr id="48" name="Straight Connector 17"/>
            <p:cNvCxnSpPr>
              <a:stCxn id="9" idx="3"/>
              <a:endCxn id="51" idx="0"/>
            </p:cNvCxnSpPr>
            <p:nvPr/>
          </p:nvCxnSpPr>
          <p:spPr>
            <a:xfrm rot="16200000" flipH="1">
              <a:off x="4982949" y="1870012"/>
              <a:ext cx="376594" cy="880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922861" y="2498574"/>
              <a:ext cx="1377300" cy="646331"/>
              <a:chOff x="4718700" y="2498574"/>
              <a:chExt cx="1377300" cy="64633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718700" y="2498574"/>
                <a:ext cx="1377300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Composite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4718700" y="2821740"/>
                <a:ext cx="13773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Flowchart: Card 56"/>
            <p:cNvSpPr/>
            <p:nvPr/>
          </p:nvSpPr>
          <p:spPr>
            <a:xfrm flipH="1">
              <a:off x="7408444" y="2960973"/>
              <a:ext cx="3158484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each c in children do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c.operation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8" name="Straight Connector 57"/>
            <p:cNvCxnSpPr>
              <a:stCxn id="57" idx="3"/>
              <a:endCxn id="51" idx="2"/>
            </p:cNvCxnSpPr>
            <p:nvPr/>
          </p:nvCxnSpPr>
          <p:spPr>
            <a:xfrm rot="10800000">
              <a:off x="5611512" y="3144906"/>
              <a:ext cx="1796933" cy="12182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iamond 59"/>
            <p:cNvSpPr/>
            <p:nvPr/>
          </p:nvSpPr>
          <p:spPr>
            <a:xfrm>
              <a:off x="6300161" y="2743608"/>
              <a:ext cx="242104" cy="156262"/>
            </a:xfrm>
            <a:prstGeom prst="diamon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214046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– Solution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80000" y="4125990"/>
            <a:ext cx="11232000" cy="2147349"/>
          </a:xfrm>
        </p:spPr>
        <p:txBody>
          <a:bodyPr>
            <a:normAutofit/>
          </a:bodyPr>
          <a:lstStyle/>
          <a:p>
            <a:r>
              <a:rPr lang="en-GB" dirty="0"/>
              <a:t>Key “trick”: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Recursion to abstract super-class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Means everything can be treated as a Component and recursion over the structure is elegantly handled by polymorphism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53</a:t>
            </a:r>
          </a:p>
        </p:txBody>
      </p:sp>
      <p:grpSp>
        <p:nvGrpSpPr>
          <p:cNvPr id="63" name="Group 62" descr=" 63"/>
          <p:cNvGrpSpPr/>
          <p:nvPr/>
        </p:nvGrpSpPr>
        <p:grpSpPr>
          <a:xfrm>
            <a:off x="1625072" y="1152298"/>
            <a:ext cx="8941856" cy="2420180"/>
            <a:chOff x="1625072" y="1152298"/>
            <a:chExt cx="8941856" cy="2420180"/>
          </a:xfrm>
        </p:grpSpPr>
        <p:grpSp>
          <p:nvGrpSpPr>
            <p:cNvPr id="8" name="Group 7"/>
            <p:cNvGrpSpPr/>
            <p:nvPr/>
          </p:nvGrpSpPr>
          <p:grpSpPr>
            <a:xfrm>
              <a:off x="3994240" y="1152298"/>
              <a:ext cx="1473480" cy="646331"/>
              <a:chOff x="5711686" y="1524000"/>
              <a:chExt cx="1473480" cy="64633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11686" y="1524000"/>
                <a:ext cx="1473480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5711686" y="1847166"/>
                <a:ext cx="1473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Isosceles Triangle 8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17"/>
            <p:cNvCxnSpPr>
              <a:stCxn id="9" idx="3"/>
              <a:endCxn id="41" idx="0"/>
            </p:cNvCxnSpPr>
            <p:nvPr/>
          </p:nvCxnSpPr>
          <p:spPr>
            <a:xfrm rot="5400000">
              <a:off x="3955990" y="1723583"/>
              <a:ext cx="376594" cy="1173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625072" y="1290797"/>
              <a:ext cx="825867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Straight Connector 17"/>
            <p:cNvCxnSpPr>
              <a:stCxn id="43" idx="3"/>
              <a:endCxn id="45" idx="1"/>
            </p:cNvCxnSpPr>
            <p:nvPr/>
          </p:nvCxnSpPr>
          <p:spPr>
            <a:xfrm>
              <a:off x="2450939" y="1475463"/>
              <a:ext cx="15433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907414" y="2498574"/>
              <a:ext cx="1300356" cy="646331"/>
              <a:chOff x="4289856" y="1272421"/>
              <a:chExt cx="1300356" cy="64633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289856" y="1272421"/>
                <a:ext cx="1300356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Leaf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3"/>
              </p:cNvCxnSpPr>
              <p:nvPr/>
            </p:nvCxnSpPr>
            <p:spPr>
              <a:xfrm>
                <a:off x="4289856" y="1595587"/>
                <a:ext cx="13003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17"/>
            <p:cNvCxnSpPr>
              <a:stCxn id="60" idx="3"/>
              <a:endCxn id="45" idx="3"/>
            </p:cNvCxnSpPr>
            <p:nvPr/>
          </p:nvCxnSpPr>
          <p:spPr>
            <a:xfrm flipH="1" flipV="1">
              <a:off x="5467720" y="1475464"/>
              <a:ext cx="1074545" cy="1346275"/>
            </a:xfrm>
            <a:prstGeom prst="bentConnector3">
              <a:avLst>
                <a:gd name="adj1" fmla="val -2127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545910" y="1178090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children</a:t>
              </a:r>
            </a:p>
            <a:p>
              <a:r>
                <a:rPr lang="en-GB" sz="1600" dirty="0"/>
                <a:t>*</a:t>
              </a:r>
            </a:p>
          </p:txBody>
        </p:sp>
        <p:cxnSp>
          <p:nvCxnSpPr>
            <p:cNvPr id="48" name="Straight Connector 17"/>
            <p:cNvCxnSpPr>
              <a:stCxn id="9" idx="3"/>
              <a:endCxn id="51" idx="0"/>
            </p:cNvCxnSpPr>
            <p:nvPr/>
          </p:nvCxnSpPr>
          <p:spPr>
            <a:xfrm rot="16200000" flipH="1">
              <a:off x="4982949" y="1870012"/>
              <a:ext cx="376594" cy="8805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922861" y="2498574"/>
              <a:ext cx="1377300" cy="646331"/>
              <a:chOff x="4718700" y="2498574"/>
              <a:chExt cx="1377300" cy="64633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718700" y="2498574"/>
                <a:ext cx="1377300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Composite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4718700" y="2821740"/>
                <a:ext cx="13773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Flowchart: Card 56"/>
            <p:cNvSpPr/>
            <p:nvPr/>
          </p:nvSpPr>
          <p:spPr>
            <a:xfrm flipH="1">
              <a:off x="7408444" y="2960973"/>
              <a:ext cx="3158484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each c in children do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c.operation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8" name="Straight Connector 57"/>
            <p:cNvCxnSpPr>
              <a:stCxn id="57" idx="3"/>
              <a:endCxn id="51" idx="2"/>
            </p:cNvCxnSpPr>
            <p:nvPr/>
          </p:nvCxnSpPr>
          <p:spPr>
            <a:xfrm rot="10800000">
              <a:off x="5611512" y="3144906"/>
              <a:ext cx="1796933" cy="12182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iamond 59"/>
            <p:cNvSpPr/>
            <p:nvPr/>
          </p:nvSpPr>
          <p:spPr>
            <a:xfrm>
              <a:off x="6300161" y="2743608"/>
              <a:ext cx="242104" cy="156262"/>
            </a:xfrm>
            <a:prstGeom prst="diamon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Line Callout 1 26" descr=" 69"/>
          <p:cNvSpPr/>
          <p:nvPr/>
        </p:nvSpPr>
        <p:spPr>
          <a:xfrm>
            <a:off x="7300685" y="1962476"/>
            <a:ext cx="2250937" cy="646331"/>
          </a:xfrm>
          <a:prstGeom prst="borderCallout1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GB" dirty="0"/>
              <a:t>Indicates ownership</a:t>
            </a:r>
          </a:p>
          <a:p>
            <a:r>
              <a:rPr lang="en-GB" dirty="0"/>
              <a:t>or “containment”</a:t>
            </a:r>
          </a:p>
        </p:txBody>
      </p:sp>
    </p:spTree>
    <p:extLst>
      <p:ext uri="{BB962C8B-B14F-4D97-AF65-F5344CB8AC3E}">
        <p14:creationId xmlns:p14="http://schemas.microsoft.com/office/powerpoint/2010/main" val="234935333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Task: Graph drawing with Composite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54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 set of classes to enable the simple drawing of a set of shapes on a canvas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Shapes can be circles, squares, triangles, …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Shapes can also be groups of other shapes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Shapes are kept in a so-called Z-order. Shapes “above” other shapes may (partially) hide those other shapes.</a:t>
            </a:r>
          </a:p>
          <a:p>
            <a:endParaRPr lang="en-GB" dirty="0"/>
          </a:p>
          <a:p>
            <a:r>
              <a:rPr lang="en-GB" dirty="0"/>
              <a:t>There’s a window class that needs to be able to draw arbitrary shapes</a:t>
            </a:r>
          </a:p>
          <a:p>
            <a:endParaRPr lang="en-GB" dirty="0"/>
          </a:p>
          <a:p>
            <a:r>
              <a:rPr lang="en-GB" dirty="0"/>
              <a:t>Pause the video and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Draw a design diagram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Include the comment notation to provide details of the drawing algorithm (use pseudocode)</a:t>
            </a:r>
          </a:p>
          <a:p>
            <a:endParaRPr lang="en-GB" dirty="0"/>
          </a:p>
          <a:p>
            <a:r>
              <a:rPr lang="en-GB" dirty="0"/>
              <a:t>You have 5 minutes</a:t>
            </a:r>
          </a:p>
        </p:txBody>
      </p:sp>
    </p:spTree>
    <p:extLst>
      <p:ext uri="{BB962C8B-B14F-4D97-AF65-F5344CB8AC3E}">
        <p14:creationId xmlns:p14="http://schemas.microsoft.com/office/powerpoint/2010/main" val="8040064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Composite – Graph drawing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55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3666" y="2218910"/>
            <a:ext cx="10284669" cy="2420180"/>
            <a:chOff x="282259" y="1152298"/>
            <a:chExt cx="10284669" cy="2420180"/>
          </a:xfrm>
        </p:grpSpPr>
        <p:grpSp>
          <p:nvGrpSpPr>
            <p:cNvPr id="13" name="Group 12"/>
            <p:cNvGrpSpPr/>
            <p:nvPr/>
          </p:nvGrpSpPr>
          <p:grpSpPr>
            <a:xfrm>
              <a:off x="4261556" y="1152298"/>
              <a:ext cx="938847" cy="646331"/>
              <a:chOff x="5979002" y="1524000"/>
              <a:chExt cx="938847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979002" y="1524000"/>
                <a:ext cx="93884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Shape</a:t>
                </a:r>
              </a:p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979002" y="1847166"/>
                <a:ext cx="9388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Isosceles Triangle 13"/>
            <p:cNvSpPr/>
            <p:nvPr/>
          </p:nvSpPr>
          <p:spPr>
            <a:xfrm>
              <a:off x="4542763" y="179746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7"/>
            <p:cNvCxnSpPr>
              <a:stCxn id="14" idx="3"/>
              <a:endCxn id="28" idx="0"/>
            </p:cNvCxnSpPr>
            <p:nvPr/>
          </p:nvCxnSpPr>
          <p:spPr>
            <a:xfrm rot="5400000">
              <a:off x="3969990" y="1737583"/>
              <a:ext cx="376594" cy="1145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04270" y="1153637"/>
              <a:ext cx="1067472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draw()</a:t>
              </a:r>
            </a:p>
          </p:txBody>
        </p:sp>
        <p:cxnSp>
          <p:nvCxnSpPr>
            <p:cNvPr id="17" name="Straight Connector 17"/>
            <p:cNvCxnSpPr>
              <a:stCxn id="16" idx="3"/>
              <a:endCxn id="30" idx="1"/>
            </p:cNvCxnSpPr>
            <p:nvPr/>
          </p:nvCxnSpPr>
          <p:spPr>
            <a:xfrm flipV="1">
              <a:off x="2571742" y="1475464"/>
              <a:ext cx="1689814" cy="13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050798" y="2498574"/>
              <a:ext cx="1069588" cy="646331"/>
              <a:chOff x="4405239" y="1272421"/>
              <a:chExt cx="1069588" cy="64633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05239" y="1272421"/>
                <a:ext cx="1069588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Triangle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cxnSp>
            <p:nvCxnSpPr>
              <p:cNvPr id="29" name="Straight Connector 28"/>
              <p:cNvCxnSpPr>
                <a:stCxn id="28" idx="1"/>
                <a:endCxn id="28" idx="3"/>
              </p:cNvCxnSpPr>
              <p:nvPr/>
            </p:nvCxnSpPr>
            <p:spPr>
              <a:xfrm>
                <a:off x="4405239" y="1595587"/>
                <a:ext cx="106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7"/>
            <p:cNvCxnSpPr>
              <a:stCxn id="25" idx="3"/>
              <a:endCxn id="30" idx="3"/>
            </p:cNvCxnSpPr>
            <p:nvPr/>
          </p:nvCxnSpPr>
          <p:spPr>
            <a:xfrm flipH="1" flipV="1">
              <a:off x="5200403" y="1475464"/>
              <a:ext cx="1689334" cy="1346275"/>
            </a:xfrm>
            <a:prstGeom prst="bentConnector3">
              <a:avLst>
                <a:gd name="adj1" fmla="val -13532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7582" y="1178090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children</a:t>
              </a:r>
            </a:p>
            <a:p>
              <a:r>
                <a:rPr lang="en-GB" sz="1600" dirty="0"/>
                <a:t>*</a:t>
              </a:r>
            </a:p>
          </p:txBody>
        </p:sp>
        <p:cxnSp>
          <p:nvCxnSpPr>
            <p:cNvPr id="21" name="Straight Connector 17"/>
            <p:cNvCxnSpPr>
              <a:stCxn id="14" idx="3"/>
              <a:endCxn id="26" idx="0"/>
            </p:cNvCxnSpPr>
            <p:nvPr/>
          </p:nvCxnSpPr>
          <p:spPr>
            <a:xfrm rot="16200000" flipH="1">
              <a:off x="4982949" y="1870011"/>
              <a:ext cx="376594" cy="8805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576613" y="2498574"/>
              <a:ext cx="2069797" cy="646331"/>
              <a:chOff x="4372452" y="2498574"/>
              <a:chExt cx="2069797" cy="64633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72452" y="2498574"/>
                <a:ext cx="20697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CompositeShape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4372452" y="2821740"/>
                <a:ext cx="20697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lowchart: Card 22"/>
            <p:cNvSpPr/>
            <p:nvPr/>
          </p:nvSpPr>
          <p:spPr>
            <a:xfrm flipH="1">
              <a:off x="7408444" y="2960973"/>
              <a:ext cx="3158484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each c in children do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c.draw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4" name="Straight Connector 57"/>
            <p:cNvCxnSpPr>
              <a:stCxn id="23" idx="3"/>
              <a:endCxn id="26" idx="2"/>
            </p:cNvCxnSpPr>
            <p:nvPr/>
          </p:nvCxnSpPr>
          <p:spPr>
            <a:xfrm rot="10800000">
              <a:off x="5611512" y="3144906"/>
              <a:ext cx="1796932" cy="12182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iamond 24"/>
            <p:cNvSpPr/>
            <p:nvPr/>
          </p:nvSpPr>
          <p:spPr>
            <a:xfrm>
              <a:off x="6647633" y="2743608"/>
              <a:ext cx="242104" cy="156262"/>
            </a:xfrm>
            <a:prstGeom prst="diamon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>
              <a:stCxn id="16" idx="1"/>
              <a:endCxn id="16" idx="3"/>
            </p:cNvCxnSpPr>
            <p:nvPr/>
          </p:nvCxnSpPr>
          <p:spPr>
            <a:xfrm>
              <a:off x="1504270" y="1476803"/>
              <a:ext cx="10674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38511" y="1168453"/>
              <a:ext cx="713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shape</a:t>
              </a:r>
            </a:p>
            <a:p>
              <a:pPr algn="r"/>
              <a:r>
                <a:rPr lang="en-GB" sz="1600" dirty="0"/>
                <a:t>1</a:t>
              </a:r>
            </a:p>
          </p:txBody>
        </p:sp>
        <p:cxnSp>
          <p:nvCxnSpPr>
            <p:cNvPr id="36" name="Straight Connector 17"/>
            <p:cNvCxnSpPr>
              <a:stCxn id="14" idx="3"/>
              <a:endCxn id="38" idx="0"/>
            </p:cNvCxnSpPr>
            <p:nvPr/>
          </p:nvCxnSpPr>
          <p:spPr>
            <a:xfrm rot="5400000">
              <a:off x="3220131" y="987724"/>
              <a:ext cx="376594" cy="26451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577177" y="2498574"/>
              <a:ext cx="1017394" cy="646331"/>
              <a:chOff x="4431336" y="1272421"/>
              <a:chExt cx="1017394" cy="64633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31336" y="1272421"/>
                <a:ext cx="101739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Square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cxnSp>
            <p:nvCxnSpPr>
              <p:cNvPr id="39" name="Straight Connector 38"/>
              <p:cNvCxnSpPr>
                <a:stCxn id="38" idx="1"/>
                <a:endCxn id="38" idx="3"/>
              </p:cNvCxnSpPr>
              <p:nvPr/>
            </p:nvCxnSpPr>
            <p:spPr>
              <a:xfrm>
                <a:off x="4431336" y="1595587"/>
                <a:ext cx="1017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17"/>
            <p:cNvCxnSpPr>
              <a:stCxn id="14" idx="3"/>
              <a:endCxn id="42" idx="0"/>
            </p:cNvCxnSpPr>
            <p:nvPr/>
          </p:nvCxnSpPr>
          <p:spPr>
            <a:xfrm rot="5400000">
              <a:off x="2527996" y="295589"/>
              <a:ext cx="376594" cy="40293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282259" y="2498574"/>
              <a:ext cx="838691" cy="646331"/>
              <a:chOff x="4520687" y="1272421"/>
              <a:chExt cx="838691" cy="64633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20687" y="1272421"/>
                <a:ext cx="83869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Circle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cxnSp>
            <p:nvCxnSpPr>
              <p:cNvPr id="43" name="Straight Connector 42"/>
              <p:cNvCxnSpPr>
                <a:stCxn id="42" idx="1"/>
                <a:endCxn id="42" idx="3"/>
              </p:cNvCxnSpPr>
              <p:nvPr/>
            </p:nvCxnSpPr>
            <p:spPr>
              <a:xfrm>
                <a:off x="4520687" y="1595587"/>
                <a:ext cx="8386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16681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Composite – Pros and Cons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Allows treating complex and simple objects in homogeneous manner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Assumes there is a reasonably homogenous interface for all elements of the graph</a:t>
            </a:r>
          </a:p>
          <a:p>
            <a:pPr marL="452438" lvl="2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Where to put operations for adding, removing, accessing children?</a:t>
            </a:r>
          </a:p>
          <a:p>
            <a:pPr marL="182563" lvl="1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Recursive operations are distributed all over the class hierarchy</a:t>
            </a:r>
          </a:p>
          <a:p>
            <a:pPr marL="452438" lvl="2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Can make understanding more difficult</a:t>
            </a:r>
          </a:p>
          <a:p>
            <a:pPr marL="452438" lvl="2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Can make extension more difficult</a:t>
            </a:r>
          </a:p>
          <a:p>
            <a:pPr marL="722313" lvl="3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What happens when we add another type of component?</a:t>
            </a:r>
          </a:p>
          <a:p>
            <a:pPr marL="722313" lvl="3" indent="-182563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What happens when we need to add another operation?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King's College London, {steffen.zschaler | leonardo.magela}@kcl.ac.uk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0909587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20019</TotalTime>
  <Words>2328</Words>
  <Application>Microsoft Macintosh PowerPoint</Application>
  <PresentationFormat>Widescreen</PresentationFormat>
  <Paragraphs>474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Georgia</vt:lpstr>
      <vt:lpstr>Impact</vt:lpstr>
      <vt:lpstr>Wingdings</vt:lpstr>
      <vt:lpstr>KCL UPDATE v4 4x3</vt:lpstr>
      <vt:lpstr>4CCS1ISE – Introduction to Software Engineering</vt:lpstr>
      <vt:lpstr>Extensibility Patterns</vt:lpstr>
      <vt:lpstr>Extensibility Patterns</vt:lpstr>
      <vt:lpstr>Composite – Problem</vt:lpstr>
      <vt:lpstr>Composite – Solution</vt:lpstr>
      <vt:lpstr>Composite – Solution</vt:lpstr>
      <vt:lpstr>Task: Graph drawing with Composite</vt:lpstr>
      <vt:lpstr>Composite – Graph drawing</vt:lpstr>
      <vt:lpstr>Composite – Pros and Cons</vt:lpstr>
      <vt:lpstr>Visitor – Problem</vt:lpstr>
      <vt:lpstr>Visitor – Solution</vt:lpstr>
      <vt:lpstr>Visitor – Connection with Composite</vt:lpstr>
      <vt:lpstr>Task: Visitor for graph drawing</vt:lpstr>
      <vt:lpstr>Visitor – Graph drawing</vt:lpstr>
      <vt:lpstr>Visitor – Graph drawing</vt:lpstr>
      <vt:lpstr>Visitor – Pros and Cons</vt:lpstr>
      <vt:lpstr>Extensibility Patterns</vt:lpstr>
      <vt:lpstr>Object Recursion</vt:lpstr>
      <vt:lpstr>Extensibility Patterns</vt:lpstr>
      <vt:lpstr>Chain of Responsibility – Problem</vt:lpstr>
      <vt:lpstr>Chain of Responsibility – Solution</vt:lpstr>
      <vt:lpstr>Chain of Responsibility – Pros and Cons</vt:lpstr>
      <vt:lpstr>Extensibility Patterns</vt:lpstr>
      <vt:lpstr>Decorator and Adapter – “Wrappers”</vt:lpstr>
      <vt:lpstr>Extensibility Patterns</vt:lpstr>
      <vt:lpstr>Conclusions</vt:lpstr>
      <vt:lpstr>Reflection and Summary 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– Introduction to Software Engineering</dc:title>
  <dc:creator>Zschaler, Steffen</dc:creator>
  <cp:lastModifiedBy>Magela Cunha, Leonardo</cp:lastModifiedBy>
  <cp:revision>236</cp:revision>
  <dcterms:created xsi:type="dcterms:W3CDTF">2018-11-23T12:28:07Z</dcterms:created>
  <dcterms:modified xsi:type="dcterms:W3CDTF">2021-01-31T23:28:08Z</dcterms:modified>
</cp:coreProperties>
</file>