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1482" r:id="rId2"/>
    <p:sldId id="1187" r:id="rId3"/>
    <p:sldId id="1243" r:id="rId4"/>
    <p:sldId id="1194" r:id="rId5"/>
    <p:sldId id="1195" r:id="rId6"/>
    <p:sldId id="1247" r:id="rId7"/>
    <p:sldId id="1248" r:id="rId8"/>
    <p:sldId id="1306" r:id="rId9"/>
    <p:sldId id="1483" r:id="rId10"/>
    <p:sldId id="1481" r:id="rId11"/>
    <p:sldId id="1278" r:id="rId12"/>
    <p:sldId id="1280" r:id="rId13"/>
    <p:sldId id="3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chaler, Steffen" initials="ZS" lastIdx="2" clrIdx="0">
    <p:extLst>
      <p:ext uri="{19B8F6BF-5375-455C-9EA6-DF929625EA0E}">
        <p15:presenceInfo xmlns:p15="http://schemas.microsoft.com/office/powerpoint/2012/main" userId="S-1-5-21-1101985487-4055868668-2532615317-1516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5EAEC"/>
    <a:srgbClr val="C8E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945058-D7D1-5144-9C30-2CC678587653}" v="135" dt="2021-02-17T14:14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/>
    <p:restoredTop sz="83521" autoAdjust="0"/>
  </p:normalViewPr>
  <p:slideViewPr>
    <p:cSldViewPr snapToGrid="0">
      <p:cViewPr varScale="1">
        <p:scale>
          <a:sx n="97" d="100"/>
          <a:sy n="97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ela Cunha, Leonardo" userId="8ae5dc3a-8f9a-47dd-bf4b-c4fd0673a227" providerId="ADAL" clId="{FDF2297A-66C0-DB44-B175-16ECB36CDF94}"/>
    <pc:docChg chg="custSel modSld">
      <pc:chgData name="Magela Cunha, Leonardo" userId="8ae5dc3a-8f9a-47dd-bf4b-c4fd0673a227" providerId="ADAL" clId="{FDF2297A-66C0-DB44-B175-16ECB36CDF94}" dt="2021-01-30T12:14:53.421" v="17" actId="5793"/>
      <pc:docMkLst>
        <pc:docMk/>
      </pc:docMkLst>
      <pc:sldChg chg="modSp mod">
        <pc:chgData name="Magela Cunha, Leonardo" userId="8ae5dc3a-8f9a-47dd-bf4b-c4fd0673a227" providerId="ADAL" clId="{FDF2297A-66C0-DB44-B175-16ECB36CDF94}" dt="2021-01-30T12:14:37.434" v="5" actId="20577"/>
        <pc:sldMkLst>
          <pc:docMk/>
          <pc:sldMk cId="773503049" sldId="1482"/>
        </pc:sldMkLst>
        <pc:spChg chg="mod">
          <ac:chgData name="Magela Cunha, Leonardo" userId="8ae5dc3a-8f9a-47dd-bf4b-c4fd0673a227" providerId="ADAL" clId="{FDF2297A-66C0-DB44-B175-16ECB36CDF94}" dt="2021-01-30T12:14:37.434" v="5" actId="20577"/>
          <ac:spMkLst>
            <pc:docMk/>
            <pc:sldMk cId="773503049" sldId="1482"/>
            <ac:spMk id="5" creationId="{00000000-0000-0000-0000-000000000000}"/>
          </ac:spMkLst>
        </pc:spChg>
      </pc:sldChg>
      <pc:sldChg chg="modSp mod">
        <pc:chgData name="Magela Cunha, Leonardo" userId="8ae5dc3a-8f9a-47dd-bf4b-c4fd0673a227" providerId="ADAL" clId="{FDF2297A-66C0-DB44-B175-16ECB36CDF94}" dt="2021-01-30T12:14:53.421" v="17" actId="5793"/>
        <pc:sldMkLst>
          <pc:docMk/>
          <pc:sldMk cId="2485531979" sldId="1483"/>
        </pc:sldMkLst>
        <pc:spChg chg="mod">
          <ac:chgData name="Magela Cunha, Leonardo" userId="8ae5dc3a-8f9a-47dd-bf4b-c4fd0673a227" providerId="ADAL" clId="{FDF2297A-66C0-DB44-B175-16ECB36CDF94}" dt="2021-01-30T12:14:44.286" v="9" actId="5793"/>
          <ac:spMkLst>
            <pc:docMk/>
            <pc:sldMk cId="2485531979" sldId="1483"/>
            <ac:spMk id="10" creationId="{4F4E4273-F70A-9249-9B80-B384DB5E700D}"/>
          </ac:spMkLst>
        </pc:spChg>
        <pc:graphicFrameChg chg="mod">
          <ac:chgData name="Magela Cunha, Leonardo" userId="8ae5dc3a-8f9a-47dd-bf4b-c4fd0673a227" providerId="ADAL" clId="{FDF2297A-66C0-DB44-B175-16ECB36CDF94}" dt="2021-01-30T12:14:53.421" v="17" actId="5793"/>
          <ac:graphicFrameMkLst>
            <pc:docMk/>
            <pc:sldMk cId="2485531979" sldId="1483"/>
            <ac:graphicFrameMk id="14" creationId="{122C14DB-FFAB-7942-B35B-BB6D1473F7EF}"/>
          </ac:graphicFrameMkLst>
        </pc:graphicFrameChg>
      </pc:sldChg>
    </pc:docChg>
  </pc:docChgLst>
  <pc:docChgLst>
    <pc:chgData name="Magela Cunha, Leonardo" userId="8ae5dc3a-8f9a-47dd-bf4b-c4fd0673a227" providerId="ADAL" clId="{C6202E6F-72EE-1C43-9D16-A97587A020B2}"/>
    <pc:docChg chg="delSld modSld">
      <pc:chgData name="Magela Cunha, Leonardo" userId="8ae5dc3a-8f9a-47dd-bf4b-c4fd0673a227" providerId="ADAL" clId="{C6202E6F-72EE-1C43-9D16-A97587A020B2}" dt="2021-01-30T12:13:16.126" v="19" actId="2696"/>
      <pc:docMkLst>
        <pc:docMk/>
      </pc:docMkLst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522701612" sldId="264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4046086423" sldId="292"/>
        </pc:sldMkLst>
      </pc:sldChg>
      <pc:sldChg chg="del">
        <pc:chgData name="Magela Cunha, Leonardo" userId="8ae5dc3a-8f9a-47dd-bf4b-c4fd0673a227" providerId="ADAL" clId="{C6202E6F-72EE-1C43-9D16-A97587A020B2}" dt="2021-01-30T12:13:16.126" v="19" actId="2696"/>
        <pc:sldMkLst>
          <pc:docMk/>
          <pc:sldMk cId="1001390707" sldId="364"/>
        </pc:sldMkLst>
      </pc:sldChg>
      <pc:sldChg chg="del">
        <pc:chgData name="Magela Cunha, Leonardo" userId="8ae5dc3a-8f9a-47dd-bf4b-c4fd0673a227" providerId="ADAL" clId="{C6202E6F-72EE-1C43-9D16-A97587A020B2}" dt="2021-01-30T12:12:45.080" v="18" actId="2696"/>
        <pc:sldMkLst>
          <pc:docMk/>
          <pc:sldMk cId="2827794843" sldId="1282"/>
        </pc:sldMkLst>
      </pc:sldChg>
      <pc:sldChg chg="del">
        <pc:chgData name="Magela Cunha, Leonardo" userId="8ae5dc3a-8f9a-47dd-bf4b-c4fd0673a227" providerId="ADAL" clId="{C6202E6F-72EE-1C43-9D16-A97587A020B2}" dt="2021-01-30T12:12:45.080" v="18" actId="2696"/>
        <pc:sldMkLst>
          <pc:docMk/>
          <pc:sldMk cId="3603834233" sldId="1284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768822985" sldId="1287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2298852229" sldId="1401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92840679" sldId="1403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678210392" sldId="1406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4245150895" sldId="1409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429906323" sldId="1410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2693657448" sldId="1411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200055413" sldId="1412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280814762" sldId="1413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412201505" sldId="1414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407813342" sldId="1415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68989062" sldId="1418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454390433" sldId="1420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1719557742" sldId="1421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2872392087" sldId="1442"/>
        </pc:sldMkLst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352373189" sldId="1443"/>
        </pc:sldMkLst>
      </pc:sldChg>
      <pc:sldChg chg="modSp mod">
        <pc:chgData name="Magela Cunha, Leonardo" userId="8ae5dc3a-8f9a-47dd-bf4b-c4fd0673a227" providerId="ADAL" clId="{C6202E6F-72EE-1C43-9D16-A97587A020B2}" dt="2021-01-30T12:12:27.437" v="16" actId="20577"/>
        <pc:sldMkLst>
          <pc:docMk/>
          <pc:sldMk cId="773503049" sldId="1482"/>
        </pc:sldMkLst>
        <pc:spChg chg="mod">
          <ac:chgData name="Magela Cunha, Leonardo" userId="8ae5dc3a-8f9a-47dd-bf4b-c4fd0673a227" providerId="ADAL" clId="{C6202E6F-72EE-1C43-9D16-A97587A020B2}" dt="2021-01-30T12:12:27.437" v="16" actId="20577"/>
          <ac:spMkLst>
            <pc:docMk/>
            <pc:sldMk cId="773503049" sldId="1482"/>
            <ac:spMk id="5" creationId="{00000000-0000-0000-0000-000000000000}"/>
          </ac:spMkLst>
        </pc:spChg>
      </pc:sldChg>
      <pc:sldChg chg="del">
        <pc:chgData name="Magela Cunha, Leonardo" userId="8ae5dc3a-8f9a-47dd-bf4b-c4fd0673a227" providerId="ADAL" clId="{C6202E6F-72EE-1C43-9D16-A97587A020B2}" dt="2021-01-30T12:12:41.826" v="17" actId="2696"/>
        <pc:sldMkLst>
          <pc:docMk/>
          <pc:sldMk cId="707901265" sldId="1484"/>
        </pc:sldMkLst>
      </pc:sldChg>
    </pc:docChg>
  </pc:docChgLst>
  <pc:docChgLst>
    <pc:chgData name="Magela Cunha, Leonardo" userId="8ae5dc3a-8f9a-47dd-bf4b-c4fd0673a227" providerId="ADAL" clId="{BC945058-D7D1-5144-9C30-2CC678587653}"/>
    <pc:docChg chg="addSld modSld">
      <pc:chgData name="Magela Cunha, Leonardo" userId="8ae5dc3a-8f9a-47dd-bf4b-c4fd0673a227" providerId="ADAL" clId="{BC945058-D7D1-5144-9C30-2CC678587653}" dt="2021-02-17T14:14:46.145" v="204" actId="20577"/>
      <pc:docMkLst>
        <pc:docMk/>
      </pc:docMkLst>
      <pc:sldChg chg="add">
        <pc:chgData name="Magela Cunha, Leonardo" userId="8ae5dc3a-8f9a-47dd-bf4b-c4fd0673a227" providerId="ADAL" clId="{BC945058-D7D1-5144-9C30-2CC678587653}" dt="2021-02-13T09:40:10.192" v="44"/>
        <pc:sldMkLst>
          <pc:docMk/>
          <pc:sldMk cId="654081739" sldId="364"/>
        </pc:sldMkLst>
      </pc:sldChg>
      <pc:sldChg chg="add">
        <pc:chgData name="Magela Cunha, Leonardo" userId="8ae5dc3a-8f9a-47dd-bf4b-c4fd0673a227" providerId="ADAL" clId="{BC945058-D7D1-5144-9C30-2CC678587653}" dt="2021-02-13T09:32:01.753" v="35"/>
        <pc:sldMkLst>
          <pc:docMk/>
          <pc:sldMk cId="3055700798" sldId="1187"/>
        </pc:sldMkLst>
      </pc:sldChg>
      <pc:sldChg chg="add">
        <pc:chgData name="Magela Cunha, Leonardo" userId="8ae5dc3a-8f9a-47dd-bf4b-c4fd0673a227" providerId="ADAL" clId="{BC945058-D7D1-5144-9C30-2CC678587653}" dt="2021-02-13T09:32:01.753" v="35"/>
        <pc:sldMkLst>
          <pc:docMk/>
          <pc:sldMk cId="953943130" sldId="1194"/>
        </pc:sldMkLst>
      </pc:sldChg>
      <pc:sldChg chg="add">
        <pc:chgData name="Magela Cunha, Leonardo" userId="8ae5dc3a-8f9a-47dd-bf4b-c4fd0673a227" providerId="ADAL" clId="{BC945058-D7D1-5144-9C30-2CC678587653}" dt="2021-02-13T09:32:01.753" v="35"/>
        <pc:sldMkLst>
          <pc:docMk/>
          <pc:sldMk cId="4113607688" sldId="1195"/>
        </pc:sldMkLst>
      </pc:sldChg>
      <pc:sldChg chg="add">
        <pc:chgData name="Magela Cunha, Leonardo" userId="8ae5dc3a-8f9a-47dd-bf4b-c4fd0673a227" providerId="ADAL" clId="{BC945058-D7D1-5144-9C30-2CC678587653}" dt="2021-02-13T09:32:01.753" v="35"/>
        <pc:sldMkLst>
          <pc:docMk/>
          <pc:sldMk cId="1871343468" sldId="1243"/>
        </pc:sldMkLst>
      </pc:sldChg>
      <pc:sldChg chg="add">
        <pc:chgData name="Magela Cunha, Leonardo" userId="8ae5dc3a-8f9a-47dd-bf4b-c4fd0673a227" providerId="ADAL" clId="{BC945058-D7D1-5144-9C30-2CC678587653}" dt="2021-02-13T09:32:01.753" v="35"/>
        <pc:sldMkLst>
          <pc:docMk/>
          <pc:sldMk cId="2609266635" sldId="1247"/>
        </pc:sldMkLst>
      </pc:sldChg>
      <pc:sldChg chg="add">
        <pc:chgData name="Magela Cunha, Leonardo" userId="8ae5dc3a-8f9a-47dd-bf4b-c4fd0673a227" providerId="ADAL" clId="{BC945058-D7D1-5144-9C30-2CC678587653}" dt="2021-02-13T09:32:01.753" v="35"/>
        <pc:sldMkLst>
          <pc:docMk/>
          <pc:sldMk cId="2264032608" sldId="1248"/>
        </pc:sldMkLst>
      </pc:sldChg>
      <pc:sldChg chg="add">
        <pc:chgData name="Magela Cunha, Leonardo" userId="8ae5dc3a-8f9a-47dd-bf4b-c4fd0673a227" providerId="ADAL" clId="{BC945058-D7D1-5144-9C30-2CC678587653}" dt="2021-02-13T09:38:48.371" v="43"/>
        <pc:sldMkLst>
          <pc:docMk/>
          <pc:sldMk cId="1226798873" sldId="1278"/>
        </pc:sldMkLst>
      </pc:sldChg>
      <pc:sldChg chg="add">
        <pc:chgData name="Magela Cunha, Leonardo" userId="8ae5dc3a-8f9a-47dd-bf4b-c4fd0673a227" providerId="ADAL" clId="{BC945058-D7D1-5144-9C30-2CC678587653}" dt="2021-02-13T09:38:48.371" v="43"/>
        <pc:sldMkLst>
          <pc:docMk/>
          <pc:sldMk cId="3926065220" sldId="1280"/>
        </pc:sldMkLst>
      </pc:sldChg>
      <pc:sldChg chg="add">
        <pc:chgData name="Magela Cunha, Leonardo" userId="8ae5dc3a-8f9a-47dd-bf4b-c4fd0673a227" providerId="ADAL" clId="{BC945058-D7D1-5144-9C30-2CC678587653}" dt="2021-02-13T09:32:01.753" v="35"/>
        <pc:sldMkLst>
          <pc:docMk/>
          <pc:sldMk cId="3819325116" sldId="1306"/>
        </pc:sldMkLst>
      </pc:sldChg>
      <pc:sldChg chg="modSp mod">
        <pc:chgData name="Magela Cunha, Leonardo" userId="8ae5dc3a-8f9a-47dd-bf4b-c4fd0673a227" providerId="ADAL" clId="{BC945058-D7D1-5144-9C30-2CC678587653}" dt="2021-02-13T09:32:22.651" v="42" actId="20577"/>
        <pc:sldMkLst>
          <pc:docMk/>
          <pc:sldMk cId="773503049" sldId="1482"/>
        </pc:sldMkLst>
        <pc:spChg chg="mod">
          <ac:chgData name="Magela Cunha, Leonardo" userId="8ae5dc3a-8f9a-47dd-bf4b-c4fd0673a227" providerId="ADAL" clId="{BC945058-D7D1-5144-9C30-2CC678587653}" dt="2021-02-13T09:32:22.651" v="42" actId="20577"/>
          <ac:spMkLst>
            <pc:docMk/>
            <pc:sldMk cId="773503049" sldId="1482"/>
            <ac:spMk id="5" creationId="{00000000-0000-0000-0000-000000000000}"/>
          </ac:spMkLst>
        </pc:spChg>
      </pc:sldChg>
      <pc:sldChg chg="modSp mod">
        <pc:chgData name="Magela Cunha, Leonardo" userId="8ae5dc3a-8f9a-47dd-bf4b-c4fd0673a227" providerId="ADAL" clId="{BC945058-D7D1-5144-9C30-2CC678587653}" dt="2021-02-17T14:14:46.145" v="204" actId="20577"/>
        <pc:sldMkLst>
          <pc:docMk/>
          <pc:sldMk cId="2485531979" sldId="1483"/>
        </pc:sldMkLst>
        <pc:spChg chg="mod">
          <ac:chgData name="Magela Cunha, Leonardo" userId="8ae5dc3a-8f9a-47dd-bf4b-c4fd0673a227" providerId="ADAL" clId="{BC945058-D7D1-5144-9C30-2CC678587653}" dt="2021-02-17T14:14:46.145" v="204" actId="20577"/>
          <ac:spMkLst>
            <pc:docMk/>
            <pc:sldMk cId="2485531979" sldId="1483"/>
            <ac:spMk id="10" creationId="{4F4E4273-F70A-9249-9B80-B384DB5E700D}"/>
          </ac:spMkLst>
        </pc:spChg>
        <pc:graphicFrameChg chg="mod">
          <ac:chgData name="Magela Cunha, Leonardo" userId="8ae5dc3a-8f9a-47dd-bf4b-c4fd0673a227" providerId="ADAL" clId="{BC945058-D7D1-5144-9C30-2CC678587653}" dt="2021-02-17T14:14:27.328" v="176" actId="20577"/>
          <ac:graphicFrameMkLst>
            <pc:docMk/>
            <pc:sldMk cId="2485531979" sldId="1483"/>
            <ac:graphicFrameMk id="14" creationId="{122C14DB-FFAB-7942-B35B-BB6D1473F7E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EC24B-A1AE-4EC2-8212-12384F57D81B}" type="doc">
      <dgm:prSet loTypeId="urn:microsoft.com/office/officeart/2005/8/layout/cycle1" loCatId="cycle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38D75CB-BF59-436E-87F8-5F464EC99087}">
      <dgm:prSet/>
      <dgm:spPr/>
      <dgm:t>
        <a:bodyPr/>
        <a:lstStyle/>
        <a:p>
          <a:pPr>
            <a:buNone/>
          </a:pPr>
          <a:r>
            <a:rPr lang="en-GB" b="1" dirty="0"/>
            <a:t>Learning objectives</a:t>
          </a:r>
          <a:endParaRPr lang="en-US" b="1" dirty="0"/>
        </a:p>
      </dgm:t>
    </dgm:pt>
    <dgm:pt modelId="{0343E06F-7AD7-4A4C-BBCF-9C23703BF7EB}" type="parTrans" cxnId="{59F222BB-8B2F-44E9-A88F-98E830B7DAC6}">
      <dgm:prSet/>
      <dgm:spPr/>
      <dgm:t>
        <a:bodyPr/>
        <a:lstStyle/>
        <a:p>
          <a:endParaRPr lang="en-US"/>
        </a:p>
      </dgm:t>
    </dgm:pt>
    <dgm:pt modelId="{ECACA14B-CA7A-4C63-AA53-55867EA545A0}" type="sibTrans" cxnId="{59F222BB-8B2F-44E9-A88F-98E830B7DAC6}">
      <dgm:prSet/>
      <dgm:spPr/>
      <dgm:t>
        <a:bodyPr/>
        <a:lstStyle/>
        <a:p>
          <a:endParaRPr lang="en-US"/>
        </a:p>
      </dgm:t>
    </dgm:pt>
    <dgm:pt modelId="{58B1DC49-0529-4D79-AB25-51CBB197A88F}">
      <dgm:prSet/>
      <dgm:spPr/>
      <dgm:t>
        <a:bodyPr/>
        <a:lstStyle/>
        <a:p>
          <a:r>
            <a:rPr lang="en-GB" b="1" dirty="0"/>
            <a:t>After this session</a:t>
          </a:r>
          <a:endParaRPr lang="en-US" b="1" dirty="0"/>
        </a:p>
      </dgm:t>
    </dgm:pt>
    <dgm:pt modelId="{88A8274C-06AB-48CE-A7C7-247B1CCE5889}" type="parTrans" cxnId="{9521F430-60E3-42CD-A01E-BBDAE9B34DDB}">
      <dgm:prSet/>
      <dgm:spPr/>
      <dgm:t>
        <a:bodyPr/>
        <a:lstStyle/>
        <a:p>
          <a:endParaRPr lang="en-US"/>
        </a:p>
      </dgm:t>
    </dgm:pt>
    <dgm:pt modelId="{852D6A9D-705C-4F4F-B9F6-357B3D092018}" type="sibTrans" cxnId="{9521F430-60E3-42CD-A01E-BBDAE9B34DDB}">
      <dgm:prSet/>
      <dgm:spPr/>
      <dgm:t>
        <a:bodyPr/>
        <a:lstStyle/>
        <a:p>
          <a:endParaRPr lang="en-US"/>
        </a:p>
      </dgm:t>
    </dgm:pt>
    <dgm:pt modelId="{626AD8C2-099F-43A1-BF67-C772E236BE27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You understand the basic elements of a sequence diagram.</a:t>
          </a:r>
          <a:endParaRPr lang="en-US" dirty="0">
            <a:solidFill>
              <a:schemeClr val="tx1"/>
            </a:solidFill>
          </a:endParaRPr>
        </a:p>
      </dgm:t>
    </dgm:pt>
    <dgm:pt modelId="{B4567057-EEAE-4864-BDD2-2A4879E8DAFF}" type="parTrans" cxnId="{30705B33-F22C-419D-9610-B4EB5A656A81}">
      <dgm:prSet/>
      <dgm:spPr/>
      <dgm:t>
        <a:bodyPr/>
        <a:lstStyle/>
        <a:p>
          <a:endParaRPr lang="en-US"/>
        </a:p>
      </dgm:t>
    </dgm:pt>
    <dgm:pt modelId="{E1BA951A-693A-4BC0-92DD-1564094DB4F8}" type="sibTrans" cxnId="{30705B33-F22C-419D-9610-B4EB5A656A81}">
      <dgm:prSet/>
      <dgm:spPr/>
      <dgm:t>
        <a:bodyPr/>
        <a:lstStyle/>
        <a:p>
          <a:endParaRPr lang="en-US"/>
        </a:p>
      </dgm:t>
    </dgm:pt>
    <dgm:pt modelId="{943D553E-50F6-F94A-9BB4-B750FE547F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Create UML sequence diagrams;</a:t>
          </a:r>
        </a:p>
      </dgm:t>
    </dgm:pt>
    <dgm:pt modelId="{16F4823F-409C-8241-9890-5F74D11C3E6B}" type="parTrans" cxnId="{444E5D49-771A-4042-B63D-F7ED84751543}">
      <dgm:prSet/>
      <dgm:spPr/>
      <dgm:t>
        <a:bodyPr/>
        <a:lstStyle/>
        <a:p>
          <a:endParaRPr lang="en-GB"/>
        </a:p>
      </dgm:t>
    </dgm:pt>
    <dgm:pt modelId="{4C721713-19D1-FC4A-8657-1C2C5D2BECE0}" type="sibTrans" cxnId="{444E5D49-771A-4042-B63D-F7ED84751543}">
      <dgm:prSet/>
      <dgm:spPr/>
      <dgm:t>
        <a:bodyPr/>
        <a:lstStyle/>
        <a:p>
          <a:endParaRPr lang="en-GB"/>
        </a:p>
      </dgm:t>
    </dgm:pt>
    <dgm:pt modelId="{D70AE0DC-92BD-FB47-B7D2-6F2E00756B25}" type="pres">
      <dgm:prSet presAssocID="{17BEC24B-A1AE-4EC2-8212-12384F57D81B}" presName="cycle" presStyleCnt="0">
        <dgm:presLayoutVars>
          <dgm:dir/>
          <dgm:resizeHandles val="exact"/>
        </dgm:presLayoutVars>
      </dgm:prSet>
      <dgm:spPr/>
    </dgm:pt>
    <dgm:pt modelId="{4AF61B17-28CC-3D42-A55D-603EE0F42C3E}" type="pres">
      <dgm:prSet presAssocID="{58B1DC49-0529-4D79-AB25-51CBB197A88F}" presName="dummy" presStyleCnt="0"/>
      <dgm:spPr/>
    </dgm:pt>
    <dgm:pt modelId="{CBD3CE12-823C-D842-B607-570B9E14B810}" type="pres">
      <dgm:prSet presAssocID="{58B1DC49-0529-4D79-AB25-51CBB197A88F}" presName="node" presStyleLbl="revTx" presStyleIdx="0" presStyleCnt="2">
        <dgm:presLayoutVars>
          <dgm:bulletEnabled val="1"/>
        </dgm:presLayoutVars>
      </dgm:prSet>
      <dgm:spPr/>
    </dgm:pt>
    <dgm:pt modelId="{2E49D71F-AE0B-F34E-9E49-8905F6B46A6F}" type="pres">
      <dgm:prSet presAssocID="{852D6A9D-705C-4F4F-B9F6-357B3D092018}" presName="sibTrans" presStyleLbl="node1" presStyleIdx="0" presStyleCnt="2" custLinFactNeighborX="200" custLinFactNeighborY="4197"/>
      <dgm:spPr/>
    </dgm:pt>
    <dgm:pt modelId="{370BBBEC-988B-414F-8BE9-8946068E110D}" type="pres">
      <dgm:prSet presAssocID="{138D75CB-BF59-436E-87F8-5F464EC99087}" presName="dummy" presStyleCnt="0"/>
      <dgm:spPr/>
    </dgm:pt>
    <dgm:pt modelId="{A5AB54CA-49C8-C74E-84D4-D2C49ADF928B}" type="pres">
      <dgm:prSet presAssocID="{138D75CB-BF59-436E-87F8-5F464EC99087}" presName="node" presStyleLbl="revTx" presStyleIdx="1" presStyleCnt="2" custScaleX="109336">
        <dgm:presLayoutVars>
          <dgm:bulletEnabled val="1"/>
        </dgm:presLayoutVars>
      </dgm:prSet>
      <dgm:spPr/>
    </dgm:pt>
    <dgm:pt modelId="{007ECD17-95F8-8F40-A3D1-B1A697F0D071}" type="pres">
      <dgm:prSet presAssocID="{ECACA14B-CA7A-4C63-AA53-55867EA545A0}" presName="sibTrans" presStyleLbl="node1" presStyleIdx="1" presStyleCnt="2" custLinFactNeighborX="-200" custLinFactNeighborY="-3997"/>
      <dgm:spPr/>
    </dgm:pt>
  </dgm:ptLst>
  <dgm:cxnLst>
    <dgm:cxn modelId="{9521F430-60E3-42CD-A01E-BBDAE9B34DDB}" srcId="{17BEC24B-A1AE-4EC2-8212-12384F57D81B}" destId="{58B1DC49-0529-4D79-AB25-51CBB197A88F}" srcOrd="0" destOrd="0" parTransId="{88A8274C-06AB-48CE-A7C7-247B1CCE5889}" sibTransId="{852D6A9D-705C-4F4F-B9F6-357B3D092018}"/>
    <dgm:cxn modelId="{30705B33-F22C-419D-9610-B4EB5A656A81}" srcId="{58B1DC49-0529-4D79-AB25-51CBB197A88F}" destId="{626AD8C2-099F-43A1-BF67-C772E236BE27}" srcOrd="0" destOrd="0" parTransId="{B4567057-EEAE-4864-BDD2-2A4879E8DAFF}" sibTransId="{E1BA951A-693A-4BC0-92DD-1564094DB4F8}"/>
    <dgm:cxn modelId="{444E5D49-771A-4042-B63D-F7ED84751543}" srcId="{138D75CB-BF59-436E-87F8-5F464EC99087}" destId="{943D553E-50F6-F94A-9BB4-B750FE547FE4}" srcOrd="0" destOrd="0" parTransId="{16F4823F-409C-8241-9890-5F74D11C3E6B}" sibTransId="{4C721713-19D1-FC4A-8657-1C2C5D2BECE0}"/>
    <dgm:cxn modelId="{A7B21063-FD95-7F46-B439-782EC6B7003F}" type="presOf" srcId="{626AD8C2-099F-43A1-BF67-C772E236BE27}" destId="{CBD3CE12-823C-D842-B607-570B9E14B810}" srcOrd="0" destOrd="1" presId="urn:microsoft.com/office/officeart/2005/8/layout/cycle1"/>
    <dgm:cxn modelId="{77520B89-860A-1440-A26F-5D27C8BB3EAB}" type="presOf" srcId="{852D6A9D-705C-4F4F-B9F6-357B3D092018}" destId="{2E49D71F-AE0B-F34E-9E49-8905F6B46A6F}" srcOrd="0" destOrd="0" presId="urn:microsoft.com/office/officeart/2005/8/layout/cycle1"/>
    <dgm:cxn modelId="{5CAEAA8D-EDF0-D742-B437-377C3DBAFAEC}" type="presOf" srcId="{943D553E-50F6-F94A-9BB4-B750FE547FE4}" destId="{A5AB54CA-49C8-C74E-84D4-D2C49ADF928B}" srcOrd="0" destOrd="1" presId="urn:microsoft.com/office/officeart/2005/8/layout/cycle1"/>
    <dgm:cxn modelId="{CA6BCA9D-7AC3-0A42-BE50-C676B1384500}" type="presOf" srcId="{17BEC24B-A1AE-4EC2-8212-12384F57D81B}" destId="{D70AE0DC-92BD-FB47-B7D2-6F2E00756B25}" srcOrd="0" destOrd="0" presId="urn:microsoft.com/office/officeart/2005/8/layout/cycle1"/>
    <dgm:cxn modelId="{59F222BB-8B2F-44E9-A88F-98E830B7DAC6}" srcId="{17BEC24B-A1AE-4EC2-8212-12384F57D81B}" destId="{138D75CB-BF59-436E-87F8-5F464EC99087}" srcOrd="1" destOrd="0" parTransId="{0343E06F-7AD7-4A4C-BBCF-9C23703BF7EB}" sibTransId="{ECACA14B-CA7A-4C63-AA53-55867EA545A0}"/>
    <dgm:cxn modelId="{055448BF-BD55-4A49-8B21-F56A59F98EE3}" type="presOf" srcId="{ECACA14B-CA7A-4C63-AA53-55867EA545A0}" destId="{007ECD17-95F8-8F40-A3D1-B1A697F0D071}" srcOrd="0" destOrd="0" presId="urn:microsoft.com/office/officeart/2005/8/layout/cycle1"/>
    <dgm:cxn modelId="{210422D5-DC85-AF43-989B-A96E7A1320B1}" type="presOf" srcId="{58B1DC49-0529-4D79-AB25-51CBB197A88F}" destId="{CBD3CE12-823C-D842-B607-570B9E14B810}" srcOrd="0" destOrd="0" presId="urn:microsoft.com/office/officeart/2005/8/layout/cycle1"/>
    <dgm:cxn modelId="{0E4481EB-24D1-2746-A184-410501761C0F}" type="presOf" srcId="{138D75CB-BF59-436E-87F8-5F464EC99087}" destId="{A5AB54CA-49C8-C74E-84D4-D2C49ADF928B}" srcOrd="0" destOrd="0" presId="urn:microsoft.com/office/officeart/2005/8/layout/cycle1"/>
    <dgm:cxn modelId="{CE74D58D-664D-1949-93A6-1CC2A0CFAB86}" type="presParOf" srcId="{D70AE0DC-92BD-FB47-B7D2-6F2E00756B25}" destId="{4AF61B17-28CC-3D42-A55D-603EE0F42C3E}" srcOrd="0" destOrd="0" presId="urn:microsoft.com/office/officeart/2005/8/layout/cycle1"/>
    <dgm:cxn modelId="{7229E2EE-FF00-F941-ADFB-846B74AB8D9F}" type="presParOf" srcId="{D70AE0DC-92BD-FB47-B7D2-6F2E00756B25}" destId="{CBD3CE12-823C-D842-B607-570B9E14B810}" srcOrd="1" destOrd="0" presId="urn:microsoft.com/office/officeart/2005/8/layout/cycle1"/>
    <dgm:cxn modelId="{1F8A715F-61EB-7042-84B1-3A4AE19D321B}" type="presParOf" srcId="{D70AE0DC-92BD-FB47-B7D2-6F2E00756B25}" destId="{2E49D71F-AE0B-F34E-9E49-8905F6B46A6F}" srcOrd="2" destOrd="0" presId="urn:microsoft.com/office/officeart/2005/8/layout/cycle1"/>
    <dgm:cxn modelId="{10123FC9-2D35-A84C-839E-737F6E16D651}" type="presParOf" srcId="{D70AE0DC-92BD-FB47-B7D2-6F2E00756B25}" destId="{370BBBEC-988B-414F-8BE9-8946068E110D}" srcOrd="3" destOrd="0" presId="urn:microsoft.com/office/officeart/2005/8/layout/cycle1"/>
    <dgm:cxn modelId="{AFA30D82-556B-D04F-B229-40BBB7B5D53E}" type="presParOf" srcId="{D70AE0DC-92BD-FB47-B7D2-6F2E00756B25}" destId="{A5AB54CA-49C8-C74E-84D4-D2C49ADF928B}" srcOrd="4" destOrd="0" presId="urn:microsoft.com/office/officeart/2005/8/layout/cycle1"/>
    <dgm:cxn modelId="{E40FB467-496E-2E4D-9322-09DC8BBAFA9C}" type="presParOf" srcId="{D70AE0DC-92BD-FB47-B7D2-6F2E00756B25}" destId="{007ECD17-95F8-8F40-A3D1-B1A697F0D071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3CE12-823C-D842-B607-570B9E14B810}">
      <dsp:nvSpPr>
        <dsp:cNvPr id="0" name=""/>
        <dsp:cNvSpPr/>
      </dsp:nvSpPr>
      <dsp:spPr>
        <a:xfrm>
          <a:off x="3381945" y="1409173"/>
          <a:ext cx="2042577" cy="204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After this session</a:t>
          </a:r>
          <a:endParaRPr lang="en-US" sz="24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solidFill>
                <a:schemeClr val="tx1"/>
              </a:solidFill>
            </a:rPr>
            <a:t>You understand the basic elements of a sequence diagram.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381945" y="1409173"/>
        <a:ext cx="2042577" cy="2042577"/>
      </dsp:txXfrm>
    </dsp:sp>
    <dsp:sp modelId="{2E49D71F-AE0B-F34E-9E49-8905F6B46A6F}">
      <dsp:nvSpPr>
        <dsp:cNvPr id="0" name=""/>
        <dsp:cNvSpPr/>
      </dsp:nvSpPr>
      <dsp:spPr>
        <a:xfrm>
          <a:off x="645876" y="507997"/>
          <a:ext cx="4197247" cy="4197247"/>
        </a:xfrm>
        <a:prstGeom prst="circularArrow">
          <a:avLst>
            <a:gd name="adj1" fmla="val 9490"/>
            <a:gd name="adj2" fmla="val 685577"/>
            <a:gd name="adj3" fmla="val 7847744"/>
            <a:gd name="adj4" fmla="val 2266679"/>
            <a:gd name="adj5" fmla="val 11071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AB54CA-49C8-C74E-84D4-D2C49ADF928B}">
      <dsp:nvSpPr>
        <dsp:cNvPr id="0" name=""/>
        <dsp:cNvSpPr/>
      </dsp:nvSpPr>
      <dsp:spPr>
        <a:xfrm>
          <a:off x="-47660" y="1409173"/>
          <a:ext cx="2233272" cy="204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Learning objectives</a:t>
          </a:r>
          <a:endParaRPr lang="en-US" sz="24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900" b="0" i="0" u="none" kern="1200" dirty="0"/>
            <a:t>Create UML sequence diagrams;</a:t>
          </a:r>
        </a:p>
      </dsp:txBody>
      <dsp:txXfrm>
        <a:off x="-47660" y="1409173"/>
        <a:ext cx="2233272" cy="2042577"/>
      </dsp:txXfrm>
    </dsp:sp>
    <dsp:sp modelId="{007ECD17-95F8-8F40-A3D1-B1A697F0D071}">
      <dsp:nvSpPr>
        <dsp:cNvPr id="0" name=""/>
        <dsp:cNvSpPr/>
      </dsp:nvSpPr>
      <dsp:spPr>
        <a:xfrm>
          <a:off x="629087" y="164074"/>
          <a:ext cx="4197247" cy="4197247"/>
        </a:xfrm>
        <a:prstGeom prst="circularArrow">
          <a:avLst>
            <a:gd name="adj1" fmla="val 9490"/>
            <a:gd name="adj2" fmla="val 685577"/>
            <a:gd name="adj3" fmla="val 18647744"/>
            <a:gd name="adj4" fmla="val 13066679"/>
            <a:gd name="adj5" fmla="val 11071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1E0B6-8E26-4703-819C-A158C4D8551C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7AF19-F5F6-4340-BC4B-4BEB8C9B5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7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41F5F-2473-41C2-BA2C-9544F5BB1580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98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5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5150" y="312738"/>
            <a:ext cx="5622925" cy="3163887"/>
          </a:xfrm>
          <a:prstGeom prst="rect">
            <a:avLst/>
          </a:prstGeom>
          <a:ln/>
        </p:spPr>
      </p:sp>
      <p:sp>
        <p:nvSpPr>
          <p:cNvPr id="113667" name="Notizenplatzhalter 2"/>
          <p:cNvSpPr>
            <a:spLocks noGrp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/>
          <a:lstStyle/>
          <a:p>
            <a:pPr defTabSz="740374"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599544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65150" y="312738"/>
            <a:ext cx="5622925" cy="31638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795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312738"/>
            <a:ext cx="5622925" cy="3163887"/>
          </a:xfrm>
          <a:prstGeom prst="rect">
            <a:avLst/>
          </a:prstGeo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883090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65150" y="312738"/>
            <a:ext cx="5622925" cy="3163887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4170149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312738"/>
            <a:ext cx="5622925" cy="3163887"/>
          </a:xfrm>
          <a:prstGeom prst="rect">
            <a:avLst/>
          </a:prstGeo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33077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312738"/>
            <a:ext cx="5622925" cy="3163887"/>
          </a:xfrm>
          <a:prstGeom prst="rect">
            <a:avLst/>
          </a:prstGeo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401884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312738"/>
            <a:ext cx="5622925" cy="3163887"/>
          </a:xfrm>
          <a:prstGeom prst="rect">
            <a:avLst/>
          </a:prstGeo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>
            <a:normAutofit/>
          </a:bodyPr>
          <a:lstStyle/>
          <a:p>
            <a:pPr>
              <a:lnSpc>
                <a:spcPct val="98000"/>
              </a:lnSpc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162897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312738"/>
            <a:ext cx="5622925" cy="3163887"/>
          </a:xfrm>
          <a:prstGeom prst="rect">
            <a:avLst/>
          </a:prstGeo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25987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312738"/>
            <a:ext cx="5622925" cy="3163887"/>
          </a:xfrm>
          <a:prstGeom prst="rect">
            <a:avLst/>
          </a:prstGeo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091" y="3548105"/>
            <a:ext cx="6201813" cy="5987425"/>
          </a:xfrm>
          <a:prstGeom prst="rect">
            <a:avLst/>
          </a:prstGeom>
          <a:noFill/>
          <a:ln/>
        </p:spPr>
        <p:txBody>
          <a:bodyPr lIns="88825" tIns="44412" rIns="88825" bIns="44412"/>
          <a:lstStyle/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77076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5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 Cover slide">
    <p:bg>
      <p:bgPr>
        <a:solidFill>
          <a:srgbClr val="D8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CL-LOGO-INTERNATIONAL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58" y="1397958"/>
            <a:ext cx="7814084" cy="40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304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236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173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18/01/2019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0185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text and bullets">
    <p:bg>
      <p:bgPr>
        <a:solidFill>
          <a:srgbClr val="C8E128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18/01/2019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5604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1pPr>
            <a:lvl2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2pPr>
            <a:lvl3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107950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1341438" indent="-261938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18/01/2019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2082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981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888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1 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1"/>
            <a:ext cx="11232000" cy="46805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315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1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1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1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1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5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5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41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0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6000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6000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143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ottom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9016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2708276"/>
            <a:ext cx="11232000" cy="2709726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202748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399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3303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00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141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4398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18/01/2019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0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37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00" y="3420000"/>
            <a:ext cx="11232000" cy="2520000"/>
          </a:xfrm>
        </p:spPr>
        <p:txBody>
          <a:bodyPr anchor="b" anchorCtr="0">
            <a:normAutofit/>
          </a:bodyPr>
          <a:lstStyle>
            <a:lvl1pPr>
              <a:defRPr sz="1600" b="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" y="6120001"/>
            <a:ext cx="11232000" cy="358407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4" name="KCL-LOGO-UK-1.png"/>
            <p:cNvPicPr>
              <a:picLocks noChangeAspect="1"/>
            </p:cNvPicPr>
            <p:nvPr userDrawn="1"/>
          </p:nvPicPr>
          <p:blipFill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75054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18/01/2019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3353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40" y="152400"/>
            <a:ext cx="113792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144800"/>
            <a:ext cx="1137904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43780-57C9-4360-B69A-5F9AC7F58BC5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770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40" y="152400"/>
            <a:ext cx="11379200" cy="41908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32000" y="571480"/>
            <a:ext cx="1137904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144800"/>
            <a:ext cx="1137904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86C37-B7F3-4E7E-A624-401BE8AEA9F5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301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0454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249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-6022" r="9016" b="18999"/>
          <a:stretch>
            <a:fillRect/>
          </a:stretch>
        </p:blipFill>
        <p:spPr>
          <a:xfrm>
            <a:off x="-1" y="-413131"/>
            <a:ext cx="12192000" cy="596810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0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26296"/>
            <a:ext cx="8985955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2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655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– text/bullets and image –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1991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1991"/>
            </a:lvl2pPr>
            <a:lvl3pPr marL="268715" indent="-268715">
              <a:defRPr sz="1991"/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Georgia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Georgia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Georgia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157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8" r="1" b="79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79712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7" r="1" b="25310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3" y="5726296"/>
            <a:ext cx="9005759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547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597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1864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23836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33722"/>
            <a:ext cx="8995856" cy="944280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519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469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lime green">
    <p:bg>
      <p:bgPr>
        <a:solidFill>
          <a:srgbClr val="C8E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112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48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18/01/2019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3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5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A2D50"/>
          </a:solidFill>
          <a:latin typeface="Impac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uml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creativecommons.org/licenses/by-nc/4.0/legalcode" TargetMode="External"/><Relationship Id="rId4" Type="http://schemas.openxmlformats.org/officeDocument/2006/relationships/hyperlink" Target="http://www.uml.ac.at/en/lerne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GB">
                <a:ln>
                  <a:solidFill>
                    <a:schemeClr val="tx1"/>
                  </a:solidFill>
                </a:ln>
              </a:rPr>
              <a:t>4CCS1ISE – Introduction to Software Engineering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6.1 Sequence diagrams basics</a:t>
            </a:r>
          </a:p>
          <a:p>
            <a:r>
              <a:rPr lang="en-GB" dirty="0"/>
              <a:t>Dr Leonardo Magela Cunha, Dr Steffen </a:t>
            </a:r>
            <a:r>
              <a:rPr lang="en-GB" dirty="0" err="1"/>
              <a:t>Zschaler</a:t>
            </a:r>
            <a:endParaRPr lang="en-GB" dirty="0"/>
          </a:p>
          <a:p>
            <a:r>
              <a:rPr lang="en-GB" sz="1800" dirty="0"/>
              <a:t>February, 2021</a:t>
            </a:r>
          </a:p>
        </p:txBody>
      </p:sp>
    </p:spTree>
    <p:extLst>
      <p:ext uri="{BB962C8B-B14F-4D97-AF65-F5344CB8AC3E}">
        <p14:creationId xmlns:p14="http://schemas.microsoft.com/office/powerpoint/2010/main" val="77350304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Contact details/for more information</a:t>
            </a:r>
            <a:br>
              <a:rPr lang="en-GB" dirty="0"/>
            </a:br>
            <a:r>
              <a:rPr lang="en-GB" dirty="0"/>
              <a:t>Leonardo Magela Cunha</a:t>
            </a:r>
          </a:p>
          <a:p>
            <a:br>
              <a:rPr lang="en-GB" dirty="0"/>
            </a:br>
            <a:r>
              <a:rPr lang="en-GB" dirty="0" err="1"/>
              <a:t>leonardo.magela@kcl.ac.uk</a:t>
            </a:r>
            <a:br>
              <a:rPr lang="en-GB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C564-6F13-C445-8717-625C811FE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latin typeface="Georgia" panose="02040502050405020303" pitchFamily="18" charset="0"/>
              </a:rPr>
              <a:t>© 2021 King’s College London. All rights reserved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146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Notation Elements </a:t>
            </a:r>
            <a:r>
              <a:rPr lang="en-US" dirty="0"/>
              <a:t>(1/2)</a:t>
            </a:r>
          </a:p>
        </p:txBody>
      </p:sp>
      <p:graphicFrame>
        <p:nvGraphicFramePr>
          <p:cNvPr id="2804739" name="Group 3"/>
          <p:cNvGraphicFramePr>
            <a:graphicFrameLocks noGrp="1"/>
          </p:cNvGraphicFramePr>
          <p:nvPr>
            <p:ph idx="1"/>
          </p:nvPr>
        </p:nvGraphicFramePr>
        <p:xfrm>
          <a:off x="479425" y="1089025"/>
          <a:ext cx="11234107" cy="4680586"/>
        </p:xfrm>
        <a:graphic>
          <a:graphicData uri="http://schemas.openxmlformats.org/drawingml/2006/table">
            <a:tbl>
              <a:tblPr/>
              <a:tblGrid>
                <a:gridCol w="2884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2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L="131540" marR="13154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marL="131540" marR="1315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L="131540" marR="1315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Lifeline</a:t>
                      </a:r>
                    </a:p>
                  </a:txBody>
                  <a:tcPr marL="131540" marR="13154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31540" marR="1315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Interaction partners involved in</a:t>
                      </a:r>
                    </a:p>
                    <a:p>
                      <a:r>
                        <a:rPr lang="en-US" sz="16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communication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31540" marR="1315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Destruction event</a:t>
                      </a:r>
                    </a:p>
                  </a:txBody>
                  <a:tcPr marL="131540" marR="13154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31540" marR="1315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at which an interaction partner</a:t>
                      </a:r>
                    </a:p>
                    <a:p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ceases to exist</a:t>
                      </a:r>
                      <a:endParaRPr kumimoji="0" lang="en-US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31540" marR="1315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Combined fragment</a:t>
                      </a:r>
                    </a:p>
                  </a:txBody>
                  <a:tcPr marL="131540" marR="13154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31540" marR="1315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Control constructs</a:t>
                      </a:r>
                    </a:p>
                  </a:txBody>
                  <a:tcPr marL="131540" marR="1315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85" y="1656846"/>
            <a:ext cx="1017345" cy="9903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17" y="3046095"/>
            <a:ext cx="640081" cy="105156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43" y="4658640"/>
            <a:ext cx="1030226" cy="65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988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Notation Elements </a:t>
            </a:r>
            <a:r>
              <a:rPr lang="en-US" dirty="0"/>
              <a:t>(2/2)</a:t>
            </a:r>
          </a:p>
        </p:txBody>
      </p:sp>
      <p:graphicFrame>
        <p:nvGraphicFramePr>
          <p:cNvPr id="2806787" name="Group 3"/>
          <p:cNvGraphicFramePr>
            <a:graphicFrameLocks noGrp="1"/>
          </p:cNvGraphicFramePr>
          <p:nvPr>
            <p:ph idx="1"/>
          </p:nvPr>
        </p:nvGraphicFramePr>
        <p:xfrm>
          <a:off x="479425" y="1089025"/>
          <a:ext cx="11233558" cy="4663918"/>
        </p:xfrm>
        <a:graphic>
          <a:graphicData uri="http://schemas.openxmlformats.org/drawingml/2006/table">
            <a:tbl>
              <a:tblPr/>
              <a:tblGrid>
                <a:gridCol w="288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1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L="131844" marR="13184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marL="131844" marR="1318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L="131844" marR="1318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Synchronous message</a:t>
                      </a:r>
                    </a:p>
                  </a:txBody>
                  <a:tcPr marL="131844" marR="13184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31844" marR="1318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Sender waits for a response message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31844" marR="1318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Response message</a:t>
                      </a:r>
                    </a:p>
                  </a:txBody>
                  <a:tcPr marL="131844" marR="13184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31844" marR="1318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 to a synchronous message</a:t>
                      </a: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31844" marR="1318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53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Asynchronous </a:t>
                      </a: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communication</a:t>
                      </a:r>
                    </a:p>
                  </a:txBody>
                  <a:tcPr marL="131844" marR="13184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31844" marR="1318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Sender continues its own work</a:t>
                      </a:r>
                    </a:p>
                    <a:p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sending the asynchronous</a:t>
                      </a:r>
                    </a:p>
                    <a:p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31844" marR="1318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Lost message</a:t>
                      </a:r>
                    </a:p>
                  </a:txBody>
                  <a:tcPr marL="131844" marR="13184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31844" marR="1318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 to an unknown receiver</a:t>
                      </a: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31844" marR="1318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9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Found message</a:t>
                      </a:r>
                    </a:p>
                  </a:txBody>
                  <a:tcPr marL="131844" marR="13184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31844" marR="1318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 from an unknown</a:t>
                      </a:r>
                    </a:p>
                    <a:p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sender</a:t>
                      </a: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31844" marR="1318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99" y="1517303"/>
            <a:ext cx="1371603" cy="55168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99" y="2237685"/>
            <a:ext cx="1371603" cy="55168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99" y="3218467"/>
            <a:ext cx="1371603" cy="55168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72" y="4182760"/>
            <a:ext cx="524257" cy="59740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72" y="5006899"/>
            <a:ext cx="524257" cy="59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652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089220"/>
            <a:ext cx="11232001" cy="4856400"/>
          </a:xfrm>
        </p:spPr>
        <p:txBody>
          <a:bodyPr>
            <a:noAutofit/>
          </a:bodyPr>
          <a:lstStyle/>
          <a:p>
            <a:r>
              <a:rPr lang="en-GB" sz="1600" dirty="0">
                <a:hlinkClick r:id="rId3"/>
              </a:rPr>
              <a:t>Http://uml.org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UML @ Classroom: An Introduction to Object-Oriented </a:t>
            </a:r>
            <a:r>
              <a:rPr lang="en-GB" sz="1600" dirty="0" err="1"/>
              <a:t>Modeling</a:t>
            </a:r>
            <a:endParaRPr lang="en-GB" sz="1600" dirty="0"/>
          </a:p>
          <a:p>
            <a:r>
              <a:rPr lang="en-GB" sz="1600" dirty="0">
                <a:solidFill>
                  <a:schemeClr val="tx1"/>
                </a:solidFill>
                <a:latin typeface="Georgia"/>
              </a:rPr>
              <a:t>Martina </a:t>
            </a:r>
            <a:r>
              <a:rPr lang="en-GB" sz="1600" dirty="0" err="1">
                <a:solidFill>
                  <a:schemeClr val="tx1"/>
                </a:solidFill>
                <a:latin typeface="Georgia"/>
              </a:rPr>
              <a:t>Seidl</a:t>
            </a:r>
            <a:r>
              <a:rPr lang="en-GB" sz="1600" dirty="0">
                <a:solidFill>
                  <a:schemeClr val="tx1"/>
                </a:solidFill>
                <a:latin typeface="Georgia"/>
              </a:rPr>
              <a:t>, Marion Scholz, Christian </a:t>
            </a:r>
            <a:r>
              <a:rPr lang="en-GB" sz="1600" dirty="0" err="1">
                <a:solidFill>
                  <a:schemeClr val="tx1"/>
                </a:solidFill>
                <a:latin typeface="Georgia"/>
              </a:rPr>
              <a:t>Huemer</a:t>
            </a:r>
            <a:r>
              <a:rPr lang="en-GB" sz="1600" dirty="0">
                <a:solidFill>
                  <a:schemeClr val="tx1"/>
                </a:solidFill>
                <a:latin typeface="Georgia"/>
              </a:rPr>
              <a:t> and </a:t>
            </a:r>
            <a:r>
              <a:rPr lang="en-GB" sz="1600" dirty="0" err="1">
                <a:solidFill>
                  <a:schemeClr val="tx1"/>
                </a:solidFill>
                <a:latin typeface="Georgia"/>
              </a:rPr>
              <a:t>Gerti</a:t>
            </a:r>
            <a:r>
              <a:rPr lang="en-GB" sz="1600" dirty="0">
                <a:solidFill>
                  <a:schemeClr val="tx1"/>
                </a:solidFill>
                <a:latin typeface="Georgia"/>
              </a:rPr>
              <a:t> Kappel, Springer Publishing, 2015, ISBN 3319127411</a:t>
            </a:r>
          </a:p>
          <a:p>
            <a:endParaRPr lang="en-GB" sz="1600" dirty="0">
              <a:solidFill>
                <a:schemeClr val="tx1"/>
              </a:solidFill>
              <a:latin typeface="Georgia"/>
            </a:endParaRPr>
          </a:p>
          <a:p>
            <a:r>
              <a:rPr lang="en-US" sz="1600" dirty="0" err="1">
                <a:hlinkClick r:id="rId4"/>
              </a:rPr>
              <a:t>UML@Classroom</a:t>
            </a:r>
            <a:r>
              <a:rPr lang="en-US" sz="1600" dirty="0">
                <a:hlinkClick r:id="rId4"/>
              </a:rPr>
              <a:t> </a:t>
            </a:r>
            <a:r>
              <a:rPr lang="en-US" sz="1600" dirty="0" err="1">
                <a:hlinkClick r:id="rId4"/>
              </a:rPr>
              <a:t>powerpoint</a:t>
            </a:r>
            <a:r>
              <a:rPr lang="en-US" sz="1600" dirty="0">
                <a:hlinkClick r:id="rId4"/>
              </a:rPr>
              <a:t> slides </a:t>
            </a:r>
            <a:r>
              <a:rPr lang="en-US" sz="1600" dirty="0"/>
              <a:t>by Martina </a:t>
            </a:r>
            <a:r>
              <a:rPr lang="en-US" sz="1600" dirty="0" err="1"/>
              <a:t>Seidl</a:t>
            </a:r>
            <a:r>
              <a:rPr lang="en-US" sz="1600" dirty="0"/>
              <a:t>, Marion Scholz, Christian </a:t>
            </a:r>
            <a:r>
              <a:rPr lang="en-US" sz="1600" dirty="0" err="1"/>
              <a:t>Huemer</a:t>
            </a:r>
            <a:r>
              <a:rPr lang="en-US" sz="1600" dirty="0"/>
              <a:t> and </a:t>
            </a:r>
            <a:r>
              <a:rPr lang="en-US" sz="1600" dirty="0" err="1"/>
              <a:t>Gerti</a:t>
            </a:r>
            <a:r>
              <a:rPr lang="en-US" sz="1600" dirty="0"/>
              <a:t> Kappel are published under the </a:t>
            </a:r>
            <a:r>
              <a:rPr lang="en-US" sz="1600" dirty="0">
                <a:hlinkClick r:id="rId5"/>
              </a:rPr>
              <a:t>Creative Commons Attribution-NonCommercial 4.0</a:t>
            </a:r>
            <a:r>
              <a:rPr lang="en-US" sz="1600" dirty="0"/>
              <a:t> International license.</a:t>
            </a:r>
          </a:p>
          <a:p>
            <a:endParaRPr lang="en-GB" sz="1600" dirty="0"/>
          </a:p>
          <a:p>
            <a:r>
              <a:rPr lang="en-US" sz="1600" dirty="0"/>
              <a:t>UML Distilled: A Brief Guide to the Standard Object Modeling Language</a:t>
            </a:r>
          </a:p>
          <a:p>
            <a:r>
              <a:rPr lang="en-US" sz="1600" dirty="0">
                <a:solidFill>
                  <a:schemeClr val="tx1"/>
                </a:solidFill>
                <a:latin typeface="Georgia"/>
              </a:rPr>
              <a:t>Martin Fowler, Addison-Wesley Professional, 2003, ISBN: 0321193687</a:t>
            </a:r>
          </a:p>
          <a:p>
            <a:endParaRPr lang="en-US" sz="1600" dirty="0"/>
          </a:p>
          <a:p>
            <a:r>
              <a:rPr lang="en-US" sz="1600" dirty="0"/>
              <a:t>UML in a Nutshell</a:t>
            </a:r>
          </a:p>
          <a:p>
            <a:r>
              <a:rPr lang="en-US" sz="1600" dirty="0">
                <a:solidFill>
                  <a:schemeClr val="tx1"/>
                </a:solidFill>
                <a:latin typeface="Georgia"/>
              </a:rPr>
              <a:t>Sinan </a:t>
            </a:r>
            <a:r>
              <a:rPr lang="en-US" sz="1600" dirty="0" err="1">
                <a:solidFill>
                  <a:schemeClr val="tx1"/>
                </a:solidFill>
                <a:latin typeface="Georgia"/>
              </a:rPr>
              <a:t>Alhir</a:t>
            </a:r>
            <a:r>
              <a:rPr lang="en-US" sz="1600" dirty="0">
                <a:solidFill>
                  <a:schemeClr val="tx1"/>
                </a:solidFill>
                <a:latin typeface="Georgia"/>
              </a:rPr>
              <a:t>, O'Reilly Media,1998, ISBN: 1-56592-448-7</a:t>
            </a:r>
          </a:p>
          <a:p>
            <a:endParaRPr lang="en-US" sz="1600" dirty="0">
              <a:solidFill>
                <a:schemeClr val="tx1"/>
              </a:solidFill>
              <a:latin typeface="Georgia"/>
            </a:endParaRPr>
          </a:p>
          <a:p>
            <a:r>
              <a:rPr lang="en-GB" sz="1600" dirty="0"/>
              <a:t>Software Engineering, Global Edition</a:t>
            </a:r>
          </a:p>
          <a:p>
            <a:r>
              <a:rPr lang="en-GB" sz="1600" dirty="0">
                <a:solidFill>
                  <a:schemeClr val="tx1"/>
                </a:solidFill>
                <a:latin typeface="Georgia"/>
              </a:rPr>
              <a:t>Ian </a:t>
            </a:r>
            <a:r>
              <a:rPr lang="en-GB" sz="1600" dirty="0" err="1">
                <a:solidFill>
                  <a:schemeClr val="tx1"/>
                </a:solidFill>
                <a:latin typeface="Georgia"/>
              </a:rPr>
              <a:t>Sommerville</a:t>
            </a:r>
            <a:r>
              <a:rPr lang="en-GB" sz="1600" dirty="0">
                <a:solidFill>
                  <a:schemeClr val="tx1"/>
                </a:solidFill>
                <a:latin typeface="Georgia"/>
              </a:rPr>
              <a:t>, Pearson, 10</a:t>
            </a:r>
            <a:r>
              <a:rPr lang="en-GB" sz="1600" baseline="30000" dirty="0">
                <a:solidFill>
                  <a:schemeClr val="tx1"/>
                </a:solidFill>
                <a:latin typeface="Georgia"/>
              </a:rPr>
              <a:t>th</a:t>
            </a:r>
            <a:r>
              <a:rPr lang="en-GB" sz="1600" dirty="0">
                <a:solidFill>
                  <a:schemeClr val="tx1"/>
                </a:solidFill>
                <a:latin typeface="Georgia"/>
              </a:rPr>
              <a:t>  edition (20 Aug. 2015), ISBN-10: 9781292096131</a:t>
            </a:r>
          </a:p>
          <a:p>
            <a:r>
              <a:rPr lang="en-GB" sz="1600" dirty="0">
                <a:solidFill>
                  <a:schemeClr val="tx1"/>
                </a:solidFill>
                <a:latin typeface="Georgia"/>
              </a:rPr>
              <a:t>Slides adapted from https://</a:t>
            </a:r>
            <a:r>
              <a:rPr lang="en-GB" sz="1600" dirty="0" err="1">
                <a:solidFill>
                  <a:schemeClr val="tx1"/>
                </a:solidFill>
                <a:latin typeface="Georgia"/>
              </a:rPr>
              <a:t>www.slideshare.net</a:t>
            </a:r>
            <a:r>
              <a:rPr lang="en-GB" sz="1600" dirty="0">
                <a:solidFill>
                  <a:schemeClr val="tx1"/>
                </a:solidFill>
                <a:latin typeface="Georgia"/>
              </a:rPr>
              <a:t>/software-engineering-book/ch5-system-modeling </a:t>
            </a:r>
          </a:p>
          <a:p>
            <a:endParaRPr lang="en-US" sz="1600" dirty="0">
              <a:solidFill>
                <a:schemeClr val="tx1"/>
              </a:solidFill>
              <a:latin typeface="Georg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A2D50"/>
                </a:solidFill>
              </a:rPr>
              <a:t>(c) King's College London, {</a:t>
            </a:r>
            <a:r>
              <a:rPr lang="en-US" dirty="0" err="1">
                <a:solidFill>
                  <a:srgbClr val="0A2D50"/>
                </a:solidFill>
              </a:rPr>
              <a:t>steffen.zschaler</a:t>
            </a:r>
            <a:r>
              <a:rPr lang="en-US" dirty="0">
                <a:solidFill>
                  <a:srgbClr val="0A2D50"/>
                </a:solidFill>
              </a:rPr>
              <a:t> | </a:t>
            </a:r>
            <a:r>
              <a:rPr lang="en-US" dirty="0" err="1">
                <a:solidFill>
                  <a:srgbClr val="0A2D50"/>
                </a:solidFill>
              </a:rPr>
              <a:t>leonardo.magela</a:t>
            </a:r>
            <a:r>
              <a:rPr lang="en-US" dirty="0">
                <a:solidFill>
                  <a:srgbClr val="0A2D50"/>
                </a:solidFill>
              </a:rPr>
              <a:t>}@</a:t>
            </a:r>
            <a:r>
              <a:rPr lang="en-US" dirty="0" err="1">
                <a:solidFill>
                  <a:srgbClr val="0A2D50"/>
                </a:solidFill>
              </a:rPr>
              <a:t>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13</a:t>
            </a:fld>
            <a:endParaRPr lang="en-US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817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Interaction Diagrams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specify interactions</a:t>
            </a:r>
          </a:p>
          <a:p>
            <a:r>
              <a:rPr lang="en-US" dirty="0"/>
              <a:t>Modeling concrete scenarios</a:t>
            </a:r>
          </a:p>
          <a:p>
            <a:r>
              <a:rPr lang="en-US" dirty="0"/>
              <a:t>Describing communication sequences at different levels of detail</a:t>
            </a:r>
          </a:p>
          <a:p>
            <a:endParaRPr lang="en-US" dirty="0"/>
          </a:p>
          <a:p>
            <a:r>
              <a:rPr lang="en-US" dirty="0"/>
              <a:t>Interaction Diagrams show the following: </a:t>
            </a:r>
          </a:p>
          <a:p>
            <a:pPr lvl="1"/>
            <a:r>
              <a:rPr lang="en-US" dirty="0"/>
              <a:t>Interaction of a system with its environment</a:t>
            </a:r>
          </a:p>
          <a:p>
            <a:pPr lvl="1"/>
            <a:r>
              <a:rPr lang="en-US" dirty="0"/>
              <a:t>Interaction between system parts in order to show how a specific use case can be implemented</a:t>
            </a:r>
          </a:p>
          <a:p>
            <a:pPr lvl="1"/>
            <a:r>
              <a:rPr lang="en-US" dirty="0" err="1"/>
              <a:t>Interprocess</a:t>
            </a:r>
            <a:r>
              <a:rPr lang="en-US" dirty="0"/>
              <a:t> communication in which the partners involved must observe certain protocols</a:t>
            </a:r>
          </a:p>
          <a:p>
            <a:pPr lvl="1"/>
            <a:r>
              <a:rPr lang="en-US" dirty="0"/>
              <a:t>Communication at class level (operation calls, inter-object behavior)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7007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Sequence Diagram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Two-dimensional diagram </a:t>
            </a:r>
          </a:p>
          <a:p>
            <a:pPr lvl="1"/>
            <a:r>
              <a:rPr lang="en-US" dirty="0"/>
              <a:t>Horizontal axis: involved interaction partners</a:t>
            </a:r>
          </a:p>
          <a:p>
            <a:pPr lvl="1"/>
            <a:r>
              <a:rPr lang="en-US" dirty="0"/>
              <a:t>Vertical axis: chronological order of the interaction</a:t>
            </a:r>
          </a:p>
          <a:p>
            <a:pPr lvl="1"/>
            <a:endParaRPr lang="en-US" dirty="0"/>
          </a:p>
          <a:p>
            <a:r>
              <a:rPr lang="en-US" dirty="0"/>
              <a:t>Interaction = sequence of event specifications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16" y="3060124"/>
            <a:ext cx="5295705" cy="35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434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Interaction Partners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80000" y="908142"/>
            <a:ext cx="11232000" cy="4856400"/>
          </a:xfrm>
        </p:spPr>
        <p:txBody>
          <a:bodyPr/>
          <a:lstStyle/>
          <a:p>
            <a:r>
              <a:rPr lang="en-US" dirty="0"/>
              <a:t>Interaction partners are depicted as lifelines</a:t>
            </a:r>
          </a:p>
          <a:p>
            <a:endParaRPr lang="en-US" dirty="0"/>
          </a:p>
          <a:p>
            <a:r>
              <a:rPr lang="en-US" dirty="0"/>
              <a:t>Head of the lifeline</a:t>
            </a:r>
          </a:p>
          <a:p>
            <a:pPr lvl="1"/>
            <a:r>
              <a:rPr lang="en-US" dirty="0"/>
              <a:t>R</a:t>
            </a:r>
            <a:r>
              <a:rPr lang="en-US" dirty="0">
                <a:solidFill>
                  <a:schemeClr val="tx1"/>
                </a:solidFill>
              </a:rPr>
              <a:t>ectangle that contains the expression </a:t>
            </a:r>
            <a:r>
              <a:rPr lang="en-US" b="1" dirty="0" err="1"/>
              <a:t>roleName:Class</a:t>
            </a:r>
            <a:endParaRPr lang="en-US" b="1" dirty="0"/>
          </a:p>
          <a:p>
            <a:pPr lvl="1"/>
            <a:r>
              <a:rPr lang="en-US" dirty="0"/>
              <a:t>Roles are a more general concept than objects</a:t>
            </a:r>
          </a:p>
          <a:p>
            <a:pPr lvl="1"/>
            <a:r>
              <a:rPr lang="en-US" dirty="0"/>
              <a:t>Object can take on different roles over its lifetime</a:t>
            </a:r>
          </a:p>
          <a:p>
            <a:pPr lvl="1"/>
            <a:endParaRPr lang="en-US" dirty="0"/>
          </a:p>
          <a:p>
            <a:r>
              <a:rPr lang="en-US" dirty="0"/>
              <a:t>Body of the lifeline </a:t>
            </a:r>
          </a:p>
          <a:p>
            <a:pPr lvl="1"/>
            <a:r>
              <a:rPr lang="en-US" dirty="0"/>
              <a:t>V</a:t>
            </a:r>
            <a:r>
              <a:rPr lang="en-US" dirty="0">
                <a:solidFill>
                  <a:schemeClr val="tx1"/>
                </a:solidFill>
              </a:rPr>
              <a:t>ertical, usually dashed line</a:t>
            </a:r>
          </a:p>
          <a:p>
            <a:pPr lvl="1"/>
            <a:r>
              <a:rPr lang="en-US" dirty="0"/>
              <a:t>Represents the lifetime of the object associated with 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3756045" y="5964884"/>
            <a:ext cx="535219" cy="802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de-AT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3756045" y="4986316"/>
            <a:ext cx="535219" cy="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de-AT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873798" y="4807177"/>
            <a:ext cx="1959191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de-AT" dirty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Head </a:t>
            </a:r>
            <a:r>
              <a:rPr lang="de-AT" dirty="0" err="1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of</a:t>
            </a:r>
            <a:r>
              <a:rPr lang="de-AT" dirty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AT" dirty="0" err="1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the</a:t>
            </a:r>
            <a:r>
              <a:rPr lang="de-AT" dirty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AT" dirty="0" err="1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lifeline</a:t>
            </a:r>
            <a:endParaRPr lang="de-AT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857445" y="5807918"/>
            <a:ext cx="197201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de-AT" dirty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Body </a:t>
            </a:r>
            <a:r>
              <a:rPr lang="de-AT" dirty="0" err="1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of</a:t>
            </a:r>
            <a:r>
              <a:rPr lang="de-AT" dirty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AT" dirty="0" err="1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the</a:t>
            </a:r>
            <a:r>
              <a:rPr lang="de-AT" dirty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AT" dirty="0" err="1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Lifeline</a:t>
            </a:r>
            <a:endParaRPr lang="de-AT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84" y="4746561"/>
            <a:ext cx="5869796" cy="17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431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Exchanging Messages</a:t>
            </a:r>
            <a:br>
              <a:rPr lang="en-US" dirty="0"/>
            </a:b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Interaction: sequence of events</a:t>
            </a:r>
          </a:p>
          <a:p>
            <a:pPr eaLnBrk="1" hangingPunct="1"/>
            <a:r>
              <a:rPr lang="en-US" dirty="0"/>
              <a:t>Message is defined via send event and receive event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Execution specification</a:t>
            </a:r>
          </a:p>
          <a:p>
            <a:pPr lvl="1"/>
            <a:r>
              <a:rPr lang="en-US" dirty="0"/>
              <a:t>Continuous bar</a:t>
            </a:r>
          </a:p>
          <a:p>
            <a:pPr lvl="1"/>
            <a:r>
              <a:rPr lang="en-US" dirty="0"/>
              <a:t>Used to visualize when an interaction partner executes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behavior</a:t>
            </a:r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77" y="4027235"/>
            <a:ext cx="2984049" cy="2517792"/>
          </a:xfrm>
          <a:prstGeom prst="rect">
            <a:avLst/>
          </a:prstGeom>
        </p:spPr>
      </p:pic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3382168" y="4544790"/>
            <a:ext cx="1231427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de-AT" dirty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Send </a:t>
            </a:r>
            <a:r>
              <a:rPr lang="de-AT" dirty="0" err="1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event</a:t>
            </a:r>
            <a:endParaRPr lang="de-AT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7588025" y="4544790"/>
            <a:ext cx="1511952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de-AT" dirty="0" err="1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Receive</a:t>
            </a:r>
            <a:r>
              <a:rPr lang="de-AT" dirty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AT" dirty="0" err="1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event</a:t>
            </a:r>
            <a:endParaRPr lang="de-AT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2678307" y="4937368"/>
            <a:ext cx="2401619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de-AT" dirty="0" err="1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Execution</a:t>
            </a:r>
            <a:r>
              <a:rPr lang="de-AT" dirty="0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de-AT" dirty="0" err="1">
                <a:solidFill>
                  <a:srgbClr val="FE8400"/>
                </a:solidFill>
                <a:latin typeface="+mj-lt"/>
                <a:ea typeface="Verdana" pitchFamily="34" charset="0"/>
                <a:cs typeface="Verdana" pitchFamily="34" charset="0"/>
              </a:rPr>
              <a:t>specification</a:t>
            </a:r>
            <a:endParaRPr lang="de-AT" dirty="0">
              <a:solidFill>
                <a:srgbClr val="FE8400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4603976" y="4708538"/>
            <a:ext cx="459912" cy="17326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de-AT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H="1">
            <a:off x="7122065" y="4708538"/>
            <a:ext cx="459912" cy="17326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de-AT"/>
          </a:p>
        </p:txBody>
      </p:sp>
      <p:sp>
        <p:nvSpPr>
          <p:cNvPr id="12" name="Geschweifte Klammer links 11"/>
          <p:cNvSpPr/>
          <p:nvPr/>
        </p:nvSpPr>
        <p:spPr bwMode="auto">
          <a:xfrm>
            <a:off x="4953000" y="4934922"/>
            <a:ext cx="101524" cy="327978"/>
          </a:xfrm>
          <a:prstGeom prst="leftBrace">
            <a:avLst/>
          </a:prstGeom>
          <a:noFill/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AT" sz="2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6076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Messages (1/3)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Synchronous message</a:t>
            </a:r>
          </a:p>
          <a:p>
            <a:pPr lvl="1"/>
            <a:r>
              <a:rPr lang="en-US" sz="1800" dirty="0"/>
              <a:t>Sender waits until it has received a response message </a:t>
            </a:r>
            <a:br>
              <a:rPr lang="en-US" sz="1800" dirty="0"/>
            </a:br>
            <a:r>
              <a:rPr lang="en-US" sz="1800" dirty="0"/>
              <a:t>before continuing</a:t>
            </a:r>
          </a:p>
          <a:p>
            <a:pPr lvl="1"/>
            <a:r>
              <a:rPr lang="en-US" sz="1800" dirty="0"/>
              <a:t>Syntax of message name: </a:t>
            </a:r>
            <a:r>
              <a:rPr lang="en-US" sz="1800" b="1" dirty="0" err="1">
                <a:latin typeface="Courier" pitchFamily="49" charset="0"/>
              </a:rPr>
              <a:t>msg</a:t>
            </a:r>
            <a:r>
              <a:rPr lang="en-US" sz="1800" b="1" dirty="0">
                <a:latin typeface="Courier" pitchFamily="49" charset="0"/>
              </a:rPr>
              <a:t>(</a:t>
            </a:r>
            <a:r>
              <a:rPr lang="en-US" sz="1800" b="1" dirty="0" err="1">
                <a:latin typeface="Courier" pitchFamily="49" charset="0"/>
              </a:rPr>
              <a:t>par1,par2</a:t>
            </a:r>
            <a:r>
              <a:rPr lang="en-US" sz="1800" b="1" dirty="0">
                <a:latin typeface="Courier" pitchFamily="49" charset="0"/>
              </a:rPr>
              <a:t>)</a:t>
            </a:r>
          </a:p>
          <a:p>
            <a:pPr lvl="2"/>
            <a:r>
              <a:rPr lang="en-US" sz="1800" b="1" dirty="0" err="1">
                <a:latin typeface="Courier" pitchFamily="49" charset="0"/>
              </a:rPr>
              <a:t>msg</a:t>
            </a:r>
            <a:r>
              <a:rPr lang="en-US" sz="1800" dirty="0"/>
              <a:t>: the name of the message</a:t>
            </a:r>
          </a:p>
          <a:p>
            <a:pPr lvl="2"/>
            <a:r>
              <a:rPr lang="en-US" sz="1800" b="1" dirty="0">
                <a:latin typeface="Courier" pitchFamily="49" charset="0"/>
              </a:rPr>
              <a:t>par</a:t>
            </a:r>
            <a:r>
              <a:rPr lang="en-US" sz="1800" dirty="0"/>
              <a:t>: parameters separated by commas</a:t>
            </a:r>
          </a:p>
          <a:p>
            <a:r>
              <a:rPr lang="en-US" sz="1800" dirty="0"/>
              <a:t>Asynchronous message</a:t>
            </a:r>
          </a:p>
          <a:p>
            <a:pPr lvl="1"/>
            <a:r>
              <a:rPr lang="en-US" sz="1800" dirty="0"/>
              <a:t>Sender continues without waiting for a response </a:t>
            </a:r>
            <a:br>
              <a:rPr lang="en-US" sz="1800" dirty="0"/>
            </a:br>
            <a:r>
              <a:rPr lang="en-US" sz="1800" dirty="0"/>
              <a:t>message</a:t>
            </a:r>
          </a:p>
          <a:p>
            <a:pPr lvl="1"/>
            <a:r>
              <a:rPr lang="en-US" sz="1800" dirty="0"/>
              <a:t>Syntax of message name: </a:t>
            </a:r>
            <a:r>
              <a:rPr lang="en-US" sz="1800" b="1" dirty="0" err="1">
                <a:latin typeface="Courier" pitchFamily="49" charset="0"/>
              </a:rPr>
              <a:t>msg</a:t>
            </a:r>
            <a:r>
              <a:rPr lang="en-US" sz="1800" b="1" dirty="0">
                <a:latin typeface="Courier" pitchFamily="49" charset="0"/>
              </a:rPr>
              <a:t>(</a:t>
            </a:r>
            <a:r>
              <a:rPr lang="en-US" sz="1800" b="1" dirty="0" err="1">
                <a:latin typeface="Courier" pitchFamily="49" charset="0"/>
              </a:rPr>
              <a:t>par1,par2</a:t>
            </a:r>
            <a:r>
              <a:rPr lang="en-US" sz="1800" b="1" dirty="0">
                <a:latin typeface="Courier" pitchFamily="49" charset="0"/>
              </a:rPr>
              <a:t>)</a:t>
            </a:r>
            <a:endParaRPr lang="en-US" sz="1800" b="1" dirty="0"/>
          </a:p>
          <a:p>
            <a:r>
              <a:rPr lang="en-US" sz="1800" dirty="0"/>
              <a:t>Response message</a:t>
            </a:r>
          </a:p>
          <a:p>
            <a:pPr lvl="1"/>
            <a:r>
              <a:rPr lang="en-US" sz="1800" dirty="0"/>
              <a:t>May be omitted if content and location are obvious</a:t>
            </a:r>
          </a:p>
          <a:p>
            <a:pPr lvl="1"/>
            <a:r>
              <a:rPr lang="en-US" sz="1800" dirty="0"/>
              <a:t>Syntax: </a:t>
            </a:r>
            <a:r>
              <a:rPr lang="en-US" sz="1800" b="1" dirty="0" err="1">
                <a:latin typeface="Courier" pitchFamily="49" charset="0"/>
              </a:rPr>
              <a:t>att</a:t>
            </a:r>
            <a:r>
              <a:rPr lang="en-US" sz="1800" b="1" dirty="0">
                <a:latin typeface="Courier" pitchFamily="49" charset="0"/>
              </a:rPr>
              <a:t>=</a:t>
            </a:r>
            <a:r>
              <a:rPr lang="en-US" sz="1800" b="1" dirty="0" err="1">
                <a:latin typeface="Courier" pitchFamily="49" charset="0"/>
              </a:rPr>
              <a:t>msg</a:t>
            </a:r>
            <a:r>
              <a:rPr lang="en-US" sz="1800" b="1" dirty="0">
                <a:latin typeface="Courier" pitchFamily="49" charset="0"/>
              </a:rPr>
              <a:t>(</a:t>
            </a:r>
            <a:r>
              <a:rPr lang="en-US" sz="1800" b="1" dirty="0" err="1">
                <a:latin typeface="Courier" pitchFamily="49" charset="0"/>
              </a:rPr>
              <a:t>par1,par2</a:t>
            </a:r>
            <a:r>
              <a:rPr lang="en-US" sz="1800" b="1" dirty="0">
                <a:latin typeface="Courier" pitchFamily="49" charset="0"/>
              </a:rPr>
              <a:t>):</a:t>
            </a:r>
            <a:r>
              <a:rPr lang="en-US" sz="1800" b="1" dirty="0" err="1">
                <a:latin typeface="Courier" pitchFamily="49" charset="0"/>
              </a:rPr>
              <a:t>val</a:t>
            </a:r>
            <a:endParaRPr lang="en-US" sz="1800" b="1" dirty="0">
              <a:latin typeface="Courier" pitchFamily="49" charset="0"/>
            </a:endParaRPr>
          </a:p>
          <a:p>
            <a:pPr lvl="2"/>
            <a:r>
              <a:rPr lang="en-US" sz="1800" b="1" dirty="0" err="1">
                <a:latin typeface="Courier" pitchFamily="49" charset="0"/>
              </a:rPr>
              <a:t>att</a:t>
            </a:r>
            <a:r>
              <a:rPr lang="en-US" sz="1800" dirty="0"/>
              <a:t>: the return value can optionally be assigned to a variable</a:t>
            </a:r>
          </a:p>
          <a:p>
            <a:pPr lvl="2"/>
            <a:r>
              <a:rPr lang="en-US" sz="1800" b="1" dirty="0" err="1">
                <a:latin typeface="Courier" pitchFamily="49" charset="0"/>
              </a:rPr>
              <a:t>msg</a:t>
            </a:r>
            <a:r>
              <a:rPr lang="en-US" sz="1800" dirty="0"/>
              <a:t>: the name of the message</a:t>
            </a:r>
          </a:p>
          <a:p>
            <a:pPr lvl="2"/>
            <a:r>
              <a:rPr lang="en-US" sz="1800" b="1" dirty="0">
                <a:latin typeface="Courier" pitchFamily="49" charset="0"/>
              </a:rPr>
              <a:t>par</a:t>
            </a:r>
            <a:r>
              <a:rPr lang="en-US" sz="1800" dirty="0"/>
              <a:t>: parameters separated by commas</a:t>
            </a:r>
          </a:p>
          <a:p>
            <a:pPr lvl="2"/>
            <a:r>
              <a:rPr lang="en-US" sz="1800" b="1" dirty="0" err="1">
                <a:latin typeface="Courier" pitchFamily="49" charset="0"/>
              </a:rPr>
              <a:t>val</a:t>
            </a:r>
            <a:r>
              <a:rPr lang="en-US" sz="1800" dirty="0"/>
              <a:t>: return value</a:t>
            </a:r>
            <a:endParaRPr lang="en-US" sz="11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99" y="1285861"/>
            <a:ext cx="1371603" cy="55168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99" y="2898913"/>
            <a:ext cx="1371603" cy="55168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94" y="3826714"/>
            <a:ext cx="1371603" cy="55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666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(2/3)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  <a:p>
            <a:pPr lvl="1"/>
            <a:r>
              <a:rPr lang="en-US" dirty="0"/>
              <a:t>Dashed arrow</a:t>
            </a:r>
          </a:p>
          <a:p>
            <a:pPr lvl="1"/>
            <a:r>
              <a:rPr lang="en-US" dirty="0"/>
              <a:t>Arrowhead points to the head of the lifeline of the</a:t>
            </a:r>
            <a:br>
              <a:rPr lang="en-US" dirty="0"/>
            </a:br>
            <a:r>
              <a:rPr lang="en-US" dirty="0"/>
              <a:t>object to be created</a:t>
            </a:r>
          </a:p>
          <a:p>
            <a:pPr lvl="1"/>
            <a:r>
              <a:rPr lang="en-US" dirty="0"/>
              <a:t>Keyword </a:t>
            </a:r>
            <a:r>
              <a:rPr lang="en-US" b="1" dirty="0">
                <a:latin typeface="Courier New"/>
                <a:cs typeface="Courier New"/>
              </a:rPr>
              <a:t>new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 destruction</a:t>
            </a:r>
          </a:p>
          <a:p>
            <a:pPr lvl="1"/>
            <a:r>
              <a:rPr lang="en-US" dirty="0"/>
              <a:t>Object is deleted</a:t>
            </a:r>
          </a:p>
          <a:p>
            <a:pPr lvl="1"/>
            <a:r>
              <a:rPr lang="en-US" dirty="0"/>
              <a:t>Large cross (</a:t>
            </a:r>
            <a:r>
              <a:rPr lang="en-US" dirty="0">
                <a:latin typeface="Times New Roman"/>
                <a:cs typeface="Times New Roman"/>
              </a:rPr>
              <a:t>×)</a:t>
            </a:r>
            <a:r>
              <a:rPr lang="en-US" dirty="0"/>
              <a:t> at the end of the lifeline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20" y="1144801"/>
            <a:ext cx="1588011" cy="137769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20" y="3131573"/>
            <a:ext cx="640081" cy="105156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18" y="4540838"/>
            <a:ext cx="3063602" cy="21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32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(3/3)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message</a:t>
            </a:r>
          </a:p>
          <a:p>
            <a:pPr lvl="1"/>
            <a:r>
              <a:rPr lang="en-US" dirty="0"/>
              <a:t>Sender of a message is unknown or not relevant</a:t>
            </a:r>
          </a:p>
          <a:p>
            <a:pPr lvl="1"/>
            <a:endParaRPr lang="en-US" dirty="0"/>
          </a:p>
          <a:p>
            <a:r>
              <a:rPr lang="en-US" dirty="0"/>
              <a:t>Lost message</a:t>
            </a:r>
          </a:p>
          <a:p>
            <a:pPr lvl="1"/>
            <a:r>
              <a:rPr lang="en-US" dirty="0"/>
              <a:t>Receiver of a message is unknown or not relevant</a:t>
            </a:r>
          </a:p>
          <a:p>
            <a:pPr lvl="1"/>
            <a:endParaRPr lang="en-US" dirty="0"/>
          </a:p>
          <a:p>
            <a:r>
              <a:rPr lang="en-US" dirty="0"/>
              <a:t>Time-consuming message</a:t>
            </a:r>
          </a:p>
          <a:p>
            <a:pPr lvl="1"/>
            <a:r>
              <a:rPr lang="en-US" dirty="0"/>
              <a:t>"Message with duration"</a:t>
            </a:r>
          </a:p>
          <a:p>
            <a:pPr lvl="1"/>
            <a:r>
              <a:rPr lang="en-US" dirty="0"/>
              <a:t>Usually messages are assumed to be transmitted </a:t>
            </a:r>
            <a:br>
              <a:rPr lang="en-US" dirty="0"/>
            </a:br>
            <a:r>
              <a:rPr lang="en-US" dirty="0"/>
              <a:t>without any loss of time</a:t>
            </a:r>
          </a:p>
          <a:p>
            <a:pPr lvl="1"/>
            <a:r>
              <a:rPr lang="en-US" dirty="0"/>
              <a:t>Express that time elapses between the sending and </a:t>
            </a:r>
            <a:br>
              <a:rPr lang="en-US" dirty="0"/>
            </a:br>
            <a:r>
              <a:rPr lang="en-US" dirty="0"/>
              <a:t>the receipt of a message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D01-FFA3-4157-A605-3A53D71ECD5B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42"/>
          <a:stretch/>
        </p:blipFill>
        <p:spPr>
          <a:xfrm>
            <a:off x="6988043" y="2428092"/>
            <a:ext cx="524257" cy="51591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38"/>
          <a:stretch/>
        </p:blipFill>
        <p:spPr>
          <a:xfrm>
            <a:off x="6784783" y="1395806"/>
            <a:ext cx="524257" cy="50518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43" y="3217191"/>
            <a:ext cx="792482" cy="600457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5052878" y="4744046"/>
            <a:ext cx="6496258" cy="1760970"/>
            <a:chOff x="1076138" y="3850537"/>
            <a:chExt cx="6496258" cy="176097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138" y="4218569"/>
              <a:ext cx="2776558" cy="1392938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834" y="3850537"/>
              <a:ext cx="2967562" cy="1760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32511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591E-702A-B545-A3B6-45F3EDA4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05" y="188050"/>
            <a:ext cx="11232000" cy="720000"/>
          </a:xfrm>
        </p:spPr>
        <p:txBody>
          <a:bodyPr anchor="t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4E4273-F70A-9249-9B80-B384DB5E7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981488"/>
          </a:xfrm>
        </p:spPr>
        <p:txBody>
          <a:bodyPr>
            <a:normAutofit/>
          </a:bodyPr>
          <a:lstStyle/>
          <a:p>
            <a:r>
              <a:rPr lang="en-US" dirty="0"/>
              <a:t>What Next?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Sequence </a:t>
            </a:r>
            <a:r>
              <a:rPr lang="en-GB">
                <a:solidFill>
                  <a:schemeClr val="tx1"/>
                </a:solidFill>
                <a:latin typeface="+mn-lt"/>
              </a:rPr>
              <a:t>diagram fragments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122C14DB-FFAB-7942-B35B-BB6D1473F7EF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3180430981"/>
              </p:ext>
            </p:extLst>
          </p:nvPr>
        </p:nvGraphicFramePr>
        <p:xfrm>
          <a:off x="479425" y="1089025"/>
          <a:ext cx="5376863" cy="486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55319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UPDATE v4 4x3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KCL-fonts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081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19637</TotalTime>
  <Words>733</Words>
  <Application>Microsoft Macintosh PowerPoint</Application>
  <PresentationFormat>Widescreen</PresentationFormat>
  <Paragraphs>153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</vt:lpstr>
      <vt:lpstr>Courier New</vt:lpstr>
      <vt:lpstr>Georgia</vt:lpstr>
      <vt:lpstr>Impact</vt:lpstr>
      <vt:lpstr>Times</vt:lpstr>
      <vt:lpstr>Times New Roman</vt:lpstr>
      <vt:lpstr>Verdana</vt:lpstr>
      <vt:lpstr>Wingdings</vt:lpstr>
      <vt:lpstr>KCL UPDATE v4 4x3</vt:lpstr>
      <vt:lpstr>4CCS1ISE – Introduction to Software Engineering</vt:lpstr>
      <vt:lpstr>Interaction Diagrams</vt:lpstr>
      <vt:lpstr>Sequence Diagram</vt:lpstr>
      <vt:lpstr>Interaction Partners</vt:lpstr>
      <vt:lpstr>Exchanging Messages </vt:lpstr>
      <vt:lpstr>Messages (1/3)</vt:lpstr>
      <vt:lpstr>Messages (2/3)</vt:lpstr>
      <vt:lpstr>Messages (3/3)</vt:lpstr>
      <vt:lpstr>Conclusions</vt:lpstr>
      <vt:lpstr>PowerPoint Presentation</vt:lpstr>
      <vt:lpstr>Notation Elements (1/2)</vt:lpstr>
      <vt:lpstr>Notation Elements (2/2)</vt:lpstr>
      <vt:lpstr>References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4CCS1ISE – Introduction to Software Engineering</dc:title>
  <dc:creator>Zschaler, Steffen</dc:creator>
  <cp:lastModifiedBy>Magela Cunha, Leonardo</cp:lastModifiedBy>
  <cp:revision>236</cp:revision>
  <dcterms:created xsi:type="dcterms:W3CDTF">2018-11-23T12:28:07Z</dcterms:created>
  <dcterms:modified xsi:type="dcterms:W3CDTF">2021-02-17T14:14:51Z</dcterms:modified>
</cp:coreProperties>
</file>