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92" r:id="rId2"/>
    <p:sldId id="282" r:id="rId3"/>
    <p:sldId id="283" r:id="rId4"/>
    <p:sldId id="284" r:id="rId5"/>
    <p:sldId id="285" r:id="rId6"/>
    <p:sldId id="287" r:id="rId7"/>
    <p:sldId id="291" r:id="rId8"/>
    <p:sldId id="2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0C89F-54FD-4E72-BCE7-603EEB526F9B}" v="12" dt="2021-02-15T11:03:16.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691" autoAdjust="0"/>
  </p:normalViewPr>
  <p:slideViewPr>
    <p:cSldViewPr snapToGrid="0">
      <p:cViewPr varScale="1">
        <p:scale>
          <a:sx n="59" d="100"/>
          <a:sy n="59" d="100"/>
        </p:scale>
        <p:origin x="15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2400C89F-54FD-4E72-BCE7-603EEB526F9B}"/>
    <pc:docChg chg="undo custSel addSld delSld modSld">
      <pc:chgData name="Zschaler, Steffen" userId="130a91b6-43d4-46e6-aee6-e1bfbc1915e3" providerId="ADAL" clId="{2400C89F-54FD-4E72-BCE7-603EEB526F9B}" dt="2021-02-15T11:05:55.314" v="8295" actId="20577"/>
      <pc:docMkLst>
        <pc:docMk/>
      </pc:docMkLst>
      <pc:sldChg chg="modSp add del mod modTransition modAnim modNotesTx">
        <pc:chgData name="Zschaler, Steffen" userId="130a91b6-43d4-46e6-aee6-e1bfbc1915e3" providerId="ADAL" clId="{2400C89F-54FD-4E72-BCE7-603EEB526F9B}" dt="2021-02-15T10:25:59.928" v="3183" actId="20577"/>
        <pc:sldMkLst>
          <pc:docMk/>
          <pc:sldMk cId="1121483702" sldId="282"/>
        </pc:sldMkLst>
        <pc:spChg chg="mod">
          <ac:chgData name="Zschaler, Steffen" userId="130a91b6-43d4-46e6-aee6-e1bfbc1915e3" providerId="ADAL" clId="{2400C89F-54FD-4E72-BCE7-603EEB526F9B}" dt="2021-02-12T11:19:35.966" v="3"/>
          <ac:spMkLst>
            <pc:docMk/>
            <pc:sldMk cId="1121483702" sldId="282"/>
            <ac:spMk id="3" creationId="{00000000-0000-0000-0000-000000000000}"/>
          </ac:spMkLst>
        </pc:spChg>
      </pc:sldChg>
      <pc:sldChg chg="add del modTransition modNotesTx">
        <pc:chgData name="Zschaler, Steffen" userId="130a91b6-43d4-46e6-aee6-e1bfbc1915e3" providerId="ADAL" clId="{2400C89F-54FD-4E72-BCE7-603EEB526F9B}" dt="2021-02-15T10:39:45.013" v="4240" actId="20577"/>
        <pc:sldMkLst>
          <pc:docMk/>
          <pc:sldMk cId="195786636" sldId="283"/>
        </pc:sldMkLst>
      </pc:sldChg>
      <pc:sldChg chg="add del modTransition modNotesTx">
        <pc:chgData name="Zschaler, Steffen" userId="130a91b6-43d4-46e6-aee6-e1bfbc1915e3" providerId="ADAL" clId="{2400C89F-54FD-4E72-BCE7-603EEB526F9B}" dt="2021-02-15T10:42:15.206" v="4902" actId="20577"/>
        <pc:sldMkLst>
          <pc:docMk/>
          <pc:sldMk cId="2131506162" sldId="284"/>
        </pc:sldMkLst>
      </pc:sldChg>
      <pc:sldChg chg="add del modNotesTx">
        <pc:chgData name="Zschaler, Steffen" userId="130a91b6-43d4-46e6-aee6-e1bfbc1915e3" providerId="ADAL" clId="{2400C89F-54FD-4E72-BCE7-603EEB526F9B}" dt="2021-02-15T10:45:15.718" v="5620" actId="20577"/>
        <pc:sldMkLst>
          <pc:docMk/>
          <pc:sldMk cId="595861185" sldId="285"/>
        </pc:sldMkLst>
      </pc:sldChg>
      <pc:sldChg chg="add del modTransition modNotesTx">
        <pc:chgData name="Zschaler, Steffen" userId="130a91b6-43d4-46e6-aee6-e1bfbc1915e3" providerId="ADAL" clId="{2400C89F-54FD-4E72-BCE7-603EEB526F9B}" dt="2021-02-15T10:58:55.715" v="6730" actId="20577"/>
        <pc:sldMkLst>
          <pc:docMk/>
          <pc:sldMk cId="3896131066" sldId="287"/>
        </pc:sldMkLst>
      </pc:sldChg>
      <pc:sldChg chg="add del modTransition modAnim modNotesTx">
        <pc:chgData name="Zschaler, Steffen" userId="130a91b6-43d4-46e6-aee6-e1bfbc1915e3" providerId="ADAL" clId="{2400C89F-54FD-4E72-BCE7-603EEB526F9B}" dt="2021-02-15T11:05:55.314" v="8295" actId="20577"/>
        <pc:sldMkLst>
          <pc:docMk/>
          <pc:sldMk cId="4216446629" sldId="288"/>
        </pc:sldMkLst>
      </pc:sldChg>
      <pc:sldChg chg="add del modTransition modNotesTx">
        <pc:chgData name="Zschaler, Steffen" userId="130a91b6-43d4-46e6-aee6-e1bfbc1915e3" providerId="ADAL" clId="{2400C89F-54FD-4E72-BCE7-603EEB526F9B}" dt="2021-02-15T11:00:29.923" v="7062" actId="20577"/>
        <pc:sldMkLst>
          <pc:docMk/>
          <pc:sldMk cId="2513948889" sldId="291"/>
        </pc:sldMkLst>
      </pc:sldChg>
      <pc:sldChg chg="addSp delSp modSp new mod modTransition modNotesTx">
        <pc:chgData name="Zschaler, Steffen" userId="130a91b6-43d4-46e6-aee6-e1bfbc1915e3" providerId="ADAL" clId="{2400C89F-54FD-4E72-BCE7-603EEB526F9B}" dt="2021-02-15T10:15:44.622" v="807" actId="20577"/>
        <pc:sldMkLst>
          <pc:docMk/>
          <pc:sldMk cId="2680018216" sldId="292"/>
        </pc:sldMkLst>
        <pc:spChg chg="del">
          <ac:chgData name="Zschaler, Steffen" userId="130a91b6-43d4-46e6-aee6-e1bfbc1915e3" providerId="ADAL" clId="{2400C89F-54FD-4E72-BCE7-603EEB526F9B}" dt="2021-02-12T11:19:50.150" v="6"/>
          <ac:spMkLst>
            <pc:docMk/>
            <pc:sldMk cId="2680018216" sldId="292"/>
            <ac:spMk id="2" creationId="{20DEE873-3FBF-4BBD-8101-29B5864B0D7A}"/>
          </ac:spMkLst>
        </pc:spChg>
        <pc:spChg chg="del">
          <ac:chgData name="Zschaler, Steffen" userId="130a91b6-43d4-46e6-aee6-e1bfbc1915e3" providerId="ADAL" clId="{2400C89F-54FD-4E72-BCE7-603EEB526F9B}" dt="2021-02-12T11:19:50.150" v="6"/>
          <ac:spMkLst>
            <pc:docMk/>
            <pc:sldMk cId="2680018216" sldId="292"/>
            <ac:spMk id="3" creationId="{2E423EC2-5FC3-45A9-96DC-F329A0E03E62}"/>
          </ac:spMkLst>
        </pc:spChg>
        <pc:spChg chg="add mod">
          <ac:chgData name="Zschaler, Steffen" userId="130a91b6-43d4-46e6-aee6-e1bfbc1915e3" providerId="ADAL" clId="{2400C89F-54FD-4E72-BCE7-603EEB526F9B}" dt="2021-02-12T11:20:12.194" v="59" actId="14838"/>
          <ac:spMkLst>
            <pc:docMk/>
            <pc:sldMk cId="2680018216" sldId="292"/>
            <ac:spMk id="4" creationId="{3CCEF040-B66F-4F3A-85DD-9F8F28F17C51}"/>
          </ac:spMkLst>
        </pc:spChg>
        <pc:spChg chg="add mod">
          <ac:chgData name="Zschaler, Steffen" userId="130a91b6-43d4-46e6-aee6-e1bfbc1915e3" providerId="ADAL" clId="{2400C89F-54FD-4E72-BCE7-603EEB526F9B}" dt="2021-02-12T11:20:02.798" v="57" actId="20577"/>
          <ac:spMkLst>
            <pc:docMk/>
            <pc:sldMk cId="2680018216" sldId="292"/>
            <ac:spMk id="5" creationId="{9A5CAC89-69FD-4237-BF0C-6CEC2FDF6E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D574C-0C41-4E25-BAE1-5A3FC8708194}"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BA74D-4537-4AB1-831B-89CD42D9761B}" type="slidenum">
              <a:rPr lang="en-GB" smtClean="0"/>
              <a:t>‹#›</a:t>
            </a:fld>
            <a:endParaRPr lang="en-GB"/>
          </a:p>
        </p:txBody>
      </p:sp>
    </p:spTree>
    <p:extLst>
      <p:ext uri="{BB962C8B-B14F-4D97-AF65-F5344CB8AC3E}">
        <p14:creationId xmlns:p14="http://schemas.microsoft.com/office/powerpoint/2010/main" val="241403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I am Dr Steffen Zschaler and I will be your ISE lecturer for the coming three weeks.</a:t>
            </a:r>
          </a:p>
          <a:p>
            <a:endParaRPr lang="en-GB" dirty="0"/>
          </a:p>
          <a:p>
            <a:r>
              <a:rPr lang="en-GB" dirty="0"/>
              <a:t>This week, we will look at software quality assurance. </a:t>
            </a:r>
          </a:p>
          <a:p>
            <a:r>
              <a:rPr lang="en-GB" dirty="0"/>
              <a:t>So far, we have looked at how to go from an initial understanding of the requirements to the design of a software system. </a:t>
            </a:r>
          </a:p>
          <a:p>
            <a:r>
              <a:rPr lang="en-GB" dirty="0"/>
              <a:t>In PPA, you have learned all about programming – that is, about how to turn a design into software code a computer can actually execute.</a:t>
            </a:r>
          </a:p>
          <a:p>
            <a:endParaRPr lang="en-GB" dirty="0"/>
          </a:p>
          <a:p>
            <a:r>
              <a:rPr lang="en-GB" dirty="0"/>
              <a:t>But, remember, this is an engineering discipline, so we cannot just leave things once we have written a program.</a:t>
            </a:r>
          </a:p>
          <a:p>
            <a:r>
              <a:rPr lang="en-GB" dirty="0"/>
              <a:t>We must also have tools and techniques for ensuring the program has the right level of quality.</a:t>
            </a:r>
          </a:p>
        </p:txBody>
      </p:sp>
      <p:sp>
        <p:nvSpPr>
          <p:cNvPr id="4" name="Slide Number Placeholder 3"/>
          <p:cNvSpPr>
            <a:spLocks noGrp="1"/>
          </p:cNvSpPr>
          <p:nvPr>
            <p:ph type="sldNum" sz="quarter" idx="5"/>
          </p:nvPr>
        </p:nvSpPr>
        <p:spPr/>
        <p:txBody>
          <a:bodyPr/>
          <a:lstStyle/>
          <a:p>
            <a:fld id="{26EBA74D-4537-4AB1-831B-89CD42D9761B}" type="slidenum">
              <a:rPr lang="en-GB" smtClean="0"/>
              <a:t>1</a:t>
            </a:fld>
            <a:endParaRPr lang="en-GB"/>
          </a:p>
        </p:txBody>
      </p:sp>
    </p:spTree>
    <p:extLst>
      <p:ext uri="{BB962C8B-B14F-4D97-AF65-F5344CB8AC3E}">
        <p14:creationId xmlns:p14="http://schemas.microsoft.com/office/powerpoint/2010/main" val="89935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“software quality”?</a:t>
            </a:r>
          </a:p>
          <a:p>
            <a:endParaRPr lang="en-GB" dirty="0"/>
          </a:p>
          <a:p>
            <a:r>
              <a:rPr lang="en-GB" dirty="0"/>
              <a:t>You’ve already spent some time thinking about this and discussing it with your fellow students.</a:t>
            </a:r>
          </a:p>
          <a:p>
            <a:r>
              <a:rPr lang="en-GB" dirty="0"/>
              <a:t>Here, I want to offer you my definition.</a:t>
            </a:r>
          </a:p>
          <a:p>
            <a:endParaRPr lang="en-GB" dirty="0"/>
          </a:p>
          <a:p>
            <a:r>
              <a:rPr lang="en-GB" dirty="0"/>
              <a:t>&lt;ANIMATE&gt;</a:t>
            </a:r>
          </a:p>
          <a:p>
            <a:r>
              <a:rPr lang="en-GB" dirty="0"/>
              <a:t>In the most general sense, we would want to say that software quality means that the final software product meets its specification (i.e., the set of requirements we have identified).</a:t>
            </a:r>
          </a:p>
          <a:p>
            <a:endParaRPr lang="en-GB" dirty="0"/>
          </a:p>
          <a:p>
            <a:r>
              <a:rPr lang="en-GB" dirty="0"/>
              <a:t>&lt;ANIMATE&gt;</a:t>
            </a:r>
          </a:p>
          <a:p>
            <a:r>
              <a:rPr lang="en-GB" dirty="0"/>
              <a:t>But for large and real software systems this is difficult, and often impossible, to achieve.</a:t>
            </a:r>
          </a:p>
          <a:p>
            <a:endParaRPr lang="en-GB" dirty="0"/>
          </a:p>
          <a:p>
            <a:r>
              <a:rPr lang="en-GB" dirty="0"/>
              <a:t>&lt;ANIMATE&gt;</a:t>
            </a:r>
          </a:p>
          <a:p>
            <a:r>
              <a:rPr lang="en-GB" dirty="0"/>
              <a:t>There are many stakeholders, whose requirements often are in conflict.</a:t>
            </a:r>
          </a:p>
          <a:p>
            <a:r>
              <a:rPr lang="en-GB" dirty="0"/>
              <a:t>Here, I am showing examples of customer quality requirements and developer quality requirements, but even the customer requirements will typically come from many different sources and may well be in conflict.</a:t>
            </a:r>
          </a:p>
          <a:p>
            <a:endParaRPr lang="en-GB" dirty="0"/>
          </a:p>
          <a:p>
            <a:r>
              <a:rPr lang="en-GB" dirty="0"/>
              <a:t>Some requirements can be difficult to specify unambiguously.</a:t>
            </a:r>
          </a:p>
          <a:p>
            <a:r>
              <a:rPr lang="en-GB" dirty="0"/>
              <a:t>For example, automated trading systems have very strong performance requirements: the fastest trader often makes the highest profit. </a:t>
            </a:r>
          </a:p>
          <a:p>
            <a:r>
              <a:rPr lang="en-GB" dirty="0"/>
              <a:t>However, it can be difficult to specify these performance requirements precisely and unambiguously up front, other than stating the correct, but not very helpful, requirement that the trader should be “faster than the competition”.</a:t>
            </a:r>
          </a:p>
          <a:p>
            <a:endParaRPr lang="en-GB" dirty="0"/>
          </a:p>
          <a:p>
            <a:r>
              <a:rPr lang="en-GB" dirty="0"/>
              <a:t>Perhaps most importantly, for many real-world problems it is essentially impossible to give a complete, fixed, and consistent specification. </a:t>
            </a:r>
          </a:p>
          <a:p>
            <a:r>
              <a:rPr lang="en-GB" dirty="0"/>
              <a:t>This is because these problems are what is known as “wicked problems”.</a:t>
            </a:r>
          </a:p>
          <a:p>
            <a:r>
              <a:rPr lang="en-GB" dirty="0"/>
              <a:t>Here, developing a software system changes the way in which people work and solve the original problem, often changing the problem and the requirements in turn, sometimes to the point where the new requirements contradict the original set of requirements.</a:t>
            </a:r>
          </a:p>
          <a:p>
            <a:r>
              <a:rPr lang="en-GB" dirty="0"/>
              <a:t>Unfortunately, there is no way of understanding what the eventual requirements will be without building the first software system.</a:t>
            </a:r>
          </a:p>
          <a:p>
            <a:r>
              <a:rPr lang="en-GB" dirty="0"/>
              <a:t>The best we can do is build a first system and then iterate the requirements and system implementation as we learn more.</a:t>
            </a:r>
          </a:p>
          <a:p>
            <a:endParaRPr lang="en-GB" dirty="0"/>
          </a:p>
          <a:p>
            <a:r>
              <a:rPr lang="en-GB" dirty="0"/>
              <a:t>&lt;ANIMATE&gt;</a:t>
            </a:r>
          </a:p>
          <a:p>
            <a:r>
              <a:rPr lang="en-GB" dirty="0"/>
              <a:t>All of this together means that a hard definition of “software product meets its specification” isn’t helpful.</a:t>
            </a:r>
          </a:p>
          <a:p>
            <a:r>
              <a:rPr lang="en-GB" dirty="0"/>
              <a:t>Instead, we typically go with the softer notion of “fitness for purpose” in other words, we ask whether our software system is “good enough” rather than asking if it is “perfect”.</a:t>
            </a:r>
          </a:p>
        </p:txBody>
      </p:sp>
      <p:sp>
        <p:nvSpPr>
          <p:cNvPr id="4" name="Slide Number Placeholder 3"/>
          <p:cNvSpPr>
            <a:spLocks noGrp="1"/>
          </p:cNvSpPr>
          <p:nvPr>
            <p:ph type="sldNum" sz="quarter" idx="5"/>
          </p:nvPr>
        </p:nvSpPr>
        <p:spPr/>
        <p:txBody>
          <a:bodyPr/>
          <a:lstStyle/>
          <a:p>
            <a:fld id="{26EBA74D-4537-4AB1-831B-89CD42D9761B}" type="slidenum">
              <a:rPr lang="en-GB" smtClean="0"/>
              <a:t>2</a:t>
            </a:fld>
            <a:endParaRPr lang="en-GB"/>
          </a:p>
        </p:txBody>
      </p:sp>
    </p:spTree>
    <p:extLst>
      <p:ext uri="{BB962C8B-B14F-4D97-AF65-F5344CB8AC3E}">
        <p14:creationId xmlns:p14="http://schemas.microsoft.com/office/powerpoint/2010/main" val="223861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 we assess fitness for purpose?</a:t>
            </a:r>
          </a:p>
          <a:p>
            <a:r>
              <a:rPr lang="en-GB" dirty="0"/>
              <a:t>Here are some suggestions of things we might want to be interested in.</a:t>
            </a:r>
          </a:p>
          <a:p>
            <a:endParaRPr lang="en-GB" dirty="0"/>
          </a:p>
          <a:p>
            <a:r>
              <a:rPr lang="en-GB" dirty="0"/>
              <a:t>You should notice two things about these criteria:</a:t>
            </a:r>
          </a:p>
          <a:p>
            <a:pPr marL="228600" indent="-228600">
              <a:buAutoNum type="arabicPeriod"/>
            </a:pPr>
            <a:r>
              <a:rPr lang="en-GB" dirty="0"/>
              <a:t>The software requirements are only indirectly referenced: we ask whether the software has been properly tested, which will of course need to reference the requirements, but we do not ask that every requirement is implemented correctly. Instead, we ask if the software is “usable”.</a:t>
            </a:r>
          </a:p>
          <a:p>
            <a:pPr marL="228600" indent="-228600">
              <a:buAutoNum type="arabicPeriod"/>
            </a:pPr>
            <a:r>
              <a:rPr lang="en-GB" dirty="0"/>
              <a:t>The criteria aren’t about “correctness”, but about how well the software does its job. This is important because it gives us a scale of quality rather than a black-or-white choice. Thus, one version of a software system can be </a:t>
            </a:r>
            <a:r>
              <a:rPr lang="en-GB" i="1" dirty="0"/>
              <a:t>more </a:t>
            </a:r>
            <a:r>
              <a:rPr lang="en-GB" dirty="0"/>
              <a:t>fit for purpose than another one, opening the way for incremental quality improvement.</a:t>
            </a:r>
          </a:p>
        </p:txBody>
      </p:sp>
      <p:sp>
        <p:nvSpPr>
          <p:cNvPr id="4" name="Slide Number Placeholder 3"/>
          <p:cNvSpPr>
            <a:spLocks noGrp="1"/>
          </p:cNvSpPr>
          <p:nvPr>
            <p:ph type="sldNum" sz="quarter" idx="5"/>
          </p:nvPr>
        </p:nvSpPr>
        <p:spPr/>
        <p:txBody>
          <a:bodyPr/>
          <a:lstStyle/>
          <a:p>
            <a:fld id="{26EBA74D-4537-4AB1-831B-89CD42D9761B}" type="slidenum">
              <a:rPr lang="en-GB" smtClean="0"/>
              <a:t>3</a:t>
            </a:fld>
            <a:endParaRPr lang="en-GB"/>
          </a:p>
        </p:txBody>
      </p:sp>
    </p:spTree>
    <p:extLst>
      <p:ext uri="{BB962C8B-B14F-4D97-AF65-F5344CB8AC3E}">
        <p14:creationId xmlns:p14="http://schemas.microsoft.com/office/powerpoint/2010/main" val="56253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differentiate different aspects of software quality: </a:t>
            </a:r>
          </a:p>
          <a:p>
            <a:pPr marL="228600" indent="-228600">
              <a:buAutoNum type="arabicPeriod"/>
            </a:pPr>
            <a:r>
              <a:rPr lang="en-GB" dirty="0"/>
              <a:t>Process quality is about the process we use to develop the software. For example, we might agree that a systematic development process is likely to lead to better software quality than an ad hoc hacking approach.</a:t>
            </a:r>
          </a:p>
          <a:p>
            <a:pPr marL="228600" indent="-228600">
              <a:buAutoNum type="arabicPeriod"/>
            </a:pPr>
            <a:r>
              <a:rPr lang="en-GB" dirty="0"/>
              <a:t>Product quality, on the other hand, is all about the final software system itself. We differentiate functional quality, which is all about correctness (“what the software does”), and non-functional quality, which is about everything else or “how well the software does it”.</a:t>
            </a:r>
          </a:p>
          <a:p>
            <a:pPr marL="0" indent="0">
              <a:buNone/>
            </a:pPr>
            <a:endParaRPr lang="en-GB" dirty="0"/>
          </a:p>
          <a:p>
            <a:pPr marL="0" indent="0">
              <a:buNone/>
            </a:pPr>
            <a:r>
              <a:rPr lang="en-GB" dirty="0"/>
              <a:t>&lt;ANIMATE&gt;</a:t>
            </a:r>
          </a:p>
          <a:p>
            <a:pPr marL="0" indent="0">
              <a:buNone/>
            </a:pPr>
            <a:r>
              <a:rPr lang="en-GB" dirty="0"/>
              <a:t>Let’s start with a brief look over process quality.</a:t>
            </a:r>
          </a:p>
        </p:txBody>
      </p:sp>
      <p:sp>
        <p:nvSpPr>
          <p:cNvPr id="4" name="Slide Number Placeholder 3"/>
          <p:cNvSpPr>
            <a:spLocks noGrp="1"/>
          </p:cNvSpPr>
          <p:nvPr>
            <p:ph type="sldNum" sz="quarter" idx="5"/>
          </p:nvPr>
        </p:nvSpPr>
        <p:spPr/>
        <p:txBody>
          <a:bodyPr/>
          <a:lstStyle/>
          <a:p>
            <a:fld id="{26EBA74D-4537-4AB1-831B-89CD42D9761B}" type="slidenum">
              <a:rPr lang="en-GB" smtClean="0"/>
              <a:t>4</a:t>
            </a:fld>
            <a:endParaRPr lang="en-GB"/>
          </a:p>
        </p:txBody>
      </p:sp>
    </p:spTree>
    <p:extLst>
      <p:ext uri="{BB962C8B-B14F-4D97-AF65-F5344CB8AC3E}">
        <p14:creationId xmlns:p14="http://schemas.microsoft.com/office/powerpoint/2010/main" val="214014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r>
              <a:rPr lang="en-US" dirty="0"/>
              <a:t>Clearly, the quality of the software development process affects the quality of the product – </a:t>
            </a:r>
            <a:r>
              <a:rPr lang="en-US" b="1" dirty="0"/>
              <a:t>though nobody quite knows how.</a:t>
            </a:r>
            <a:endParaRPr lang="en-US" b="0" dirty="0"/>
          </a:p>
          <a:p>
            <a:endParaRPr lang="en-US" b="0" dirty="0"/>
          </a:p>
          <a:p>
            <a:r>
              <a:rPr lang="en-US" b="0" dirty="0"/>
              <a:t>For example, individual skills seem to be more important at times than a systematically structured process. </a:t>
            </a:r>
          </a:p>
          <a:p>
            <a:r>
              <a:rPr lang="en-US" b="0" dirty="0"/>
              <a:t>But without a process software quality can easily be negatively affected.</a:t>
            </a:r>
          </a:p>
          <a:p>
            <a:endParaRPr lang="en-US" dirty="0"/>
          </a:p>
          <a:p>
            <a:r>
              <a:rPr lang="en-US" dirty="0"/>
              <a:t>Good communication and information flow in a team are very important for the quality of the final product.</a:t>
            </a:r>
          </a:p>
          <a:p>
            <a:r>
              <a:rPr lang="en-US" dirty="0"/>
              <a:t>But too much communication can slow down the software development process </a:t>
            </a:r>
            <a:r>
              <a:rPr lang="en-US" dirty="0" err="1"/>
              <a:t>inacceptably</a:t>
            </a:r>
            <a:r>
              <a:rPr lang="en-US" dirty="0"/>
              <a:t>.</a:t>
            </a:r>
          </a:p>
          <a:p>
            <a:endParaRPr lang="en-US" dirty="0"/>
          </a:p>
          <a:p>
            <a:r>
              <a:rPr lang="en-US" dirty="0"/>
              <a:t>Quality may further be affected by how new the type of software to be developed is (to the team) and how fast a turnaround we’re expecting to deliver.</a:t>
            </a:r>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6181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absence of strong and unambiguous indicators of the specific properties of a good process from a quality perspective, the best we can do is to take a slightly more general approach.</a:t>
            </a:r>
          </a:p>
          <a:p>
            <a:endParaRPr lang="en-GB" dirty="0"/>
          </a:p>
          <a:p>
            <a:r>
              <a:rPr lang="en-GB" dirty="0"/>
              <a:t>In particular, it seems clear that establishing a “quality culture” in our team and our organisation is beneficial for the overall software quality.</a:t>
            </a:r>
          </a:p>
          <a:p>
            <a:endParaRPr lang="en-GB" dirty="0"/>
          </a:p>
          <a:p>
            <a:r>
              <a:rPr lang="en-GB" dirty="0"/>
              <a:t>A quality culture means to hand responsibility for software quality explicitly to developers and teams and to let them work out the processes that </a:t>
            </a:r>
            <a:r>
              <a:rPr lang="en-GB" i="1" dirty="0"/>
              <a:t>work in their context</a:t>
            </a:r>
            <a:r>
              <a:rPr lang="en-GB" dirty="0"/>
              <a:t>.</a:t>
            </a:r>
          </a:p>
          <a:p>
            <a:r>
              <a:rPr lang="en-GB" dirty="0"/>
              <a:t>To achieve this, it is important to bring everyone on board and make them committed to achieving a high level of product quality.</a:t>
            </a:r>
          </a:p>
          <a:p>
            <a:r>
              <a:rPr lang="en-GB" dirty="0"/>
              <a:t>Teams then jointly take responsibility for the quality of the products they develop and incrementally improve their quality processes.</a:t>
            </a:r>
          </a:p>
          <a:p>
            <a:endParaRPr lang="en-GB" dirty="0"/>
          </a:p>
          <a:p>
            <a:r>
              <a:rPr lang="en-GB" dirty="0"/>
              <a:t>Where people are interested in the more intangible (aka vague) aspects of software quality, management should encourage this and offer some freedom and support for exploration and development of new ideas.</a:t>
            </a:r>
          </a:p>
        </p:txBody>
      </p:sp>
      <p:sp>
        <p:nvSpPr>
          <p:cNvPr id="4" name="Slide Number Placeholder 3"/>
          <p:cNvSpPr>
            <a:spLocks noGrp="1"/>
          </p:cNvSpPr>
          <p:nvPr>
            <p:ph type="sldNum" sz="quarter" idx="5"/>
          </p:nvPr>
        </p:nvSpPr>
        <p:spPr/>
        <p:txBody>
          <a:bodyPr/>
          <a:lstStyle/>
          <a:p>
            <a:fld id="{26EBA74D-4537-4AB1-831B-89CD42D9761B}" type="slidenum">
              <a:rPr lang="en-GB" smtClean="0"/>
              <a:t>6</a:t>
            </a:fld>
            <a:endParaRPr lang="en-GB"/>
          </a:p>
        </p:txBody>
      </p:sp>
    </p:spTree>
    <p:extLst>
      <p:ext uri="{BB962C8B-B14F-4D97-AF65-F5344CB8AC3E}">
        <p14:creationId xmlns:p14="http://schemas.microsoft.com/office/powerpoint/2010/main" val="101978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now have a quick look at product-quality properties. </a:t>
            </a:r>
          </a:p>
          <a:p>
            <a:endParaRPr lang="en-GB" dirty="0"/>
          </a:p>
          <a:p>
            <a:r>
              <a:rPr lang="en-GB" dirty="0"/>
              <a:t>We have already spoken a lot about correctness, including when we were discussing software requirements earlier in the term. </a:t>
            </a:r>
          </a:p>
          <a:p>
            <a:r>
              <a:rPr lang="en-GB" dirty="0"/>
              <a:t>We have spoken much less about non-functional quality properties.</a:t>
            </a:r>
          </a:p>
        </p:txBody>
      </p:sp>
      <p:sp>
        <p:nvSpPr>
          <p:cNvPr id="4" name="Slide Number Placeholder 3"/>
          <p:cNvSpPr>
            <a:spLocks noGrp="1"/>
          </p:cNvSpPr>
          <p:nvPr>
            <p:ph type="sldNum" sz="quarter" idx="5"/>
          </p:nvPr>
        </p:nvSpPr>
        <p:spPr/>
        <p:txBody>
          <a:bodyPr/>
          <a:lstStyle/>
          <a:p>
            <a:fld id="{26EBA74D-4537-4AB1-831B-89CD42D9761B}" type="slidenum">
              <a:rPr lang="en-GB" smtClean="0"/>
              <a:t>7</a:t>
            </a:fld>
            <a:endParaRPr lang="en-GB"/>
          </a:p>
        </p:txBody>
      </p:sp>
    </p:spTree>
    <p:extLst>
      <p:ext uri="{BB962C8B-B14F-4D97-AF65-F5344CB8AC3E}">
        <p14:creationId xmlns:p14="http://schemas.microsoft.com/office/powerpoint/2010/main" val="100178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turns out that our overall </a:t>
            </a:r>
            <a:r>
              <a:rPr lang="en-GB" i="1" dirty="0"/>
              <a:t>perception</a:t>
            </a:r>
            <a:r>
              <a:rPr lang="en-GB" i="0" dirty="0"/>
              <a:t> of a software system’s quality is determined primarily by its non-functional properties:</a:t>
            </a:r>
          </a:p>
          <a:p>
            <a:r>
              <a:rPr lang="en-GB" i="0" dirty="0"/>
              <a:t>If a software functionality doesn’t work correctly, users can – and typically will – find a workaround. </a:t>
            </a:r>
          </a:p>
          <a:p>
            <a:r>
              <a:rPr lang="en-GB" i="0" dirty="0"/>
              <a:t>If a software systems has bad non-functional quality – for example if it is unreliable or too slow – there is typically nothing users can do to work around the issue. </a:t>
            </a:r>
          </a:p>
          <a:p>
            <a:r>
              <a:rPr lang="en-GB" i="0" dirty="0"/>
              <a:t>As a result, they lose trust and eventually stop using the software.</a:t>
            </a:r>
          </a:p>
          <a:p>
            <a:endParaRPr lang="en-GB" i="0" dirty="0"/>
          </a:p>
          <a:p>
            <a:r>
              <a:rPr lang="en-GB" i="0" dirty="0"/>
              <a:t>So understanding what the important non-functional quality properties are for our software is key to ensuring its success.</a:t>
            </a:r>
          </a:p>
          <a:p>
            <a:endParaRPr lang="en-GB" i="0" dirty="0"/>
          </a:p>
          <a:p>
            <a:r>
              <a:rPr lang="en-GB" i="0" dirty="0"/>
              <a:t>&lt;ANIMATE&gt;</a:t>
            </a:r>
          </a:p>
          <a:p>
            <a:r>
              <a:rPr lang="en-GB" i="0" dirty="0"/>
              <a:t>Below is a list of some selected non-functional quality properties. </a:t>
            </a:r>
          </a:p>
          <a:p>
            <a:r>
              <a:rPr lang="en-GB" i="0" dirty="0"/>
              <a:t>What do you think?</a:t>
            </a:r>
          </a:p>
          <a:p>
            <a:r>
              <a:rPr lang="en-GB" i="0" dirty="0"/>
              <a:t>Can / Should we consider all of them for a given project?</a:t>
            </a:r>
          </a:p>
          <a:p>
            <a:r>
              <a:rPr lang="en-GB" i="0" dirty="0"/>
              <a:t>Even if we only consider a subset of the properties, should we aim to optimise quality along each of the selected properties?</a:t>
            </a:r>
          </a:p>
          <a:p>
            <a:endParaRPr lang="en-GB" i="0" dirty="0"/>
          </a:p>
          <a:p>
            <a:r>
              <a:rPr lang="en-GB" i="0" dirty="0"/>
              <a:t>On KEATS, you will find a short activity asking you to choose between multiple options. Go there now to unlock the next video.</a:t>
            </a:r>
          </a:p>
          <a:p>
            <a:endParaRPr lang="en-GB" i="0" dirty="0"/>
          </a:p>
          <a:p>
            <a:r>
              <a:rPr lang="en-GB" i="0"/>
              <a:t>&lt;CTRL-SHIFT-END&gt;</a:t>
            </a:r>
            <a:endParaRPr lang="en-GB" i="0" dirty="0"/>
          </a:p>
        </p:txBody>
      </p:sp>
      <p:sp>
        <p:nvSpPr>
          <p:cNvPr id="4" name="Slide Number Placeholder 3"/>
          <p:cNvSpPr>
            <a:spLocks noGrp="1"/>
          </p:cNvSpPr>
          <p:nvPr>
            <p:ph type="sldNum" sz="quarter" idx="5"/>
          </p:nvPr>
        </p:nvSpPr>
        <p:spPr/>
        <p:txBody>
          <a:bodyPr/>
          <a:lstStyle/>
          <a:p>
            <a:fld id="{26EBA74D-4537-4AB1-831B-89CD42D9761B}" type="slidenum">
              <a:rPr lang="en-GB" smtClean="0"/>
              <a:t>8</a:t>
            </a:fld>
            <a:endParaRPr lang="en-GB"/>
          </a:p>
        </p:txBody>
      </p:sp>
    </p:spTree>
    <p:extLst>
      <p:ext uri="{BB962C8B-B14F-4D97-AF65-F5344CB8AC3E}">
        <p14:creationId xmlns:p14="http://schemas.microsoft.com/office/powerpoint/2010/main" val="2277312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32745453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0753330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71961561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9939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119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16739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3467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8042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52080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5972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1585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79349424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149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11776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02736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694821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25/02/2020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42735064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043266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7592443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5199583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42051219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057951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2128102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682551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322806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EF040-B66F-4F3A-85DD-9F8F28F17C51}"/>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Introduction to software quality</a:t>
            </a:r>
          </a:p>
        </p:txBody>
      </p:sp>
      <p:sp>
        <p:nvSpPr>
          <p:cNvPr id="5" name="Subtitle 4">
            <a:extLst>
              <a:ext uri="{FF2B5EF4-FFF2-40B4-BE49-F238E27FC236}">
                <a16:creationId xmlns:a16="http://schemas.microsoft.com/office/drawing/2014/main" id="{9A5CAC89-69FD-4237-BF0C-6CEC2FDF6E6F}"/>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2680018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a:t>
            </a:r>
          </a:p>
        </p:txBody>
      </p:sp>
      <p:sp>
        <p:nvSpPr>
          <p:cNvPr id="3" name="Content Placeholder 2"/>
          <p:cNvSpPr>
            <a:spLocks noGrp="1"/>
          </p:cNvSpPr>
          <p:nvPr>
            <p:ph idx="1"/>
          </p:nvPr>
        </p:nvSpPr>
        <p:spPr/>
        <p:txBody>
          <a:bodyPr/>
          <a:lstStyle/>
          <a:p>
            <a:r>
              <a:rPr lang="en-GB" dirty="0"/>
              <a:t>Quality means “product meets its specification”</a:t>
            </a:r>
          </a:p>
          <a:p>
            <a:endParaRPr lang="en-GB" dirty="0"/>
          </a:p>
          <a:p>
            <a:r>
              <a:rPr lang="en-GB" dirty="0"/>
              <a:t>Difficult for large (software) systems:</a:t>
            </a:r>
          </a:p>
          <a:p>
            <a:pPr marL="177800" lvl="1" indent="-177800">
              <a:buFontTx/>
              <a:buChar char="-"/>
            </a:pPr>
            <a:r>
              <a:rPr lang="en-GB" dirty="0"/>
              <a:t>Many stakeholders with potentially conflicting requirements</a:t>
            </a:r>
          </a:p>
          <a:p>
            <a:pPr marL="447675" lvl="2" indent="-177800">
              <a:buFontTx/>
              <a:buChar char="-"/>
            </a:pPr>
            <a:r>
              <a:rPr lang="en-GB" dirty="0"/>
              <a:t>Customer quality requirements (efficiency, reliability, etc.) </a:t>
            </a:r>
          </a:p>
          <a:p>
            <a:pPr marL="447675" lvl="2" indent="-177800">
              <a:buFontTx/>
              <a:buChar char="-"/>
            </a:pPr>
            <a:r>
              <a:rPr lang="en-GB" dirty="0"/>
              <a:t>Developer quality requirements (maintainability, reusability, etc.)</a:t>
            </a:r>
          </a:p>
          <a:p>
            <a:pPr marL="177800" lvl="1" indent="-177800">
              <a:buFontTx/>
              <a:buChar char="-"/>
            </a:pPr>
            <a:r>
              <a:rPr lang="en-GB" dirty="0"/>
              <a:t>Some quality requirements difficult to specify unambiguously</a:t>
            </a:r>
          </a:p>
          <a:p>
            <a:pPr marL="177800" lvl="1" indent="-177800">
              <a:buFontTx/>
              <a:buChar char="-"/>
            </a:pPr>
            <a:r>
              <a:rPr lang="en-GB" dirty="0"/>
              <a:t>Software specifications usually incomplete, evolving and often inconsistent</a:t>
            </a:r>
          </a:p>
          <a:p>
            <a:pPr marL="447675" lvl="2" indent="-177800">
              <a:buFontTx/>
              <a:buChar char="-"/>
            </a:pPr>
            <a:r>
              <a:rPr lang="en-GB" dirty="0"/>
              <a:t>“Wicked” problem</a:t>
            </a:r>
          </a:p>
          <a:p>
            <a:pPr marL="177800" lvl="1" indent="-177800">
              <a:buFontTx/>
              <a:buChar char="-"/>
            </a:pPr>
            <a:endParaRPr lang="en-GB" dirty="0"/>
          </a:p>
          <a:p>
            <a:r>
              <a:rPr lang="en-GB" dirty="0"/>
              <a:t>“Fitness for purpose” rather than “specification conformance”</a:t>
            </a:r>
          </a:p>
          <a:p>
            <a:pPr marL="177800" lvl="1" indent="-177800">
              <a:buFontTx/>
              <a:buChar char="-"/>
            </a:pPr>
            <a:r>
              <a:rPr lang="en-GB" dirty="0"/>
              <a:t>Good enough vs perfect</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121483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for purpose</a:t>
            </a:r>
          </a:p>
        </p:txBody>
      </p:sp>
      <p:sp>
        <p:nvSpPr>
          <p:cNvPr id="3" name="Content Placeholder 2"/>
          <p:cNvSpPr>
            <a:spLocks noGrp="1"/>
          </p:cNvSpPr>
          <p:nvPr>
            <p:ph idx="1"/>
          </p:nvPr>
        </p:nvSpPr>
        <p:spPr/>
        <p:txBody>
          <a:bodyPr/>
          <a:lstStyle/>
          <a:p>
            <a:pPr marL="177800" indent="-177800">
              <a:buFontTx/>
              <a:buChar char="-"/>
            </a:pPr>
            <a:r>
              <a:rPr lang="en-US" dirty="0"/>
              <a:t>Has the software been properly tested?</a:t>
            </a:r>
          </a:p>
          <a:p>
            <a:pPr marL="177800" indent="-177800">
              <a:buFontTx/>
              <a:buChar char="-"/>
            </a:pPr>
            <a:r>
              <a:rPr lang="en-US" dirty="0"/>
              <a:t>Is the software sufficiently dependable to be put into use?</a:t>
            </a:r>
          </a:p>
          <a:p>
            <a:pPr marL="177800" indent="-177800">
              <a:buFontTx/>
              <a:buChar char="-"/>
            </a:pPr>
            <a:r>
              <a:rPr lang="en-US" dirty="0"/>
              <a:t>Is the performance of the software acceptable for normal use?</a:t>
            </a:r>
          </a:p>
          <a:p>
            <a:pPr marL="177800" indent="-177800">
              <a:buFontTx/>
              <a:buChar char="-"/>
            </a:pPr>
            <a:r>
              <a:rPr lang="en-US" dirty="0"/>
              <a:t>Is the software usable?</a:t>
            </a:r>
          </a:p>
          <a:p>
            <a:pPr marL="177800" indent="-177800">
              <a:buFontTx/>
              <a:buChar char="-"/>
            </a:pPr>
            <a:r>
              <a:rPr lang="en-US" dirty="0"/>
              <a:t>Is the software well-structured and understandable?</a:t>
            </a:r>
          </a:p>
          <a:p>
            <a:pPr marL="177800" indent="-177800">
              <a:buFontTx/>
              <a:buChar char="-"/>
            </a:pPr>
            <a:r>
              <a:rPr lang="en-US" dirty="0"/>
              <a:t>Have programming and documentation standards been followed in the development process?</a:t>
            </a: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957866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Elbow Connector 12"/>
          <p:cNvCxnSpPr>
            <a:stCxn id="7" idx="2"/>
            <a:endCxn id="8" idx="0"/>
          </p:cNvCxnSpPr>
          <p:nvPr/>
        </p:nvCxnSpPr>
        <p:spPr>
          <a:xfrm rot="5400000">
            <a:off x="3298212" y="1091899"/>
            <a:ext cx="689923" cy="3137779"/>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7" idx="2"/>
            <a:endCxn id="9" idx="0"/>
          </p:cNvCxnSpPr>
          <p:nvPr/>
        </p:nvCxnSpPr>
        <p:spPr>
          <a:xfrm rot="16200000" flipH="1">
            <a:off x="6427173" y="1100715"/>
            <a:ext cx="689923" cy="3120145"/>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9" idx="2"/>
            <a:endCxn id="10" idx="0"/>
          </p:cNvCxnSpPr>
          <p:nvPr/>
        </p:nvCxnSpPr>
        <p:spPr>
          <a:xfrm rot="5400000">
            <a:off x="7073737" y="3032386"/>
            <a:ext cx="915775" cy="1601167"/>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9" idx="2"/>
            <a:endCxn id="11" idx="0"/>
          </p:cNvCxnSpPr>
          <p:nvPr/>
        </p:nvCxnSpPr>
        <p:spPr>
          <a:xfrm rot="16200000" flipH="1">
            <a:off x="8569906" y="3137382"/>
            <a:ext cx="915775" cy="1391173"/>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dirty="0"/>
              <a:t>Types of software quality attributes</a:t>
            </a:r>
          </a:p>
        </p:txBody>
      </p:sp>
      <p:sp>
        <p:nvSpPr>
          <p:cNvPr id="3" name="Content Placeholder 2"/>
          <p:cNvSpPr>
            <a:spLocks noGrp="1"/>
          </p:cNvSpPr>
          <p:nvPr>
            <p:ph idx="1"/>
          </p:nvPr>
        </p:nvSpPr>
        <p:spPr/>
        <p:txBody>
          <a:bodyPr/>
          <a:lstStyle/>
          <a:p>
            <a:r>
              <a:rPr lang="en-GB" dirty="0"/>
              <a:t>We distinguish different aspects of software quality:</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7" name="TextBox 6"/>
          <p:cNvSpPr txBox="1"/>
          <p:nvPr/>
        </p:nvSpPr>
        <p:spPr>
          <a:xfrm>
            <a:off x="4286167" y="1946495"/>
            <a:ext cx="1851789"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Software quality</a:t>
            </a:r>
          </a:p>
        </p:txBody>
      </p:sp>
      <p:sp>
        <p:nvSpPr>
          <p:cNvPr id="9" name="TextBox 8"/>
          <p:cNvSpPr txBox="1"/>
          <p:nvPr/>
        </p:nvSpPr>
        <p:spPr>
          <a:xfrm>
            <a:off x="7452799" y="3005750"/>
            <a:ext cx="1758815"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Product quality</a:t>
            </a:r>
          </a:p>
        </p:txBody>
      </p:sp>
      <p:grpSp>
        <p:nvGrpSpPr>
          <p:cNvPr id="20" name="Group 19"/>
          <p:cNvGrpSpPr/>
          <p:nvPr/>
        </p:nvGrpSpPr>
        <p:grpSpPr>
          <a:xfrm>
            <a:off x="5684920" y="4290857"/>
            <a:ext cx="5294573" cy="646331"/>
            <a:chOff x="6219731" y="4290857"/>
            <a:chExt cx="5294573" cy="646331"/>
          </a:xfrm>
        </p:grpSpPr>
        <p:sp>
          <p:nvSpPr>
            <p:cNvPr id="10" name="TextBox 9"/>
            <p:cNvSpPr txBox="1"/>
            <p:nvPr/>
          </p:nvSpPr>
          <p:spPr>
            <a:xfrm>
              <a:off x="6219731" y="4290857"/>
              <a:ext cx="2092239" cy="646331"/>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Functional Quality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(Correctness)</a:t>
              </a:r>
            </a:p>
          </p:txBody>
        </p:sp>
        <p:sp>
          <p:nvSpPr>
            <p:cNvPr id="11" name="TextBox 10"/>
            <p:cNvSpPr txBox="1"/>
            <p:nvPr/>
          </p:nvSpPr>
          <p:spPr>
            <a:xfrm>
              <a:off x="9002078" y="4290857"/>
              <a:ext cx="2512226" cy="646331"/>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Non-functional quality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(“Quality” properties)</a:t>
              </a:r>
            </a:p>
          </p:txBody>
        </p:sp>
      </p:grpSp>
      <p:sp>
        <p:nvSpPr>
          <p:cNvPr id="8" name="TextBox 7"/>
          <p:cNvSpPr txBox="1"/>
          <p:nvPr/>
        </p:nvSpPr>
        <p:spPr>
          <a:xfrm>
            <a:off x="1212508" y="3005750"/>
            <a:ext cx="1723549"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Process quality</a:t>
            </a:r>
          </a:p>
        </p:txBody>
      </p:sp>
    </p:spTree>
    <p:extLst>
      <p:ext uri="{BB962C8B-B14F-4D97-AF65-F5344CB8AC3E}">
        <p14:creationId xmlns:p14="http://schemas.microsoft.com/office/powerpoint/2010/main" val="2131506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8"/>
                                        </p:tgtEl>
                                        <p:attrNameLst>
                                          <p:attrName>fillcolor</p:attrName>
                                        </p:attrNameLst>
                                      </p:cBhvr>
                                      <p:to>
                                        <a:schemeClr val="accent2"/>
                                      </p:to>
                                    </p:animClr>
                                    <p:set>
                                      <p:cBhvr>
                                        <p:cTn id="7" dur="500" fill="hold"/>
                                        <p:tgtEl>
                                          <p:spTgt spid="8"/>
                                        </p:tgtEl>
                                        <p:attrNameLst>
                                          <p:attrName>fill.type</p:attrName>
                                        </p:attrNameLst>
                                      </p:cBhvr>
                                      <p:to>
                                        <p:strVal val="solid"/>
                                      </p:to>
                                    </p:set>
                                    <p:set>
                                      <p:cBhvr>
                                        <p:cTn id="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dirty="0"/>
              <a:t>Process and product quality</a:t>
            </a:r>
          </a:p>
        </p:txBody>
      </p:sp>
      <p:sp>
        <p:nvSpPr>
          <p:cNvPr id="22530" name="Rectangle 2"/>
          <p:cNvSpPr>
            <a:spLocks noGrp="1" noChangeArrowheads="1"/>
          </p:cNvSpPr>
          <p:nvPr>
            <p:ph idx="1"/>
          </p:nvPr>
        </p:nvSpPr>
        <p:spPr/>
        <p:txBody>
          <a:bodyPr/>
          <a:lstStyle/>
          <a:p>
            <a:r>
              <a:rPr lang="en-GB" dirty="0"/>
              <a:t>Quality of process affects quality of product </a:t>
            </a:r>
          </a:p>
          <a:p>
            <a:endParaRPr lang="en-GB" dirty="0"/>
          </a:p>
          <a:p>
            <a:r>
              <a:rPr lang="en-GB" dirty="0"/>
              <a:t>However, relationship between software process and product quality is very complex and poorly understood</a:t>
            </a:r>
          </a:p>
          <a:p>
            <a:pPr marL="450850" lvl="2" indent="-180975">
              <a:buFontTx/>
              <a:buChar char="-"/>
            </a:pPr>
            <a:r>
              <a:rPr lang="en-GB" dirty="0"/>
              <a:t>Individual skills and experience seem particularly important</a:t>
            </a:r>
          </a:p>
          <a:p>
            <a:pPr marL="450850" lvl="2" indent="-180975">
              <a:buFontTx/>
              <a:buChar char="-"/>
            </a:pPr>
            <a:r>
              <a:rPr lang="en-GB" dirty="0"/>
              <a:t>As is communication and information flow</a:t>
            </a:r>
          </a:p>
          <a:p>
            <a:pPr marL="450850" lvl="2" indent="-180975">
              <a:buFontTx/>
              <a:buChar char="-"/>
            </a:pPr>
            <a:r>
              <a:rPr lang="en-GB" dirty="0"/>
              <a:t>Factors such as novelty of application or need for accelerated development may impair quality</a:t>
            </a: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5958611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idx="1"/>
          </p:nvPr>
        </p:nvSpPr>
        <p:spPr/>
        <p:txBody>
          <a:bodyPr/>
          <a:lstStyle/>
          <a:p>
            <a:r>
              <a:rPr lang="en-US" dirty="0"/>
              <a:t>Managers should aim to develop a “quality culture”</a:t>
            </a:r>
          </a:p>
          <a:p>
            <a:pPr marL="180975" lvl="1" indent="-180975">
              <a:buFontTx/>
              <a:buChar char="-"/>
            </a:pPr>
            <a:r>
              <a:rPr lang="en-US" dirty="0"/>
              <a:t>Everyone responsible for software development is committed to achieving a high level of product quality</a:t>
            </a:r>
          </a:p>
          <a:p>
            <a:pPr marL="180975" lvl="1" indent="-180975">
              <a:buFontTx/>
              <a:buChar char="-"/>
            </a:pPr>
            <a:r>
              <a:rPr lang="en-US" dirty="0"/>
              <a:t>Teams take responsibility for the quality of their work and develop new approaches to quality improvement</a:t>
            </a:r>
          </a:p>
          <a:p>
            <a:pPr marL="180975" lvl="1" indent="-180975">
              <a:buFontTx/>
              <a:buChar char="-"/>
            </a:pPr>
            <a:r>
              <a:rPr lang="en-US" dirty="0"/>
              <a:t>Support people interested in intangible aspects of quality</a:t>
            </a:r>
          </a:p>
          <a:p>
            <a:pPr marL="180975" lvl="1" indent="-180975">
              <a:buFontTx/>
              <a:buChar char="-"/>
            </a:pPr>
            <a:r>
              <a:rPr lang="en-US" dirty="0"/>
              <a:t>Encourage professional behavior in all team members</a:t>
            </a: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8961310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software quality attributes</a:t>
            </a:r>
          </a:p>
        </p:txBody>
      </p:sp>
      <p:sp>
        <p:nvSpPr>
          <p:cNvPr id="3" name="Content Placeholder 2"/>
          <p:cNvSpPr>
            <a:spLocks noGrp="1"/>
          </p:cNvSpPr>
          <p:nvPr>
            <p:ph idx="1"/>
          </p:nvPr>
        </p:nvSpPr>
        <p:spPr/>
        <p:txBody>
          <a:bodyPr/>
          <a:lstStyle/>
          <a:p>
            <a:r>
              <a:rPr lang="en-GB" dirty="0"/>
              <a:t>We distinguish different aspects of software quality:</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cxnSp>
        <p:nvCxnSpPr>
          <p:cNvPr id="13" name="Elbow Connector 12"/>
          <p:cNvCxnSpPr>
            <a:stCxn id="7" idx="2"/>
            <a:endCxn id="8" idx="0"/>
          </p:cNvCxnSpPr>
          <p:nvPr/>
        </p:nvCxnSpPr>
        <p:spPr>
          <a:xfrm rot="5400000">
            <a:off x="3298212" y="1091899"/>
            <a:ext cx="689923" cy="3137779"/>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7" idx="2"/>
            <a:endCxn id="9" idx="0"/>
          </p:cNvCxnSpPr>
          <p:nvPr/>
        </p:nvCxnSpPr>
        <p:spPr>
          <a:xfrm rot="16200000" flipH="1">
            <a:off x="6427173" y="1100715"/>
            <a:ext cx="689923" cy="3120145"/>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9" idx="2"/>
            <a:endCxn id="10" idx="0"/>
          </p:cNvCxnSpPr>
          <p:nvPr/>
        </p:nvCxnSpPr>
        <p:spPr>
          <a:xfrm rot="5400000">
            <a:off x="7073737" y="3032386"/>
            <a:ext cx="915775" cy="1601167"/>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9" idx="2"/>
            <a:endCxn id="11" idx="0"/>
          </p:cNvCxnSpPr>
          <p:nvPr/>
        </p:nvCxnSpPr>
        <p:spPr>
          <a:xfrm rot="16200000" flipH="1">
            <a:off x="8569906" y="3137382"/>
            <a:ext cx="915775" cy="1391173"/>
          </a:xfrm>
          <a:prstGeom prst="bentConnector3">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6167" y="1946495"/>
            <a:ext cx="1851789"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Software quality</a:t>
            </a:r>
          </a:p>
        </p:txBody>
      </p:sp>
      <p:sp>
        <p:nvSpPr>
          <p:cNvPr id="8" name="TextBox 7"/>
          <p:cNvSpPr txBox="1"/>
          <p:nvPr/>
        </p:nvSpPr>
        <p:spPr>
          <a:xfrm>
            <a:off x="1212508" y="3005750"/>
            <a:ext cx="1723549"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Process quality</a:t>
            </a:r>
          </a:p>
        </p:txBody>
      </p:sp>
      <p:sp>
        <p:nvSpPr>
          <p:cNvPr id="9" name="TextBox 8"/>
          <p:cNvSpPr txBox="1"/>
          <p:nvPr/>
        </p:nvSpPr>
        <p:spPr>
          <a:xfrm>
            <a:off x="7452799" y="3005750"/>
            <a:ext cx="1758815"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Product quality</a:t>
            </a:r>
          </a:p>
        </p:txBody>
      </p:sp>
      <p:sp>
        <p:nvSpPr>
          <p:cNvPr id="10" name="TextBox 9"/>
          <p:cNvSpPr txBox="1"/>
          <p:nvPr/>
        </p:nvSpPr>
        <p:spPr>
          <a:xfrm>
            <a:off x="5684920" y="4290857"/>
            <a:ext cx="2092239" cy="646331"/>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Functional Quality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(Correctness)</a:t>
            </a:r>
          </a:p>
        </p:txBody>
      </p:sp>
      <p:sp>
        <p:nvSpPr>
          <p:cNvPr id="11" name="TextBox 10"/>
          <p:cNvSpPr txBox="1"/>
          <p:nvPr/>
        </p:nvSpPr>
        <p:spPr>
          <a:xfrm>
            <a:off x="8467267" y="4290857"/>
            <a:ext cx="2512226" cy="646331"/>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Non-functional quality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(“Quality” properties)</a:t>
            </a:r>
          </a:p>
        </p:txBody>
      </p:sp>
    </p:spTree>
    <p:extLst>
      <p:ext uri="{BB962C8B-B14F-4D97-AF65-F5344CB8AC3E}">
        <p14:creationId xmlns:p14="http://schemas.microsoft.com/office/powerpoint/2010/main" val="2513948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9"/>
                                        </p:tgtEl>
                                        <p:attrNameLst>
                                          <p:attrName>fillcolor</p:attrName>
                                        </p:attrNameLst>
                                      </p:cBhvr>
                                      <p:to>
                                        <a:schemeClr val="accent2"/>
                                      </p:to>
                                    </p:animClr>
                                    <p:set>
                                      <p:cBhvr>
                                        <p:cTn id="7" dur="500" fill="hold"/>
                                        <p:tgtEl>
                                          <p:spTgt spid="9"/>
                                        </p:tgtEl>
                                        <p:attrNameLst>
                                          <p:attrName>fill.type</p:attrName>
                                        </p:attrNameLst>
                                      </p:cBhvr>
                                      <p:to>
                                        <p:strVal val="solid"/>
                                      </p:to>
                                    </p:set>
                                    <p:set>
                                      <p:cBhvr>
                                        <p:cTn id="8" dur="500" fill="hold"/>
                                        <p:tgtEl>
                                          <p:spTgt spid="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1"/>
                                        </p:tgtEl>
                                        <p:attrNameLst>
                                          <p:attrName>fillcolor</p:attrName>
                                        </p:attrNameLst>
                                      </p:cBhvr>
                                      <p:to>
                                        <a:schemeClr val="accent2"/>
                                      </p:to>
                                    </p:animClr>
                                    <p:set>
                                      <p:cBhvr>
                                        <p:cTn id="11" dur="500" fill="hold"/>
                                        <p:tgtEl>
                                          <p:spTgt spid="11"/>
                                        </p:tgtEl>
                                        <p:attrNameLst>
                                          <p:attrName>fill.type</p:attrName>
                                        </p:attrNameLst>
                                      </p:cBhvr>
                                      <p:to>
                                        <p:strVal val="solid"/>
                                      </p:to>
                                    </p:set>
                                    <p:set>
                                      <p:cBhvr>
                                        <p:cTn id="12"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a:xfrm>
            <a:off x="480000" y="1018706"/>
            <a:ext cx="11232000" cy="4856400"/>
          </a:xfrm>
        </p:spPr>
        <p:txBody>
          <a:bodyPr/>
          <a:lstStyle/>
          <a:p>
            <a:r>
              <a:rPr lang="en-US" dirty="0"/>
              <a:t>Subjective quality of software system largely based on non-functional properties</a:t>
            </a:r>
          </a:p>
          <a:p>
            <a:pPr marL="182563" lvl="1" indent="-182563">
              <a:buFontTx/>
              <a:buChar char="-"/>
            </a:pPr>
            <a:r>
              <a:rPr lang="en-US" dirty="0"/>
              <a:t>Reflects practical user experience:</a:t>
            </a:r>
          </a:p>
          <a:p>
            <a:pPr marL="452438" lvl="2" indent="-182563">
              <a:buFontTx/>
              <a:buChar char="-"/>
            </a:pPr>
            <a:r>
              <a:rPr lang="en-US" dirty="0"/>
              <a:t>If software functionality is incorrect, users will often find workarounds</a:t>
            </a:r>
          </a:p>
          <a:p>
            <a:pPr marL="452438" lvl="2" indent="-182563">
              <a:buFontTx/>
              <a:buChar char="-"/>
            </a:pPr>
            <a:r>
              <a:rPr lang="en-US" dirty="0"/>
              <a:t>If software is unreliable or too slow, no user-level fix available</a:t>
            </a:r>
          </a:p>
          <a:p>
            <a:pPr marL="722313" lvl="3" indent="-182563">
              <a:buFontTx/>
              <a:buChar char="-"/>
            </a:pPr>
            <a:r>
              <a:rPr lang="en-US" dirty="0">
                <a:sym typeface="Wingdings" panose="05000000000000000000" pitchFamily="2" charset="2"/>
              </a:rPr>
              <a:t>Users lose trust and stop using the software system</a:t>
            </a:r>
            <a:endParaRPr lang="en-GB" dirty="0"/>
          </a:p>
          <a:p>
            <a:endParaRPr lang="en-US"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A2D50"/>
              </a:solidFill>
              <a:effectLst/>
              <a:uLnTx/>
              <a:uFillTx/>
              <a:latin typeface="Georgia"/>
              <a:ea typeface="+mn-ea"/>
            </a:endParaRPr>
          </a:p>
        </p:txBody>
      </p:sp>
      <p:graphicFrame>
        <p:nvGraphicFramePr>
          <p:cNvPr id="7" name="Content Placeholder 3"/>
          <p:cNvGraphicFramePr>
            <a:graphicFrameLocks/>
          </p:cNvGraphicFramePr>
          <p:nvPr/>
        </p:nvGraphicFramePr>
        <p:xfrm>
          <a:off x="1981200" y="3398012"/>
          <a:ext cx="8229600" cy="1854200"/>
        </p:xfrm>
        <a:graphic>
          <a:graphicData uri="http://schemas.openxmlformats.org/drawingml/2006/table">
            <a:tbl>
              <a:tblPr bandRow="1">
                <a:tableStyleId>{9D7B26C5-4107-4FEC-AEDC-1716B250A1EF}</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2000" dirty="0"/>
                        <a:t>Safety</a:t>
                      </a:r>
                      <a:endParaRPr lang="en-GB" sz="20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000" dirty="0" err="1"/>
                        <a:t>Understandability</a:t>
                      </a:r>
                      <a:endParaRPr lang="en-GB" sz="20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000" dirty="0"/>
                        <a:t>Portability</a:t>
                      </a:r>
                      <a:endParaRPr lang="en-GB" sz="20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2000" dirty="0"/>
                        <a:t>Security</a:t>
                      </a:r>
                      <a:endParaRPr lang="en-GB" sz="20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000" dirty="0"/>
                        <a:t>Testability</a:t>
                      </a:r>
                      <a:endParaRPr lang="en-GB" sz="20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000" dirty="0"/>
                        <a:t>Usability</a:t>
                      </a:r>
                      <a:endParaRPr lang="en-GB" sz="20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2000"/>
                        <a:t>Reliability</a:t>
                      </a:r>
                      <a:endParaRPr lang="en-GB" sz="20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000"/>
                        <a:t>Adaptability</a:t>
                      </a:r>
                      <a:endParaRPr lang="en-GB" sz="20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000"/>
                        <a:t>Reusability</a:t>
                      </a:r>
                      <a:endParaRPr lang="en-GB" sz="20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2000"/>
                        <a:t>Resilience</a:t>
                      </a:r>
                      <a:endParaRPr lang="en-GB" sz="20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000" dirty="0"/>
                        <a:t>Modularity</a:t>
                      </a:r>
                      <a:endParaRPr lang="en-GB" sz="20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000"/>
                        <a:t>Efficiency</a:t>
                      </a:r>
                      <a:endParaRPr lang="en-GB" sz="20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2000" dirty="0"/>
                        <a:t>Robustness</a:t>
                      </a:r>
                      <a:endParaRPr lang="en-GB" sz="20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2000"/>
                        <a:t>Complexity</a:t>
                      </a:r>
                      <a:endParaRPr lang="en-GB" sz="20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2000" dirty="0" err="1"/>
                        <a:t>Learnability</a:t>
                      </a:r>
                      <a:endParaRPr lang="en-GB" sz="20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16446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1838</Words>
  <Application>Microsoft Office PowerPoint</Application>
  <PresentationFormat>Widescreen</PresentationFormat>
  <Paragraphs>183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Impact</vt:lpstr>
      <vt:lpstr>KCL UPDATE v4 4x3</vt:lpstr>
      <vt:lpstr>Introduction to software quality</vt:lpstr>
      <vt:lpstr>Software quality</vt:lpstr>
      <vt:lpstr>Fitness for purpose</vt:lpstr>
      <vt:lpstr>Types of software quality attributes</vt:lpstr>
      <vt:lpstr>Process and product quality</vt:lpstr>
      <vt:lpstr>Quality culture</vt:lpstr>
      <vt:lpstr>Types of software quality attributes</vt:lpstr>
      <vt:lpstr>Non-functional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quality</dc:title>
  <dc:creator>Zschaler, Steffen</dc:creator>
  <cp:lastModifiedBy>Zschaler, Steffen</cp:lastModifiedBy>
  <cp:revision>1</cp:revision>
  <dcterms:created xsi:type="dcterms:W3CDTF">2021-02-12T11:19:19Z</dcterms:created>
  <dcterms:modified xsi:type="dcterms:W3CDTF">2021-02-15T11:05:56Z</dcterms:modified>
</cp:coreProperties>
</file>