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312" r:id="rId2"/>
    <p:sldId id="290" r:id="rId3"/>
    <p:sldId id="293" r:id="rId4"/>
    <p:sldId id="294" r:id="rId5"/>
    <p:sldId id="296" r:id="rId6"/>
    <p:sldId id="298" r:id="rId7"/>
    <p:sldId id="299" r:id="rId8"/>
    <p:sldId id="31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1033C-7312-4294-AB92-1C8D9F0A4716}" v="10" dt="2021-02-15T11:42:3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017" autoAdjust="0"/>
  </p:normalViewPr>
  <p:slideViewPr>
    <p:cSldViewPr snapToGrid="0">
      <p:cViewPr varScale="1">
        <p:scale>
          <a:sx n="65" d="100"/>
          <a:sy n="65" d="100"/>
        </p:scale>
        <p:origin x="1350" y="78"/>
      </p:cViewPr>
      <p:guideLst/>
    </p:cSldViewPr>
  </p:slideViewPr>
  <p:notesTextViewPr>
    <p:cViewPr>
      <p:scale>
        <a:sx n="1" d="1"/>
        <a:sy n="1" d="1"/>
      </p:scale>
      <p:origin x="0" y="-2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F7C1033C-7312-4294-AB92-1C8D9F0A4716}"/>
    <pc:docChg chg="undo custSel addSld delSld modSld">
      <pc:chgData name="Zschaler, Steffen" userId="130a91b6-43d4-46e6-aee6-e1bfbc1915e3" providerId="ADAL" clId="{F7C1033C-7312-4294-AB92-1C8D9F0A4716}" dt="2021-02-15T11:56:25.056" v="8835" actId="20577"/>
      <pc:docMkLst>
        <pc:docMk/>
      </pc:docMkLst>
      <pc:sldChg chg="modSp add del mod modTransition modAnim modNotesTx">
        <pc:chgData name="Zschaler, Steffen" userId="130a91b6-43d4-46e6-aee6-e1bfbc1915e3" providerId="ADAL" clId="{F7C1033C-7312-4294-AB92-1C8D9F0A4716}" dt="2021-02-15T11:26:43.678" v="2448" actId="20577"/>
        <pc:sldMkLst>
          <pc:docMk/>
          <pc:sldMk cId="2470517651" sldId="290"/>
        </pc:sldMkLst>
        <pc:spChg chg="mod">
          <ac:chgData name="Zschaler, Steffen" userId="130a91b6-43d4-46e6-aee6-e1bfbc1915e3" providerId="ADAL" clId="{F7C1033C-7312-4294-AB92-1C8D9F0A4716}" dt="2021-02-15T11:08:38.234" v="62" actId="33524"/>
          <ac:spMkLst>
            <pc:docMk/>
            <pc:sldMk cId="2470517651" sldId="290"/>
            <ac:spMk id="3" creationId="{00000000-0000-0000-0000-000000000000}"/>
          </ac:spMkLst>
        </pc:spChg>
      </pc:sldChg>
      <pc:sldChg chg="add del modNotesTx">
        <pc:chgData name="Zschaler, Steffen" userId="130a91b6-43d4-46e6-aee6-e1bfbc1915e3" providerId="ADAL" clId="{F7C1033C-7312-4294-AB92-1C8D9F0A4716}" dt="2021-02-15T11:29:19.553" v="3230" actId="114"/>
        <pc:sldMkLst>
          <pc:docMk/>
          <pc:sldMk cId="685864264" sldId="293"/>
        </pc:sldMkLst>
      </pc:sldChg>
      <pc:sldChg chg="add del modAnim modNotesTx">
        <pc:chgData name="Zschaler, Steffen" userId="130a91b6-43d4-46e6-aee6-e1bfbc1915e3" providerId="ADAL" clId="{F7C1033C-7312-4294-AB92-1C8D9F0A4716}" dt="2021-02-15T11:32:25.474" v="4049" actId="20577"/>
        <pc:sldMkLst>
          <pc:docMk/>
          <pc:sldMk cId="466675093" sldId="294"/>
        </pc:sldMkLst>
      </pc:sldChg>
      <pc:sldChg chg="modSp add del mod modNotesTx">
        <pc:chgData name="Zschaler, Steffen" userId="130a91b6-43d4-46e6-aee6-e1bfbc1915e3" providerId="ADAL" clId="{F7C1033C-7312-4294-AB92-1C8D9F0A4716}" dt="2021-02-15T11:37:00.030" v="4995" actId="20577"/>
        <pc:sldMkLst>
          <pc:docMk/>
          <pc:sldMk cId="3953623365" sldId="296"/>
        </pc:sldMkLst>
        <pc:spChg chg="mod">
          <ac:chgData name="Zschaler, Steffen" userId="130a91b6-43d4-46e6-aee6-e1bfbc1915e3" providerId="ADAL" clId="{F7C1033C-7312-4294-AB92-1C8D9F0A4716}" dt="2021-02-12T11:24:12.464" v="6"/>
          <ac:spMkLst>
            <pc:docMk/>
            <pc:sldMk cId="3953623365" sldId="296"/>
            <ac:spMk id="21507" creationId="{00000000-0000-0000-0000-000000000000}"/>
          </ac:spMkLst>
        </pc:spChg>
      </pc:sldChg>
      <pc:sldChg chg="add del modTransition modNotesTx">
        <pc:chgData name="Zschaler, Steffen" userId="130a91b6-43d4-46e6-aee6-e1bfbc1915e3" providerId="ADAL" clId="{F7C1033C-7312-4294-AB92-1C8D9F0A4716}" dt="2021-02-15T11:41:56.824" v="5758" actId="20577"/>
        <pc:sldMkLst>
          <pc:docMk/>
          <pc:sldMk cId="798323499" sldId="298"/>
        </pc:sldMkLst>
      </pc:sldChg>
      <pc:sldChg chg="modSp add del mod modAnim modNotesTx">
        <pc:chgData name="Zschaler, Steffen" userId="130a91b6-43d4-46e6-aee6-e1bfbc1915e3" providerId="ADAL" clId="{F7C1033C-7312-4294-AB92-1C8D9F0A4716}" dt="2021-02-15T11:48:00.939" v="7091" actId="20577"/>
        <pc:sldMkLst>
          <pc:docMk/>
          <pc:sldMk cId="1704640845" sldId="299"/>
        </pc:sldMkLst>
        <pc:spChg chg="mod">
          <ac:chgData name="Zschaler, Steffen" userId="130a91b6-43d4-46e6-aee6-e1bfbc1915e3" providerId="ADAL" clId="{F7C1033C-7312-4294-AB92-1C8D9F0A4716}" dt="2021-02-12T11:24:12.464" v="6"/>
          <ac:spMkLst>
            <pc:docMk/>
            <pc:sldMk cId="1704640845" sldId="299"/>
            <ac:spMk id="38914" creationId="{00000000-0000-0000-0000-000000000000}"/>
          </ac:spMkLst>
        </pc:spChg>
      </pc:sldChg>
      <pc:sldChg chg="modSp add del mod modTransition modNotesTx">
        <pc:chgData name="Zschaler, Steffen" userId="130a91b6-43d4-46e6-aee6-e1bfbc1915e3" providerId="ADAL" clId="{F7C1033C-7312-4294-AB92-1C8D9F0A4716}" dt="2021-02-15T11:56:25.056" v="8835" actId="20577"/>
        <pc:sldMkLst>
          <pc:docMk/>
          <pc:sldMk cId="3175746318" sldId="311"/>
        </pc:sldMkLst>
        <pc:spChg chg="mod">
          <ac:chgData name="Zschaler, Steffen" userId="130a91b6-43d4-46e6-aee6-e1bfbc1915e3" providerId="ADAL" clId="{F7C1033C-7312-4294-AB92-1C8D9F0A4716}" dt="2021-02-12T11:24:12.464" v="6"/>
          <ac:spMkLst>
            <pc:docMk/>
            <pc:sldMk cId="3175746318" sldId="311"/>
            <ac:spMk id="3" creationId="{00000000-0000-0000-0000-000000000000}"/>
          </ac:spMkLst>
        </pc:spChg>
      </pc:sldChg>
      <pc:sldChg chg="addSp delSp modSp new mod modTransition modNotesTx">
        <pc:chgData name="Zschaler, Steffen" userId="130a91b6-43d4-46e6-aee6-e1bfbc1915e3" providerId="ADAL" clId="{F7C1033C-7312-4294-AB92-1C8D9F0A4716}" dt="2021-02-15T11:11:02.722" v="169" actId="20577"/>
        <pc:sldMkLst>
          <pc:docMk/>
          <pc:sldMk cId="3678602157" sldId="312"/>
        </pc:sldMkLst>
        <pc:spChg chg="del">
          <ac:chgData name="Zschaler, Steffen" userId="130a91b6-43d4-46e6-aee6-e1bfbc1915e3" providerId="ADAL" clId="{F7C1033C-7312-4294-AB92-1C8D9F0A4716}" dt="2021-02-12T11:24:56.281" v="9"/>
          <ac:spMkLst>
            <pc:docMk/>
            <pc:sldMk cId="3678602157" sldId="312"/>
            <ac:spMk id="2" creationId="{415FB889-C937-4899-93C5-9D26EEEBAE4D}"/>
          </ac:spMkLst>
        </pc:spChg>
        <pc:spChg chg="del">
          <ac:chgData name="Zschaler, Steffen" userId="130a91b6-43d4-46e6-aee6-e1bfbc1915e3" providerId="ADAL" clId="{F7C1033C-7312-4294-AB92-1C8D9F0A4716}" dt="2021-02-12T11:24:56.281" v="9"/>
          <ac:spMkLst>
            <pc:docMk/>
            <pc:sldMk cId="3678602157" sldId="312"/>
            <ac:spMk id="3" creationId="{2F5BC492-5D5C-44D0-82D7-5F21C00D5552}"/>
          </ac:spMkLst>
        </pc:spChg>
        <pc:spChg chg="add mod">
          <ac:chgData name="Zschaler, Steffen" userId="130a91b6-43d4-46e6-aee6-e1bfbc1915e3" providerId="ADAL" clId="{F7C1033C-7312-4294-AB92-1C8D9F0A4716}" dt="2021-02-12T11:25:18.599" v="61" actId="14838"/>
          <ac:spMkLst>
            <pc:docMk/>
            <pc:sldMk cId="3678602157" sldId="312"/>
            <ac:spMk id="4" creationId="{A6F4F53E-C706-40A3-AA2B-2059084B6BBE}"/>
          </ac:spMkLst>
        </pc:spChg>
        <pc:spChg chg="add mod">
          <ac:chgData name="Zschaler, Steffen" userId="130a91b6-43d4-46e6-aee6-e1bfbc1915e3" providerId="ADAL" clId="{F7C1033C-7312-4294-AB92-1C8D9F0A4716}" dt="2021-02-12T11:25:10.909" v="59" actId="20577"/>
          <ac:spMkLst>
            <pc:docMk/>
            <pc:sldMk cId="3678602157" sldId="312"/>
            <ac:spMk id="5" creationId="{F4A38F59-EB73-4258-B542-23F2EE32A4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95F98-3364-4CBE-B325-12838240D3F4}"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81464-989A-4AA3-BE38-18E4C6DA1C68}" type="slidenum">
              <a:rPr lang="en-GB" smtClean="0"/>
              <a:t>‹#›</a:t>
            </a:fld>
            <a:endParaRPr lang="en-GB"/>
          </a:p>
        </p:txBody>
      </p:sp>
    </p:spTree>
    <p:extLst>
      <p:ext uri="{BB962C8B-B14F-4D97-AF65-F5344CB8AC3E}">
        <p14:creationId xmlns:p14="http://schemas.microsoft.com/office/powerpoint/2010/main" val="43667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back. Let’s talk about how we can </a:t>
            </a:r>
            <a:r>
              <a:rPr lang="en-GB" i="1" dirty="0"/>
              <a:t>plan</a:t>
            </a:r>
            <a:r>
              <a:rPr lang="en-GB" i="0" dirty="0"/>
              <a:t> for quality assurance.</a:t>
            </a:r>
            <a:endParaRPr lang="en-GB" dirty="0"/>
          </a:p>
        </p:txBody>
      </p:sp>
      <p:sp>
        <p:nvSpPr>
          <p:cNvPr id="4" name="Slide Number Placeholder 3"/>
          <p:cNvSpPr>
            <a:spLocks noGrp="1"/>
          </p:cNvSpPr>
          <p:nvPr>
            <p:ph type="sldNum" sz="quarter" idx="5"/>
          </p:nvPr>
        </p:nvSpPr>
        <p:spPr/>
        <p:txBody>
          <a:bodyPr/>
          <a:lstStyle/>
          <a:p>
            <a:fld id="{9C181464-989A-4AA3-BE38-18E4C6DA1C68}" type="slidenum">
              <a:rPr lang="en-GB" smtClean="0"/>
              <a:t>1</a:t>
            </a:fld>
            <a:endParaRPr lang="en-GB"/>
          </a:p>
        </p:txBody>
      </p:sp>
    </p:spTree>
    <p:extLst>
      <p:ext uri="{BB962C8B-B14F-4D97-AF65-F5344CB8AC3E}">
        <p14:creationId xmlns:p14="http://schemas.microsoft.com/office/powerpoint/2010/main" val="183492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did you answer to the question on KEATS?</a:t>
            </a:r>
          </a:p>
          <a:p>
            <a:endParaRPr lang="en-GB" dirty="0"/>
          </a:p>
          <a:p>
            <a:r>
              <a:rPr lang="en-GB" dirty="0"/>
              <a:t>&lt;ANIMATE&gt;</a:t>
            </a:r>
          </a:p>
          <a:p>
            <a:r>
              <a:rPr lang="en-GB" dirty="0"/>
              <a:t>Clearly, we won’t be able to consider all quality attributes, but even if we only select a sub-set, things can become difficult.</a:t>
            </a:r>
          </a:p>
          <a:p>
            <a:r>
              <a:rPr lang="en-GB" dirty="0"/>
              <a:t>Often, quality attributes will be in conflict. For example, increasing security will often imply a performance hit because we need more encryption and decryption, which takes time.</a:t>
            </a:r>
          </a:p>
          <a:p>
            <a:r>
              <a:rPr lang="en-GB" dirty="0"/>
              <a:t>So, it can be impossible to optimise all quality properties at the same time.</a:t>
            </a:r>
          </a:p>
          <a:p>
            <a:endParaRPr lang="en-GB" dirty="0"/>
          </a:p>
          <a:p>
            <a:r>
              <a:rPr lang="en-GB" dirty="0"/>
              <a:t>Instead, we have to make choices and prioritise which quality attributes are more important than others.</a:t>
            </a:r>
          </a:p>
          <a:p>
            <a:r>
              <a:rPr lang="en-GB" dirty="0"/>
              <a:t>We can then use these priorities to tie-break conflicts. </a:t>
            </a:r>
          </a:p>
          <a:p>
            <a:r>
              <a:rPr lang="en-GB" dirty="0"/>
              <a:t>For example, if performance is more important than security, then we would not add more security features unless we can do it in a way that is performance neutral.</a:t>
            </a:r>
          </a:p>
          <a:p>
            <a:endParaRPr lang="en-GB" dirty="0"/>
          </a:p>
          <a:p>
            <a:r>
              <a:rPr lang="en-GB" dirty="0"/>
              <a:t>How do we decide priorities?</a:t>
            </a:r>
          </a:p>
          <a:p>
            <a:r>
              <a:rPr lang="en-GB" dirty="0"/>
              <a:t>The best way to do it is to bring things right back to the original reasons for developing the software system in the first place.</a:t>
            </a:r>
          </a:p>
          <a:p>
            <a:r>
              <a:rPr lang="en-GB" dirty="0"/>
              <a:t>What </a:t>
            </a:r>
            <a:r>
              <a:rPr lang="en-GB" i="1" dirty="0"/>
              <a:t>business value</a:t>
            </a:r>
            <a:r>
              <a:rPr lang="en-GB" dirty="0"/>
              <a:t> does the software system add?</a:t>
            </a:r>
          </a:p>
          <a:p>
            <a:r>
              <a:rPr lang="en-GB" dirty="0"/>
              <a:t>What is the risk exposure of not satisfying a particular non-functional quality property? This means, what is the likelihood of something bad happening as a result </a:t>
            </a:r>
            <a:r>
              <a:rPr lang="en-GB" b="1" dirty="0"/>
              <a:t>and</a:t>
            </a:r>
            <a:r>
              <a:rPr lang="en-GB" b="0" dirty="0"/>
              <a:t> what would be the impact if something bad happened? Something that is highly likely to happen may be high priority even if it has a comparatively low impact (think losing the lottery at a price of £1 per go). Similarly, something that is fairly unlikely to happen, but would have devastating impact (think a plane crash or nuclear power plant explosion) will be sufficiently high priority to warrant our team’s attention.</a:t>
            </a:r>
          </a:p>
          <a:p>
            <a:endParaRPr lang="en-GB" b="0" dirty="0"/>
          </a:p>
          <a:p>
            <a:r>
              <a:rPr lang="en-GB" b="0" dirty="0"/>
              <a:t>Once we have identified priorities, we need to agree how we are going to assess the quality of the product according to the quality attributes chosen.</a:t>
            </a:r>
          </a:p>
          <a:p>
            <a:r>
              <a:rPr lang="en-GB" b="0" dirty="0"/>
              <a:t>For some properties this is easier than for others: performance is very well understood these days (see 6CCS3SPE if you are interested in more detail), but others are extremely subjective (e.g., maintainability) or very difficult to measure (e.g., reliability).</a:t>
            </a:r>
          </a:p>
          <a:p>
            <a:endParaRPr lang="en-GB" b="0" dirty="0"/>
          </a:p>
          <a:p>
            <a:r>
              <a:rPr lang="en-GB" b="0" dirty="0"/>
              <a:t>In short, we need &lt;ANIMATE&gt; a plan and process for software quality management!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7AF19-F5F6-4340-BC4B-4BEB8C9B5E5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34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r>
              <a:rPr lang="en-US" dirty="0"/>
              <a:t>We need to think about software quality on at least two levels:</a:t>
            </a:r>
          </a:p>
          <a:p>
            <a:pPr marL="228600" indent="-228600">
              <a:buAutoNum type="arabicPeriod"/>
            </a:pPr>
            <a:r>
              <a:rPr lang="en-US" dirty="0"/>
              <a:t>On the organizational level, we need to establish a general framework for quality management processes and standards that will be shared across the organization. This is fundamental for establishing a “quality culture” – if we’re not setting the expectations, how would people know what to do?</a:t>
            </a:r>
          </a:p>
          <a:p>
            <a:pPr marL="228600" indent="-228600">
              <a:buAutoNum type="arabicPeriod"/>
            </a:pPr>
            <a:r>
              <a:rPr lang="en-US" dirty="0"/>
              <a:t>&lt;ANIMATE&gt; At the project level, the general framework needs to be instantiated by establishing a quality plan for the project: what are the quality goals for this specific project? How and by whom will the quality be managed? What processes will we use in the project? We then need to follow these processes and, crucially, </a:t>
            </a:r>
            <a:r>
              <a:rPr lang="en-US" i="1" dirty="0"/>
              <a:t>check</a:t>
            </a:r>
            <a:r>
              <a:rPr lang="en-US" dirty="0"/>
              <a:t> that the processes have been followed.</a:t>
            </a:r>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381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does a general quality-management process look like?</a:t>
            </a:r>
          </a:p>
          <a:p>
            <a:endParaRPr lang="en-GB" dirty="0"/>
          </a:p>
          <a:p>
            <a:r>
              <a:rPr lang="en-GB" dirty="0"/>
              <a:t>Essentially, we need to establish an independent process for checking the project’s deliverables against quality criteria.</a:t>
            </a:r>
          </a:p>
          <a:p>
            <a:endParaRPr lang="en-GB" dirty="0"/>
          </a:p>
          <a:p>
            <a:r>
              <a:rPr lang="en-GB" dirty="0"/>
              <a:t>Independence is important here: the more independent the quality assurance team is from the development team, the better are they able to provide an objective opinion without being influenced by development issues etc.</a:t>
            </a:r>
          </a:p>
          <a:p>
            <a:endParaRPr lang="en-GB" dirty="0"/>
          </a:p>
          <a:p>
            <a:r>
              <a:rPr lang="en-GB" dirty="0"/>
              <a:t>&lt;ANIMATE&gt;</a:t>
            </a:r>
          </a:p>
          <a:p>
            <a:r>
              <a:rPr lang="en-GB" dirty="0"/>
              <a:t>The quality-management process would then be interleaved with the software development process as shown here. </a:t>
            </a:r>
          </a:p>
          <a:p>
            <a:r>
              <a:rPr lang="en-GB" dirty="0"/>
              <a:t>After an initial preparation phase, where the quality plan is established, the quality-assurance team then checks new deliverables whenever they are produced, and delivers a quality review report back to the software development team and management.</a:t>
            </a:r>
          </a:p>
        </p:txBody>
      </p:sp>
      <p:sp>
        <p:nvSpPr>
          <p:cNvPr id="4" name="Slide Number Placeholder 3"/>
          <p:cNvSpPr>
            <a:spLocks noGrp="1"/>
          </p:cNvSpPr>
          <p:nvPr>
            <p:ph type="sldNum" sz="quarter" idx="5"/>
          </p:nvPr>
        </p:nvSpPr>
        <p:spPr/>
        <p:txBody>
          <a:bodyPr/>
          <a:lstStyle/>
          <a:p>
            <a:fld id="{9C181464-989A-4AA3-BE38-18E4C6DA1C68}" type="slidenum">
              <a:rPr lang="en-GB" smtClean="0"/>
              <a:t>4</a:t>
            </a:fld>
            <a:endParaRPr lang="en-GB"/>
          </a:p>
        </p:txBody>
      </p:sp>
    </p:spTree>
    <p:extLst>
      <p:ext uri="{BB962C8B-B14F-4D97-AF65-F5344CB8AC3E}">
        <p14:creationId xmlns:p14="http://schemas.microsoft.com/office/powerpoint/2010/main" val="203583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mentioned the need for a quality plan, but what would actually go into one?</a:t>
            </a:r>
          </a:p>
          <a:p>
            <a:endParaRPr lang="en-GB" dirty="0"/>
          </a:p>
          <a:p>
            <a:r>
              <a:rPr lang="en-GB" dirty="0"/>
              <a:t>A quality plan needs to </a:t>
            </a:r>
          </a:p>
          <a:p>
            <a:pPr marL="171450" indent="-171450">
              <a:buFontTx/>
              <a:buChar char="-"/>
            </a:pPr>
            <a:r>
              <a:rPr lang="en-GB" dirty="0"/>
              <a:t>Set out the product qualities we will be focusing on and how these will be assessed</a:t>
            </a:r>
          </a:p>
          <a:p>
            <a:pPr marL="171450" indent="-171450">
              <a:buFontTx/>
              <a:buChar char="-"/>
            </a:pPr>
            <a:r>
              <a:rPr lang="en-GB" dirty="0"/>
              <a:t>Define the quality assessment process, and</a:t>
            </a:r>
          </a:p>
          <a:p>
            <a:pPr marL="171450" indent="-171450">
              <a:buFontTx/>
              <a:buChar char="-"/>
            </a:pPr>
            <a:r>
              <a:rPr lang="en-GB" dirty="0"/>
              <a:t>Set out the organisational standards that will apply.</a:t>
            </a:r>
          </a:p>
          <a:p>
            <a:pPr marL="0" indent="0">
              <a:buFontTx/>
              <a:buNone/>
            </a:pPr>
            <a:endParaRPr lang="en-GB" dirty="0"/>
          </a:p>
          <a:p>
            <a:pPr marL="0" indent="0">
              <a:buFontTx/>
              <a:buNone/>
            </a:pPr>
            <a:r>
              <a:rPr lang="en-GB" dirty="0"/>
              <a:t>&lt;ANIMATE&gt;</a:t>
            </a:r>
          </a:p>
          <a:p>
            <a:pPr marL="0" indent="0">
              <a:buFontTx/>
              <a:buNone/>
            </a:pPr>
            <a:r>
              <a:rPr lang="en-GB" dirty="0"/>
              <a:t>Here is a basic template for a quality plan.</a:t>
            </a:r>
          </a:p>
          <a:p>
            <a:pPr marL="0" indent="0">
              <a:buFontTx/>
              <a:buNone/>
            </a:pPr>
            <a:r>
              <a:rPr lang="en-GB" dirty="0"/>
              <a:t>The first three sections give context and an overview of the product to be developed.</a:t>
            </a:r>
          </a:p>
          <a:p>
            <a:pPr marL="0" indent="0">
              <a:buFontTx/>
              <a:buNone/>
            </a:pPr>
            <a:r>
              <a:rPr lang="en-GB" dirty="0"/>
              <a:t>The fourth section describes the relevant quality properties and their assessment</a:t>
            </a:r>
          </a:p>
          <a:p>
            <a:pPr marL="0" indent="0">
              <a:buFontTx/>
              <a:buNone/>
            </a:pPr>
            <a:r>
              <a:rPr lang="en-GB" dirty="0"/>
              <a:t>Finally, the fifth section describes the risks associated with these quality properties, and the corresponding risk management – that is, the prioritisation and QA process.</a:t>
            </a:r>
          </a:p>
          <a:p>
            <a:pPr marL="0" indent="0">
              <a:buFontTx/>
              <a:buNone/>
            </a:pPr>
            <a:endParaRPr lang="en-GB" dirty="0"/>
          </a:p>
          <a:p>
            <a:pPr marL="0" indent="0">
              <a:buFontTx/>
              <a:buNone/>
            </a:pPr>
            <a:r>
              <a:rPr lang="en-GB" dirty="0"/>
              <a:t>&lt;ANIMATE&gt;</a:t>
            </a:r>
          </a:p>
          <a:p>
            <a:pPr marL="0" indent="0">
              <a:buFontTx/>
              <a:buNone/>
            </a:pPr>
            <a:r>
              <a:rPr lang="en-GB" dirty="0"/>
              <a:t>The most important thing about any quality plan is to </a:t>
            </a:r>
            <a:r>
              <a:rPr lang="en-GB" b="1" dirty="0"/>
              <a:t>KEEP IT SHORT</a:t>
            </a:r>
            <a:r>
              <a:rPr lang="en-GB" b="0" dirty="0"/>
              <a:t>. If the plan isn’t read by anybody, you might as well not have one.</a:t>
            </a:r>
            <a:endParaRPr lang="en-GB" dirty="0"/>
          </a:p>
        </p:txBody>
      </p:sp>
      <p:sp>
        <p:nvSpPr>
          <p:cNvPr id="4" name="Slide Number Placeholder 3"/>
          <p:cNvSpPr>
            <a:spLocks noGrp="1"/>
          </p:cNvSpPr>
          <p:nvPr>
            <p:ph type="sldNum" sz="quarter" idx="5"/>
          </p:nvPr>
        </p:nvSpPr>
        <p:spPr/>
        <p:txBody>
          <a:bodyPr/>
          <a:lstStyle/>
          <a:p>
            <a:fld id="{9C181464-989A-4AA3-BE38-18E4C6DA1C68}" type="slidenum">
              <a:rPr lang="en-GB" smtClean="0"/>
              <a:t>5</a:t>
            </a:fld>
            <a:endParaRPr lang="en-GB"/>
          </a:p>
        </p:txBody>
      </p:sp>
    </p:spTree>
    <p:extLst>
      <p:ext uri="{BB962C8B-B14F-4D97-AF65-F5344CB8AC3E}">
        <p14:creationId xmlns:p14="http://schemas.microsoft.com/office/powerpoint/2010/main" val="196124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get carried away when writing a quality-assurance plan. </a:t>
            </a:r>
          </a:p>
          <a:p>
            <a:r>
              <a:rPr lang="en-GB" dirty="0"/>
              <a:t>With all of these things, it’s “horses for courses”: the size and complexity of your plan should be related to the size and complexity of your project.</a:t>
            </a:r>
          </a:p>
          <a:p>
            <a:endParaRPr lang="en-GB" dirty="0"/>
          </a:p>
          <a:p>
            <a:r>
              <a:rPr lang="en-GB" dirty="0"/>
              <a:t>A single-developer project may not need a plan beyond “we will take a test-driven approach” or similar.</a:t>
            </a:r>
          </a:p>
          <a:p>
            <a:r>
              <a:rPr lang="en-GB" dirty="0"/>
              <a:t>On the other hand, a multi-million pound development project stretching multiple teams across different specialties will require a very detailed and clear plan.</a:t>
            </a:r>
          </a:p>
          <a:p>
            <a:r>
              <a:rPr lang="en-GB" dirty="0"/>
              <a:t>Typical software development teams of 5 to 7 people will need a plan that sits somewhere in the middle and will often focus on defining specific sets of test suites and test tools as well as establishing the overall quality culture.</a:t>
            </a:r>
          </a:p>
        </p:txBody>
      </p:sp>
      <p:sp>
        <p:nvSpPr>
          <p:cNvPr id="4" name="Slide Number Placeholder 3"/>
          <p:cNvSpPr>
            <a:spLocks noGrp="1"/>
          </p:cNvSpPr>
          <p:nvPr>
            <p:ph type="sldNum" sz="quarter" idx="5"/>
          </p:nvPr>
        </p:nvSpPr>
        <p:spPr/>
        <p:txBody>
          <a:bodyPr/>
          <a:lstStyle/>
          <a:p>
            <a:fld id="{9C181464-989A-4AA3-BE38-18E4C6DA1C68}" type="slidenum">
              <a:rPr lang="en-GB" smtClean="0"/>
              <a:t>6</a:t>
            </a:fld>
            <a:endParaRPr lang="en-GB"/>
          </a:p>
        </p:txBody>
      </p:sp>
    </p:spTree>
    <p:extLst>
      <p:ext uri="{BB962C8B-B14F-4D97-AF65-F5344CB8AC3E}">
        <p14:creationId xmlns:p14="http://schemas.microsoft.com/office/powerpoint/2010/main" val="354193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r>
              <a:rPr lang="en-US" dirty="0"/>
              <a:t>I want to briefly say something about standards.</a:t>
            </a:r>
          </a:p>
          <a:p>
            <a:r>
              <a:rPr lang="en-US" dirty="0"/>
              <a:t>Standards are an important starting point for quality-assurance plans: they encapsulate best practice and common definitions of quality properties, which helps you avoid reinventing the wheel every time.</a:t>
            </a:r>
          </a:p>
          <a:p>
            <a:r>
              <a:rPr lang="en-US" dirty="0"/>
              <a:t>Standards may be international standards, national standards, or standards that are specific to your organization, team, or project.</a:t>
            </a:r>
          </a:p>
          <a:p>
            <a:r>
              <a:rPr lang="en-US" dirty="0"/>
              <a:t>In particular the latter are a useful way of creating continuity: new staff can use established standards to better understand the organization as a whole and how they fit into it.</a:t>
            </a:r>
          </a:p>
          <a:p>
            <a:endParaRPr lang="en-US" dirty="0"/>
          </a:p>
          <a:p>
            <a:r>
              <a:rPr lang="en-US" dirty="0"/>
              <a:t>We differentiate two different types of standards:</a:t>
            </a:r>
          </a:p>
          <a:p>
            <a:pPr marL="228600" indent="-228600">
              <a:buAutoNum type="arabicPeriod"/>
            </a:pPr>
            <a:r>
              <a:rPr lang="en-US" dirty="0"/>
              <a:t>&lt;ANIMATE&gt; Product standards apply to a software product and specify, for example, specific quality properties and their measurement methods. Product standards may be about the software itself but may also be about other artefacts—for example, a document standard may define the expected structure of project documents.</a:t>
            </a:r>
          </a:p>
          <a:p>
            <a:pPr marL="228600" indent="-228600">
              <a:buAutoNum type="arabicPeriod"/>
            </a:pPr>
            <a:r>
              <a:rPr lang="en-US" dirty="0"/>
              <a:t>&lt;ANIMATE&gt; Process standards define typical processes, activities, plan templates etc. Following a standard process may make it easier to use existing tools. Process standards do not only define the activities to be undertaken, but typically also specify what documents or artefacts should be produced at each stage.</a:t>
            </a:r>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99650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have said so far, may feel like quality management can be a very cumbersome beast, slowing down software development.</a:t>
            </a:r>
          </a:p>
          <a:p>
            <a:r>
              <a:rPr lang="en-GB" dirty="0"/>
              <a:t>You may have heard about agile software development (we will discuss this in more detail next week) and may wonder how the need for agility fits with a systematic quality assurance approach.</a:t>
            </a:r>
          </a:p>
          <a:p>
            <a:endParaRPr lang="en-GB" dirty="0"/>
          </a:p>
          <a:p>
            <a:r>
              <a:rPr lang="en-GB" dirty="0"/>
              <a:t>Quality assurance is actually a key ingredient of many agile practices, but it is treated more informally and isn’t typically based on lots of documents.</a:t>
            </a:r>
          </a:p>
          <a:p>
            <a:r>
              <a:rPr lang="en-GB" dirty="0"/>
              <a:t>The process relies heavily on a strong quality culture, where all team members take action to improve and maintain software quality.</a:t>
            </a:r>
          </a:p>
          <a:p>
            <a:endParaRPr lang="en-GB" dirty="0"/>
          </a:p>
          <a:p>
            <a:r>
              <a:rPr lang="en-GB" dirty="0"/>
              <a:t>&lt;ANIMATE&gt;</a:t>
            </a:r>
          </a:p>
          <a:p>
            <a:r>
              <a:rPr lang="en-GB" dirty="0"/>
              <a:t>Some typical QA practices in agile settings include.</a:t>
            </a:r>
          </a:p>
          <a:p>
            <a:pPr marL="228600" indent="-228600">
              <a:buAutoNum type="arabicPeriod"/>
            </a:pPr>
            <a:r>
              <a:rPr lang="en-GB" dirty="0"/>
              <a:t>Check before check-in, asking the developer to organise code reviews with other team members before code is checked into the main master branch.</a:t>
            </a:r>
          </a:p>
          <a:p>
            <a:pPr marL="228600" indent="-228600">
              <a:buAutoNum type="arabicPeriod"/>
            </a:pPr>
            <a:r>
              <a:rPr lang="en-GB" dirty="0"/>
              <a:t>&lt;ANIMATE&gt; Never break the build, asking developers not to check code into master that will make the system fail. This is typically supported by a large set of regression tests that can be automatically executed against each change.</a:t>
            </a:r>
          </a:p>
          <a:p>
            <a:pPr marL="228600" indent="-228600">
              <a:buAutoNum type="arabicPeriod"/>
            </a:pPr>
            <a:r>
              <a:rPr lang="en-GB" dirty="0"/>
              <a:t>&lt;ANIMATE&gt; Fix problems when you see them. Like a good scout, developers are encouraged to leave any code they touch better than it was when they first encountered it. This is often facilitated by a principle of “no code ownership”, meaning that everyone is allowed to fix problems anywhere in the code regardless of who originally developed the code.</a:t>
            </a:r>
          </a:p>
          <a:p>
            <a:pPr marL="0" indent="0">
              <a:buNone/>
            </a:pPr>
            <a:endParaRPr lang="en-GB" dirty="0"/>
          </a:p>
          <a:p>
            <a:pPr marL="0" indent="0">
              <a:buNone/>
            </a:pPr>
            <a:r>
              <a:rPr lang="en-GB" dirty="0"/>
              <a:t>---</a:t>
            </a:r>
          </a:p>
          <a:p>
            <a:pPr marL="0" indent="0">
              <a:buNone/>
            </a:pPr>
            <a:endParaRPr lang="en-GB" dirty="0"/>
          </a:p>
          <a:p>
            <a:pPr marL="0" indent="0">
              <a:buNone/>
            </a:pPr>
            <a:r>
              <a:rPr lang="en-GB" dirty="0"/>
              <a:t>This has been an overview of quality assurance management. Go back to KEATS, where we will look at specific quality-assurance techniques.</a:t>
            </a:r>
          </a:p>
          <a:p>
            <a:pPr marL="0" indent="0">
              <a:buNone/>
            </a:pPr>
            <a:endParaRPr lang="en-GB" dirty="0"/>
          </a:p>
          <a:p>
            <a:pPr marL="0" indent="0">
              <a:buNone/>
            </a:pPr>
            <a:r>
              <a:rPr lang="en-GB" dirty="0"/>
              <a:t>&lt;CTRL-SHIFT-END&gt;</a:t>
            </a:r>
          </a:p>
        </p:txBody>
      </p:sp>
      <p:sp>
        <p:nvSpPr>
          <p:cNvPr id="4" name="Slide Number Placeholder 3"/>
          <p:cNvSpPr>
            <a:spLocks noGrp="1"/>
          </p:cNvSpPr>
          <p:nvPr>
            <p:ph type="sldNum" sz="quarter" idx="5"/>
          </p:nvPr>
        </p:nvSpPr>
        <p:spPr/>
        <p:txBody>
          <a:bodyPr/>
          <a:lstStyle/>
          <a:p>
            <a:fld id="{9C181464-989A-4AA3-BE38-18E4C6DA1C68}" type="slidenum">
              <a:rPr lang="en-GB" smtClean="0"/>
              <a:t>8</a:t>
            </a:fld>
            <a:endParaRPr lang="en-GB"/>
          </a:p>
        </p:txBody>
      </p:sp>
    </p:spTree>
    <p:extLst>
      <p:ext uri="{BB962C8B-B14F-4D97-AF65-F5344CB8AC3E}">
        <p14:creationId xmlns:p14="http://schemas.microsoft.com/office/powerpoint/2010/main" val="1938367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16686364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6206406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4701549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22316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5680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2197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9015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3467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3886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16081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8373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20831118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3283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6074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3055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1711387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53525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5065057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4196086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2100686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3685519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0968655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0441414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202572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09534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4F53E-C706-40A3-AA2B-2059084B6BBE}"/>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Quality Assurance (QA) Planning</a:t>
            </a:r>
          </a:p>
        </p:txBody>
      </p:sp>
      <p:sp>
        <p:nvSpPr>
          <p:cNvPr id="5" name="Subtitle 4">
            <a:extLst>
              <a:ext uri="{FF2B5EF4-FFF2-40B4-BE49-F238E27FC236}">
                <a16:creationId xmlns:a16="http://schemas.microsoft.com/office/drawing/2014/main" id="{F4A38F59-EB73-4258-B542-23F2EE32A4EF}"/>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3678602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GB" dirty="0"/>
              <a:t>Optimising</a:t>
            </a:r>
            <a:r>
              <a:rPr lang="en-US" dirty="0"/>
              <a:t> all quality attributes is not possible</a:t>
            </a:r>
          </a:p>
          <a:p>
            <a:pPr marL="182563" lvl="1" indent="-182563">
              <a:buFontTx/>
              <a:buChar char="-"/>
            </a:pPr>
            <a:r>
              <a:rPr lang="en-US" dirty="0"/>
              <a:t>For example, improving robustness may lead to loss of performance</a:t>
            </a:r>
          </a:p>
          <a:p>
            <a:endParaRPr lang="en-US" dirty="0"/>
          </a:p>
          <a:p>
            <a:r>
              <a:rPr lang="en-US" dirty="0"/>
              <a:t>So, what do you do?</a:t>
            </a:r>
          </a:p>
          <a:p>
            <a:pPr marL="182563" lvl="1" indent="-182563">
              <a:buFontTx/>
              <a:buChar char="-"/>
            </a:pPr>
            <a:r>
              <a:rPr lang="en-US" dirty="0">
                <a:solidFill>
                  <a:prstClr val="black"/>
                </a:solidFill>
              </a:rPr>
              <a:t>Need to </a:t>
            </a:r>
            <a:r>
              <a:rPr lang="en-GB" dirty="0">
                <a:solidFill>
                  <a:prstClr val="black"/>
                </a:solidFill>
              </a:rPr>
              <a:t>prioritise</a:t>
            </a:r>
            <a:r>
              <a:rPr lang="en-US" dirty="0">
                <a:solidFill>
                  <a:prstClr val="black"/>
                </a:solidFill>
              </a:rPr>
              <a:t> quality attributes</a:t>
            </a:r>
          </a:p>
          <a:p>
            <a:pPr marL="182563" lvl="1" indent="-182563">
              <a:buFontTx/>
              <a:buChar char="-"/>
            </a:pPr>
            <a:r>
              <a:rPr lang="en-US" dirty="0">
                <a:solidFill>
                  <a:prstClr val="black"/>
                </a:solidFill>
              </a:rPr>
              <a:t>Use business value and risk exposure (likelihood * impact) as basis</a:t>
            </a:r>
          </a:p>
          <a:p>
            <a:endParaRPr lang="en-US" dirty="0"/>
          </a:p>
          <a:p>
            <a:r>
              <a:rPr lang="en-GB" dirty="0"/>
              <a:t>Define </a:t>
            </a:r>
            <a:r>
              <a:rPr lang="en-US" dirty="0"/>
              <a:t>quality assessment process</a:t>
            </a:r>
          </a:p>
          <a:p>
            <a:pPr marL="182563" lvl="1" indent="-182563">
              <a:buFontTx/>
              <a:buChar char="-"/>
            </a:pPr>
            <a:r>
              <a:rPr lang="en-US" dirty="0"/>
              <a:t>A</a:t>
            </a:r>
            <a:r>
              <a:rPr lang="en-US" dirty="0">
                <a:solidFill>
                  <a:prstClr val="black"/>
                </a:solidFill>
              </a:rPr>
              <a:t>greed way of assessing whether and to what degree some quality is present in the product</a:t>
            </a:r>
          </a:p>
          <a:p>
            <a:pPr marL="452438" lvl="2" indent="-182563">
              <a:buFontTx/>
              <a:buChar char="-"/>
            </a:pPr>
            <a:r>
              <a:rPr lang="en-US" dirty="0">
                <a:solidFill>
                  <a:prstClr val="black"/>
                </a:solidFill>
              </a:rPr>
              <a:t>Performance is comparatively easy (see 6CCS3SPE for more details)</a:t>
            </a:r>
          </a:p>
          <a:p>
            <a:pPr marL="452438" lvl="2" indent="-182563">
              <a:buFontTx/>
              <a:buChar char="-"/>
            </a:pPr>
            <a:r>
              <a:rPr lang="en-US" dirty="0">
                <a:solidFill>
                  <a:prstClr val="black"/>
                </a:solidFill>
              </a:rPr>
              <a:t>How about maintainability or robustness?</a:t>
            </a:r>
            <a:endParaRPr lang="en-GB" dirty="0">
              <a:solidFill>
                <a:prstClr val="black"/>
              </a:solidFil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7" name="TextBox 6"/>
          <p:cNvSpPr txBox="1"/>
          <p:nvPr/>
        </p:nvSpPr>
        <p:spPr>
          <a:xfrm>
            <a:off x="4246817" y="3075057"/>
            <a:ext cx="3698367" cy="707886"/>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Georgia"/>
                <a:ea typeface="+mn-ea"/>
                <a:cs typeface="+mn-cs"/>
              </a:rPr>
              <a:t>We need a software quality management process and plan!</a:t>
            </a:r>
          </a:p>
        </p:txBody>
      </p:sp>
    </p:spTree>
    <p:extLst>
      <p:ext uri="{BB962C8B-B14F-4D97-AF65-F5344CB8AC3E}">
        <p14:creationId xmlns:p14="http://schemas.microsoft.com/office/powerpoint/2010/main" val="2470517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Software quality management</a:t>
            </a:r>
          </a:p>
        </p:txBody>
      </p:sp>
      <p:sp>
        <p:nvSpPr>
          <p:cNvPr id="8195" name="Rectangle 3"/>
          <p:cNvSpPr>
            <a:spLocks noGrp="1" noChangeArrowheads="1"/>
          </p:cNvSpPr>
          <p:nvPr>
            <p:ph idx="1"/>
          </p:nvPr>
        </p:nvSpPr>
        <p:spPr/>
        <p:txBody>
          <a:bodyPr/>
          <a:lstStyle/>
          <a:p>
            <a:r>
              <a:rPr lang="en-GB" dirty="0"/>
              <a:t>Software quality management</a:t>
            </a:r>
          </a:p>
          <a:p>
            <a:pPr marL="180975" lvl="1" indent="-180975">
              <a:buFontTx/>
              <a:buChar char="-"/>
            </a:pPr>
            <a:r>
              <a:rPr lang="en-US" dirty="0"/>
              <a:t>Organizational level</a:t>
            </a:r>
          </a:p>
          <a:p>
            <a:pPr marL="450850" lvl="2" indent="-180975">
              <a:buFontTx/>
              <a:buChar char="-"/>
            </a:pPr>
            <a:r>
              <a:rPr lang="en-US" dirty="0"/>
              <a:t>Establish a framework of organizational processes and standards leading to high-quality software</a:t>
            </a:r>
          </a:p>
          <a:p>
            <a:pPr marL="450850" lvl="2" indent="-180975">
              <a:buFontTx/>
              <a:buChar char="-"/>
            </a:pPr>
            <a:r>
              <a:rPr lang="en-US" dirty="0"/>
              <a:t>Fundamental for “quality culture”</a:t>
            </a:r>
          </a:p>
          <a:p>
            <a:pPr marL="180975" lvl="1" indent="-180975">
              <a:buFontTx/>
              <a:buChar char="-"/>
            </a:pPr>
            <a:r>
              <a:rPr lang="en-US" dirty="0"/>
              <a:t>Project level</a:t>
            </a:r>
          </a:p>
          <a:p>
            <a:pPr marL="450850" lvl="2" indent="-180975">
              <a:buFontTx/>
              <a:buChar char="-"/>
            </a:pPr>
            <a:r>
              <a:rPr lang="en-US" dirty="0"/>
              <a:t>Establish a quality plan</a:t>
            </a:r>
          </a:p>
          <a:p>
            <a:pPr marL="720725" lvl="3" indent="-180975">
              <a:buFontTx/>
              <a:buChar char="-"/>
            </a:pPr>
            <a:r>
              <a:rPr lang="en-US" dirty="0"/>
              <a:t>Quality goals for the project</a:t>
            </a:r>
          </a:p>
          <a:p>
            <a:pPr marL="720725" lvl="3" indent="-180975">
              <a:buFontTx/>
              <a:buChar char="-"/>
            </a:pPr>
            <a:r>
              <a:rPr lang="en-US" dirty="0"/>
              <a:t>Processes and standards to be used</a:t>
            </a:r>
            <a:endParaRPr lang="en-GB" dirty="0"/>
          </a:p>
          <a:p>
            <a:pPr marL="450850" lvl="2" indent="-180975">
              <a:buFontTx/>
              <a:buChar char="-"/>
            </a:pPr>
            <a:r>
              <a:rPr lang="en-US" dirty="0"/>
              <a:t>Apply specific quality processes</a:t>
            </a:r>
          </a:p>
          <a:p>
            <a:pPr marL="450850" lvl="2" indent="-180975">
              <a:buFontTx/>
              <a:buChar char="-"/>
            </a:pPr>
            <a:r>
              <a:rPr lang="en-US" dirty="0"/>
              <a:t>Check planned processes have been followed</a:t>
            </a: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685864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Provide an independent check of software development</a:t>
            </a:r>
            <a:endParaRPr lang="en-GB" dirty="0"/>
          </a:p>
          <a:p>
            <a:pPr marL="180975" lvl="1" indent="-180975">
              <a:buFontTx/>
              <a:buChar char="-"/>
            </a:pPr>
            <a:r>
              <a:rPr lang="en-US" dirty="0"/>
              <a:t>Check project deliverables to ensure that they are consistent with organizational standards and goals</a:t>
            </a:r>
          </a:p>
          <a:p>
            <a:pPr marL="180975" lvl="1" indent="-180975">
              <a:buFontTx/>
              <a:buChar char="-"/>
            </a:pPr>
            <a:r>
              <a:rPr lang="en-US" dirty="0"/>
              <a:t>Quality team should be independent from the development team</a:t>
            </a:r>
          </a:p>
          <a:p>
            <a:pPr marL="450850" lvl="2" indent="-180975">
              <a:buFontTx/>
              <a:buChar char="-"/>
            </a:pPr>
            <a:r>
              <a:rPr lang="en-US" dirty="0"/>
              <a:t>Can take an objective view of the software</a:t>
            </a:r>
          </a:p>
          <a:p>
            <a:pPr marL="450850" lvl="2" indent="-180975">
              <a:buFontTx/>
              <a:buChar char="-"/>
            </a:pPr>
            <a:r>
              <a:rPr lang="en-US" dirty="0"/>
              <a:t>Report on software quality without influence from software development issues</a:t>
            </a:r>
            <a:endParaRPr lang="en-GB" dirty="0"/>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8" name="Content Placeholder 3" descr="24.1 QMandDevelopment.eps"/>
          <p:cNvPicPr>
            <a:picLocks noChangeAspect="1"/>
          </p:cNvPicPr>
          <p:nvPr/>
        </p:nvPicPr>
        <p:blipFill rotWithShape="1">
          <a:blip r:embed="rId3"/>
          <a:srcRect t="-2179" b="-5482"/>
          <a:stretch/>
        </p:blipFill>
        <p:spPr>
          <a:xfrm>
            <a:off x="2423312" y="3585171"/>
            <a:ext cx="7345375" cy="2743201"/>
          </a:xfrm>
          <a:prstGeom prst="rect">
            <a:avLst/>
          </a:prstGeom>
        </p:spPr>
      </p:pic>
    </p:spTree>
    <p:extLst>
      <p:ext uri="{BB962C8B-B14F-4D97-AF65-F5344CB8AC3E}">
        <p14:creationId xmlns:p14="http://schemas.microsoft.com/office/powerpoint/2010/main" val="466675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Quality plan</a:t>
            </a:r>
          </a:p>
        </p:txBody>
      </p:sp>
      <p:sp>
        <p:nvSpPr>
          <p:cNvPr id="21507" name="Rectangle 3"/>
          <p:cNvSpPr>
            <a:spLocks noGrp="1" noChangeArrowheads="1"/>
          </p:cNvSpPr>
          <p:nvPr>
            <p:ph idx="1"/>
          </p:nvPr>
        </p:nvSpPr>
        <p:spPr/>
        <p:txBody>
          <a:bodyPr>
            <a:normAutofit fontScale="85000" lnSpcReduction="20000"/>
          </a:bodyPr>
          <a:lstStyle/>
          <a:p>
            <a:r>
              <a:rPr lang="en-GB" dirty="0"/>
              <a:t>Quality plan</a:t>
            </a:r>
          </a:p>
          <a:p>
            <a:pPr marL="180975" lvl="1" indent="-180975">
              <a:buFontTx/>
              <a:buChar char="-"/>
            </a:pPr>
            <a:r>
              <a:rPr lang="en-GB" dirty="0"/>
              <a:t>Sets out desired product qualities</a:t>
            </a:r>
          </a:p>
          <a:p>
            <a:pPr marL="180975" lvl="1" indent="-180975">
              <a:buFontTx/>
              <a:buChar char="-"/>
            </a:pPr>
            <a:r>
              <a:rPr lang="en-GB" dirty="0"/>
              <a:t>How these are assessed</a:t>
            </a:r>
          </a:p>
          <a:p>
            <a:pPr marL="180975" lvl="1" indent="-180975">
              <a:buFontTx/>
              <a:buChar char="-"/>
            </a:pPr>
            <a:r>
              <a:rPr lang="en-GB" dirty="0"/>
              <a:t>Defines most significant quality attributes and overall priorities</a:t>
            </a:r>
          </a:p>
          <a:p>
            <a:pPr marL="180975" lvl="1" indent="-180975">
              <a:buFontTx/>
              <a:buChar char="-"/>
            </a:pPr>
            <a:r>
              <a:rPr lang="en-GB" dirty="0"/>
              <a:t>Defines quality assessment process</a:t>
            </a:r>
          </a:p>
          <a:p>
            <a:pPr marL="180975" lvl="1" indent="-180975">
              <a:buFontTx/>
              <a:buChar char="-"/>
            </a:pPr>
            <a:r>
              <a:rPr lang="en-GB" dirty="0"/>
              <a:t>Sets out organisational standards to apply</a:t>
            </a:r>
          </a:p>
          <a:p>
            <a:pPr marL="450850" lvl="2" indent="-180975">
              <a:buFontTx/>
              <a:buChar char="-"/>
            </a:pPr>
            <a:r>
              <a:rPr lang="en-GB" dirty="0"/>
              <a:t>Where necessary, define new standards to be used</a:t>
            </a:r>
          </a:p>
          <a:p>
            <a:pPr lvl="1"/>
            <a:endParaRPr lang="en-GB" dirty="0"/>
          </a:p>
          <a:p>
            <a:r>
              <a:rPr lang="en-GB" dirty="0"/>
              <a:t>Quality plan structure</a:t>
            </a:r>
          </a:p>
          <a:p>
            <a:pPr marL="180975" lvl="1" indent="-180975">
              <a:buFontTx/>
              <a:buChar char="-"/>
            </a:pPr>
            <a:r>
              <a:rPr lang="en-GB" sz="2100" dirty="0"/>
              <a:t>Product introduction</a:t>
            </a:r>
          </a:p>
          <a:p>
            <a:pPr marL="180975" lvl="1" indent="-180975">
              <a:buFontTx/>
              <a:buChar char="-"/>
            </a:pPr>
            <a:r>
              <a:rPr lang="en-GB" sz="2100" dirty="0"/>
              <a:t>Product plans</a:t>
            </a:r>
          </a:p>
          <a:p>
            <a:pPr marL="180975" lvl="1" indent="-180975">
              <a:buFontTx/>
              <a:buChar char="-"/>
            </a:pPr>
            <a:r>
              <a:rPr lang="en-GB" sz="2100" dirty="0"/>
              <a:t>Process descriptions</a:t>
            </a:r>
          </a:p>
          <a:p>
            <a:pPr marL="180975" lvl="1" indent="-180975">
              <a:buFontTx/>
              <a:buChar char="-"/>
            </a:pPr>
            <a:r>
              <a:rPr lang="en-GB" sz="2100" dirty="0"/>
              <a:t>Quality goals</a:t>
            </a:r>
          </a:p>
          <a:p>
            <a:pPr marL="180975" lvl="1" indent="-180975">
              <a:buFontTx/>
              <a:buChar char="-"/>
            </a:pPr>
            <a:r>
              <a:rPr lang="en-GB" sz="2100" dirty="0"/>
              <a:t>Risks and risk management</a:t>
            </a:r>
          </a:p>
          <a:p>
            <a:pPr marL="180975" lvl="1" indent="-180975">
              <a:buFontTx/>
              <a:buChar char="-"/>
            </a:pPr>
            <a:endParaRPr lang="en-GB" sz="2100" dirty="0"/>
          </a:p>
          <a:p>
            <a:r>
              <a:rPr lang="en-GB" dirty="0"/>
              <a:t>Keep it short</a:t>
            </a:r>
          </a:p>
          <a:p>
            <a:pPr lvl="1"/>
            <a:r>
              <a:rPr lang="en-GB" dirty="0"/>
              <a:t>Or no-one will read it</a:t>
            </a: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953623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Particularly important for large, complex systems</a:t>
            </a:r>
          </a:p>
          <a:p>
            <a:pPr marL="180975" lvl="1" indent="-180975">
              <a:buFontTx/>
              <a:buChar char="-"/>
            </a:pPr>
            <a:r>
              <a:rPr lang="en-US" dirty="0"/>
              <a:t>Quality documentation is record of progress</a:t>
            </a:r>
          </a:p>
          <a:p>
            <a:pPr marL="180975" lvl="1" indent="-180975">
              <a:buFontTx/>
              <a:buChar char="-"/>
            </a:pPr>
            <a:r>
              <a:rPr lang="en-US" dirty="0"/>
              <a:t>Supports continuity of development as the development team changes</a:t>
            </a:r>
          </a:p>
          <a:p>
            <a:endParaRPr lang="en-US" dirty="0"/>
          </a:p>
          <a:p>
            <a:r>
              <a:rPr lang="en-US" dirty="0"/>
              <a:t>Smaller systems need less documentation</a:t>
            </a:r>
          </a:p>
          <a:p>
            <a:pPr marL="180975" lvl="1" indent="-180975">
              <a:buFontTx/>
              <a:buChar char="-"/>
            </a:pPr>
            <a:r>
              <a:rPr lang="en-US" dirty="0"/>
              <a:t>Focus on establishing a quality culture</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79832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normAutofit fontScale="77500" lnSpcReduction="20000"/>
          </a:bodyPr>
          <a:lstStyle/>
          <a:p>
            <a:r>
              <a:rPr lang="en-GB" dirty="0"/>
              <a:t>Standards define required attributes of a product or process</a:t>
            </a:r>
          </a:p>
          <a:p>
            <a:pPr marL="180975" lvl="1" indent="-180975">
              <a:buFontTx/>
              <a:buChar char="-"/>
            </a:pPr>
            <a:r>
              <a:rPr lang="en-GB" dirty="0"/>
              <a:t>May be international, national, organizational or project standards</a:t>
            </a:r>
          </a:p>
          <a:p>
            <a:pPr marL="180975" lvl="1" indent="-180975">
              <a:buFontTx/>
              <a:buChar char="-"/>
            </a:pPr>
            <a:r>
              <a:rPr lang="en-GB" dirty="0"/>
              <a:t>Encapsulate best practice – avoids repetition of past mistakes</a:t>
            </a:r>
          </a:p>
          <a:p>
            <a:pPr marL="180975" lvl="1" indent="-180975">
              <a:buFontTx/>
              <a:buChar char="-"/>
            </a:pPr>
            <a:r>
              <a:rPr lang="en-GB" dirty="0"/>
              <a:t>Framework for defining what quality means in a particular setting; </a:t>
            </a:r>
            <a:r>
              <a:rPr lang="en-GB" i="1" dirty="0"/>
              <a:t>i.e.,</a:t>
            </a:r>
            <a:r>
              <a:rPr lang="en-GB" dirty="0"/>
              <a:t> that organization’s view of quality</a:t>
            </a:r>
          </a:p>
          <a:p>
            <a:pPr marL="180975" lvl="1" indent="-180975">
              <a:buFontTx/>
              <a:buChar char="-"/>
            </a:pPr>
            <a:r>
              <a:rPr lang="en-GB" dirty="0"/>
              <a:t>Provide continuity – new staff can understand the organisation by understanding standards used</a:t>
            </a:r>
          </a:p>
          <a:p>
            <a:pPr lvl="1"/>
            <a:endParaRPr lang="en-GB" dirty="0"/>
          </a:p>
          <a:p>
            <a:r>
              <a:rPr lang="en-US" dirty="0"/>
              <a:t>Product standards </a:t>
            </a:r>
          </a:p>
          <a:p>
            <a:pPr marL="180975" lvl="1" indent="-180975">
              <a:buFontTx/>
              <a:buChar char="-"/>
            </a:pPr>
            <a:r>
              <a:rPr lang="en-US" sz="2100" dirty="0"/>
              <a:t>Apply to software product being developed</a:t>
            </a:r>
          </a:p>
          <a:p>
            <a:pPr marL="180975" lvl="1" indent="-180975">
              <a:buFontTx/>
              <a:buChar char="-"/>
            </a:pPr>
            <a:r>
              <a:rPr lang="en-US" sz="2100" dirty="0"/>
              <a:t>Include</a:t>
            </a:r>
          </a:p>
          <a:p>
            <a:pPr marL="450850" lvl="2" indent="-180975">
              <a:buFontTx/>
              <a:buChar char="-"/>
            </a:pPr>
            <a:r>
              <a:rPr lang="en-US" sz="2100" dirty="0"/>
              <a:t>Document standards, </a:t>
            </a:r>
            <a:r>
              <a:rPr lang="en-US" sz="2100" i="1" dirty="0"/>
              <a:t>e.g.,</a:t>
            </a:r>
            <a:r>
              <a:rPr lang="en-US" sz="2100" dirty="0"/>
              <a:t> structure of requirements documents</a:t>
            </a:r>
          </a:p>
          <a:p>
            <a:pPr marL="450850" lvl="2" indent="-180975">
              <a:buFontTx/>
              <a:buChar char="-"/>
            </a:pPr>
            <a:r>
              <a:rPr lang="en-US" sz="2100" dirty="0"/>
              <a:t>Documentation standards, </a:t>
            </a:r>
            <a:r>
              <a:rPr lang="en-US" sz="2100" i="1" dirty="0"/>
              <a:t>e.g.,</a:t>
            </a:r>
            <a:r>
              <a:rPr lang="en-US" sz="2100" dirty="0"/>
              <a:t> standard comment header for an object class definition</a:t>
            </a:r>
          </a:p>
          <a:p>
            <a:pPr marL="450850" lvl="2" indent="-180975">
              <a:buFontTx/>
              <a:buChar char="-"/>
            </a:pPr>
            <a:r>
              <a:rPr lang="en-US" sz="2100" dirty="0"/>
              <a:t>Coding standards, define how a programming language should be used</a:t>
            </a:r>
            <a:endParaRPr lang="en-GB" sz="2100" dirty="0"/>
          </a:p>
          <a:p>
            <a:pPr lvl="1"/>
            <a:endParaRPr lang="en-US" sz="2100" dirty="0"/>
          </a:p>
          <a:p>
            <a:r>
              <a:rPr lang="en-US" sz="2100" dirty="0"/>
              <a:t>Process standards </a:t>
            </a:r>
          </a:p>
          <a:p>
            <a:pPr marL="180975" lvl="1" indent="-180975">
              <a:buFontTx/>
              <a:buChar char="-"/>
            </a:pPr>
            <a:r>
              <a:rPr lang="en-US" sz="2100" dirty="0"/>
              <a:t>Define processes that should be followed during software development</a:t>
            </a:r>
          </a:p>
          <a:p>
            <a:pPr marL="180975" lvl="1" indent="-180975">
              <a:buFontTx/>
              <a:buChar char="-"/>
            </a:pPr>
            <a:r>
              <a:rPr lang="en-US" sz="2100" dirty="0"/>
              <a:t>Include</a:t>
            </a:r>
          </a:p>
          <a:p>
            <a:pPr marL="450850" lvl="2" indent="-180975">
              <a:buFontTx/>
              <a:buChar char="-"/>
            </a:pPr>
            <a:r>
              <a:rPr lang="en-US" sz="2100" dirty="0"/>
              <a:t>Definitions of specification, design and validation processes</a:t>
            </a:r>
          </a:p>
          <a:p>
            <a:pPr marL="450850" lvl="2" indent="-180975">
              <a:buFontTx/>
              <a:buChar char="-"/>
            </a:pPr>
            <a:r>
              <a:rPr lang="en-US" sz="2100" dirty="0"/>
              <a:t>Process support tools</a:t>
            </a:r>
          </a:p>
          <a:p>
            <a:pPr marL="450850" lvl="2" indent="-180975">
              <a:buFontTx/>
              <a:buChar char="-"/>
            </a:pPr>
            <a:r>
              <a:rPr lang="en-US" sz="2100" dirty="0"/>
              <a:t>Description of the documents that should be written during these processes</a:t>
            </a:r>
            <a:endParaRPr lang="en-GB" sz="2100" dirty="0"/>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704640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4">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4">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4">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4">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14">
                                            <p:txEl>
                                              <p:pRg st="13" end="1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4">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4">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4">
                                            <p:txEl>
                                              <p:pRg st="16" end="1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914">
                                            <p:txEl>
                                              <p:pRg st="17" end="1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1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normAutofit fontScale="85000" lnSpcReduction="10000"/>
          </a:bodyPr>
          <a:lstStyle/>
          <a:p>
            <a:r>
              <a:rPr lang="en-GB" dirty="0"/>
              <a:t>Quality management in agile development is informal rather than document-based</a:t>
            </a:r>
          </a:p>
          <a:p>
            <a:pPr lvl="1"/>
            <a:r>
              <a:rPr lang="en-GB" dirty="0"/>
              <a:t>Relies on quality culture</a:t>
            </a:r>
          </a:p>
          <a:p>
            <a:pPr marL="450850" lvl="2" indent="-180975">
              <a:buFontTx/>
              <a:buChar char="-"/>
            </a:pPr>
            <a:r>
              <a:rPr lang="en-GB" dirty="0"/>
              <a:t>All team members responsible for software quality</a:t>
            </a:r>
          </a:p>
          <a:p>
            <a:pPr marL="450850" lvl="2" indent="-180975">
              <a:buFontTx/>
              <a:buChar char="-"/>
            </a:pPr>
            <a:r>
              <a:rPr lang="en-GB" dirty="0"/>
              <a:t>All take actions to ensure quality is maintained</a:t>
            </a:r>
          </a:p>
          <a:p>
            <a:pPr marL="450850" lvl="2" indent="-180975">
              <a:buFontTx/>
              <a:buChar char="-"/>
            </a:pPr>
            <a:endParaRPr lang="en-GB" dirty="0"/>
          </a:p>
          <a:p>
            <a:r>
              <a:rPr lang="en-GB" dirty="0"/>
              <a:t>Shared good practice</a:t>
            </a:r>
          </a:p>
          <a:p>
            <a:pPr lvl="1"/>
            <a:r>
              <a:rPr lang="en-US" sz="2100" dirty="0"/>
              <a:t>Check before check-in</a:t>
            </a:r>
          </a:p>
          <a:p>
            <a:pPr marL="450850" lvl="2" indent="-180975">
              <a:buFontTx/>
              <a:buChar char="-"/>
            </a:pPr>
            <a:r>
              <a:rPr lang="en-US" sz="2100" dirty="0"/>
              <a:t>Programmers responsible for organizing their own code reviews with other team members before code is checked in to master</a:t>
            </a:r>
          </a:p>
          <a:p>
            <a:pPr marL="450850" lvl="2" indent="-180975">
              <a:buFontTx/>
              <a:buChar char="-"/>
            </a:pPr>
            <a:r>
              <a:rPr lang="en-US" sz="2100" dirty="0"/>
              <a:t>PR reviews on </a:t>
            </a:r>
            <a:r>
              <a:rPr lang="en-US" sz="2100" dirty="0" err="1"/>
              <a:t>Github</a:t>
            </a:r>
            <a:r>
              <a:rPr lang="en-US" sz="2100" dirty="0"/>
              <a:t> are a typical way of facilitating this on-line</a:t>
            </a:r>
            <a:endParaRPr lang="en-GB" sz="2100" dirty="0"/>
          </a:p>
          <a:p>
            <a:pPr lvl="1"/>
            <a:r>
              <a:rPr lang="en-US" sz="2100" dirty="0"/>
              <a:t>Never break the build</a:t>
            </a:r>
          </a:p>
          <a:p>
            <a:pPr marL="450850" lvl="2" indent="-180975">
              <a:buFontTx/>
              <a:buChar char="-"/>
            </a:pPr>
            <a:r>
              <a:rPr lang="en-US" sz="2100" dirty="0"/>
              <a:t>Team members should not check code into master that causes the system to fail</a:t>
            </a:r>
          </a:p>
          <a:p>
            <a:pPr marL="450850" lvl="2" indent="-180975">
              <a:buFontTx/>
              <a:buChar char="-"/>
            </a:pPr>
            <a:r>
              <a:rPr lang="en-US" sz="2100" dirty="0"/>
              <a:t>Developers test their code changes against the whole system to be confident that these work as expected</a:t>
            </a:r>
          </a:p>
          <a:p>
            <a:pPr marL="450850" lvl="2" indent="-180975">
              <a:buFontTx/>
              <a:buChar char="-"/>
            </a:pPr>
            <a:r>
              <a:rPr lang="en-US" sz="2100" dirty="0"/>
              <a:t>Applies before merging into master; pushing directly to master is frowned upon</a:t>
            </a:r>
            <a:endParaRPr lang="en-GB" sz="2100" dirty="0"/>
          </a:p>
          <a:p>
            <a:pPr lvl="1"/>
            <a:r>
              <a:rPr lang="en-GB" sz="2100" dirty="0"/>
              <a:t>Fix problems when you see them</a:t>
            </a:r>
          </a:p>
          <a:p>
            <a:pPr marL="450850" lvl="2" indent="-180975">
              <a:buFontTx/>
              <a:buChar char="-"/>
            </a:pPr>
            <a:r>
              <a:rPr lang="en-GB" sz="2100" dirty="0"/>
              <a:t>No code ownership: programmers can directly fix problems they find in code developed by someone else</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CE82A-87C3-2841-AAF3-37DF1E34DC62}"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175746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2208</Words>
  <Application>Microsoft Office PowerPoint</Application>
  <PresentationFormat>Widescreen</PresentationFormat>
  <Paragraphs>194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Impact</vt:lpstr>
      <vt:lpstr>KCL UPDATE v4 4x3</vt:lpstr>
      <vt:lpstr>Quality Assurance (QA) Planning</vt:lpstr>
      <vt:lpstr>Quality conflicts</vt:lpstr>
      <vt:lpstr>Software quality management</vt:lpstr>
      <vt:lpstr>Quality management activities</vt:lpstr>
      <vt:lpstr>Quality plan</vt:lpstr>
      <vt:lpstr>Scope of quality management</vt:lpstr>
      <vt:lpstr>Software standards</vt:lpstr>
      <vt:lpstr>Quality management and agile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(QA) Planning</dc:title>
  <dc:creator>Zschaler, Steffen</dc:creator>
  <cp:lastModifiedBy>Zschaler, Steffen</cp:lastModifiedBy>
  <cp:revision>1</cp:revision>
  <dcterms:created xsi:type="dcterms:W3CDTF">2021-02-12T11:23:55Z</dcterms:created>
  <dcterms:modified xsi:type="dcterms:W3CDTF">2021-02-15T11:56:27Z</dcterms:modified>
</cp:coreProperties>
</file>