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16" r:id="rId3"/>
    <p:sldId id="313" r:id="rId4"/>
    <p:sldId id="314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73C10-69C7-4113-B0C3-5233F5E9DC7C}" v="4" dt="2021-02-12T11:30:4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231" autoAdjust="0"/>
  </p:normalViewPr>
  <p:slideViewPr>
    <p:cSldViewPr snapToGrid="0">
      <p:cViewPr varScale="1">
        <p:scale>
          <a:sx n="57" d="100"/>
          <a:sy n="57" d="100"/>
        </p:scale>
        <p:origin x="25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38373C10-69C7-4113-B0C3-5233F5E9DC7C}"/>
    <pc:docChg chg="undo custSel addSld delSld modSld">
      <pc:chgData name="Zschaler, Steffen" userId="130a91b6-43d4-46e6-aee6-e1bfbc1915e3" providerId="ADAL" clId="{38373C10-69C7-4113-B0C3-5233F5E9DC7C}" dt="2021-02-15T12:10:10.282" v="1966" actId="20577"/>
      <pc:docMkLst>
        <pc:docMk/>
      </pc:docMkLst>
      <pc:sldChg chg="add del modTransition modNotesTx">
        <pc:chgData name="Zschaler, Steffen" userId="130a91b6-43d4-46e6-aee6-e1bfbc1915e3" providerId="ADAL" clId="{38373C10-69C7-4113-B0C3-5233F5E9DC7C}" dt="2021-02-15T12:04:40.065" v="797" actId="5793"/>
        <pc:sldMkLst>
          <pc:docMk/>
          <pc:sldMk cId="4243648038" sldId="313"/>
        </pc:sldMkLst>
      </pc:sldChg>
      <pc:sldChg chg="modSp add del mod modTransition modNotesTx">
        <pc:chgData name="Zschaler, Steffen" userId="130a91b6-43d4-46e6-aee6-e1bfbc1915e3" providerId="ADAL" clId="{38373C10-69C7-4113-B0C3-5233F5E9DC7C}" dt="2021-02-15T12:08:16.793" v="1498" actId="20577"/>
        <pc:sldMkLst>
          <pc:docMk/>
          <pc:sldMk cId="1020384798" sldId="314"/>
        </pc:sldMkLst>
        <pc:spChg chg="mod">
          <ac:chgData name="Zschaler, Steffen" userId="130a91b6-43d4-46e6-aee6-e1bfbc1915e3" providerId="ADAL" clId="{38373C10-69C7-4113-B0C3-5233F5E9DC7C}" dt="2021-02-12T11:30:08.726" v="3"/>
          <ac:spMkLst>
            <pc:docMk/>
            <pc:sldMk cId="1020384798" sldId="314"/>
            <ac:spMk id="3" creationId="{00000000-0000-0000-0000-000000000000}"/>
          </ac:spMkLst>
        </pc:spChg>
      </pc:sldChg>
      <pc:sldChg chg="modSp add del mod modTransition modNotesTx">
        <pc:chgData name="Zschaler, Steffen" userId="130a91b6-43d4-46e6-aee6-e1bfbc1915e3" providerId="ADAL" clId="{38373C10-69C7-4113-B0C3-5233F5E9DC7C}" dt="2021-02-15T12:10:10.282" v="1966" actId="20577"/>
        <pc:sldMkLst>
          <pc:docMk/>
          <pc:sldMk cId="198211544" sldId="315"/>
        </pc:sldMkLst>
        <pc:spChg chg="mod">
          <ac:chgData name="Zschaler, Steffen" userId="130a91b6-43d4-46e6-aee6-e1bfbc1915e3" providerId="ADAL" clId="{38373C10-69C7-4113-B0C3-5233F5E9DC7C}" dt="2021-02-12T11:30:50.564" v="64" actId="20577"/>
          <ac:spMkLst>
            <pc:docMk/>
            <pc:sldMk cId="198211544" sldId="315"/>
            <ac:spMk id="8" creationId="{00000000-0000-0000-0000-000000000000}"/>
          </ac:spMkLst>
        </pc:spChg>
      </pc:sldChg>
      <pc:sldChg chg="modSp new mod modNotesTx">
        <pc:chgData name="Zschaler, Steffen" userId="130a91b6-43d4-46e6-aee6-e1bfbc1915e3" providerId="ADAL" clId="{38373C10-69C7-4113-B0C3-5233F5E9DC7C}" dt="2021-02-15T12:01:41.315" v="173" actId="20577"/>
        <pc:sldMkLst>
          <pc:docMk/>
          <pc:sldMk cId="50858192" sldId="316"/>
        </pc:sldMkLst>
        <pc:spChg chg="mod">
          <ac:chgData name="Zschaler, Steffen" userId="130a91b6-43d4-46e6-aee6-e1bfbc1915e3" providerId="ADAL" clId="{38373C10-69C7-4113-B0C3-5233F5E9DC7C}" dt="2021-02-12T11:30:35.478" v="55" actId="14838"/>
          <ac:spMkLst>
            <pc:docMk/>
            <pc:sldMk cId="50858192" sldId="316"/>
            <ac:spMk id="2" creationId="{8135B203-2F0D-48B3-BB10-668EE54DBA73}"/>
          </ac:spMkLst>
        </pc:spChg>
        <pc:spChg chg="mod">
          <ac:chgData name="Zschaler, Steffen" userId="130a91b6-43d4-46e6-aee6-e1bfbc1915e3" providerId="ADAL" clId="{38373C10-69C7-4113-B0C3-5233F5E9DC7C}" dt="2021-02-12T11:30:28.680" v="53" actId="20577"/>
          <ac:spMkLst>
            <pc:docMk/>
            <pc:sldMk cId="50858192" sldId="316"/>
            <ac:spMk id="3" creationId="{10DE5E58-1FDF-4027-8F83-4C4D70552E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D5BA-6F8E-42DF-9705-63F25FDAAD8E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6F66F-8097-4960-B07B-69CAA01B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&lt;CTRL-SHIFT-HOME&gt;&lt;CTRL-SHIFT-2&gt;</a:t>
            </a:r>
          </a:p>
          <a:p>
            <a:endParaRPr lang="en-GB" dirty="0"/>
          </a:p>
          <a:p>
            <a:r>
              <a:rPr lang="en-GB" dirty="0"/>
              <a:t>Welcome. </a:t>
            </a:r>
          </a:p>
          <a:p>
            <a:r>
              <a:rPr lang="en-GB" dirty="0"/>
              <a:t>Let’s look at some specific techniques for quality assurance.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6F66F-8097-4960-B07B-69CAA01BEF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8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we need to make sure we understand what kind of quality we are actually trying to assure as this affects what technique we will be using. There are two options: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We use “validation” to check that we are building the “right” system; that is, the system the users actually require. This is, in effect, about quality assurance of the requirements rather than the final system.</a:t>
            </a:r>
          </a:p>
          <a:p>
            <a:pPr marL="228600" indent="-228600">
              <a:buAutoNum type="arabicPeriod"/>
            </a:pPr>
            <a:r>
              <a:rPr lang="en-GB" dirty="0"/>
              <a:t>We use “verification” to check that we are building the system “right”; that is, the system conforms to its specification. This, in effect, compares the system developed to its original 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6F66F-8097-4960-B07B-69CAA01BEF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8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all of this, it is important to remember that we are aiming for fitness for purpose rather than “correctness”. </a:t>
            </a:r>
          </a:p>
          <a:p>
            <a:r>
              <a:rPr lang="en-GB" dirty="0"/>
              <a:t>We want to achieve sufficient confidence not total assurance.</a:t>
            </a:r>
          </a:p>
          <a:p>
            <a:endParaRPr lang="en-GB" dirty="0"/>
          </a:p>
          <a:p>
            <a:r>
              <a:rPr lang="en-GB" dirty="0"/>
              <a:t>This depends on different things:</a:t>
            </a:r>
          </a:p>
          <a:p>
            <a:pPr marL="228600" indent="-228600">
              <a:buAutoNum type="arabicPeriod"/>
            </a:pPr>
            <a:r>
              <a:rPr lang="en-GB" dirty="0"/>
              <a:t>The purpose of the software. We will want stronger assurance for a nuclear power plant than for an information website.</a:t>
            </a:r>
          </a:p>
          <a:p>
            <a:pPr marL="228600" indent="-228600">
              <a:buAutoNum type="arabicPeriod"/>
            </a:pPr>
            <a:r>
              <a:rPr lang="en-GB" dirty="0"/>
              <a:t>User expectations. Nobody expects Excel to be able to handle millions of records robustly (well, except when they are collecting COVID case data).</a:t>
            </a:r>
          </a:p>
          <a:p>
            <a:pPr marL="228600" indent="-228600">
              <a:buAutoNum type="arabicPeriod"/>
            </a:pPr>
            <a:r>
              <a:rPr lang="en-GB" dirty="0"/>
              <a:t>Business environment. Building the perfect system may not be any good if we miss the market window and another company grabs our market share.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6F66F-8097-4960-B07B-69CAA01BEF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3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techniques are available to us?</a:t>
            </a:r>
          </a:p>
          <a:p>
            <a:endParaRPr lang="en-GB" dirty="0"/>
          </a:p>
          <a:p>
            <a:r>
              <a:rPr lang="en-GB" dirty="0"/>
              <a:t>For validation, we can make use of prototyping and requirements review. </a:t>
            </a:r>
          </a:p>
          <a:p>
            <a:r>
              <a:rPr lang="en-GB" dirty="0"/>
              <a:t>However, &lt;ANIMATE&gt; we will not discuss these techniques in too much detail this week.</a:t>
            </a:r>
          </a:p>
          <a:p>
            <a:endParaRPr lang="en-GB" dirty="0"/>
          </a:p>
          <a:p>
            <a:r>
              <a:rPr lang="en-GB" dirty="0"/>
              <a:t>For verification, we can make use of formal verification, inspections and reviews, and testing. </a:t>
            </a:r>
          </a:p>
          <a:p>
            <a:endParaRPr lang="en-GB" dirty="0"/>
          </a:p>
          <a:p>
            <a:r>
              <a:rPr lang="en-GB" dirty="0"/>
              <a:t>We will discuss each of these in turn. If you go back to KEATS, you will find a first video discussing &lt;ANIMATE&gt; formal verification.</a:t>
            </a:r>
          </a:p>
          <a:p>
            <a:endParaRPr lang="en-GB" dirty="0"/>
          </a:p>
          <a:p>
            <a:r>
              <a:rPr lang="en-GB"/>
              <a:t>&lt;CTRL-SHIFT-END&gt;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6F66F-8097-4960-B07B-69CAA01BEF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4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9BA7-463C-4CBB-B018-09321B95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2FE1-0398-4BDC-8ECF-7B840BBE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14E9-C6CC-4EDA-BC96-50ADC59F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58F1-9675-4BC1-8FB0-F8FD35FA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30D9-049E-4B30-A5E0-D8D412D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22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64FD-BF52-41AB-93F9-07B394DA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7B6D5-093D-4BAB-B70A-09FBD889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F8AD-E7C6-4794-BB94-4307015B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0A5D-788E-4156-AF07-86965732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3614-481E-4ECC-AC24-AB350CD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4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E4C14-1E12-4A32-A9EA-638C434B4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47539-7D35-4351-A032-A8C462B6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C564-4E2F-435A-A17F-ED43F751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7C05-A9BF-4DEC-B72C-254C17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A400-BCB3-41C2-9E32-8842BC88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5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124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5111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1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138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03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104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060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8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F5B-BFC2-40E8-844C-702FEC32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AD2A-359E-4D5C-93E3-CCAFA2A1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52FC-58CB-460C-B586-0E4E967D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39C4-E17B-4CE9-9CCE-F64B182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E639-41EB-40AC-B840-AD31437F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993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293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930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0895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567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780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090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485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5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5667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177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4C63-CE49-4D04-8E67-88446731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BDE2-0A0A-458E-8823-C49C09C4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1619-3E99-4FE3-9013-7FB3B812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B3E7-8FF9-4773-843B-AB6784E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BBF4-98EC-4F55-ABE8-A44175C4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6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6795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231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661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2338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969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963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2107-872B-4285-BD42-870AE757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FF9F-832F-465D-9E16-52B314E39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454AC-B4DF-4488-8540-D98AE1D0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332F2-06DE-4D36-9BB3-FA231C54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6187-5020-457C-A229-025E7653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286B-8EC8-497D-A2CD-47F5ED3C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F55-3E6D-4E26-8A33-E5208D2E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D67-0A46-42D5-8404-D0365337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C2F7-9752-4904-B4BA-E98B4505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03A6F-347C-48FF-A51B-A8AD84D8B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D6508-268D-4E1F-AC29-2AC0D8DE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7783B-3F0A-4716-B429-09021079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A030C-EB3D-4035-9FAD-DC2834E7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4FD26-A30A-40F2-82C4-06689BF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F9A0-C434-4E88-A783-1F03AFD4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AD524-82BA-4A00-B2E0-1A706EB2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7DCE6-A860-4116-B90B-99346845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F3C99-C199-4EEF-A7DF-C7E9EEE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ABC49-BA9C-4505-B948-33B0B4E1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0DBE-0ADB-4F4E-AB7D-E70CDC8B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A52D-3571-4E7D-AFFA-662A688D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F9CC-CF78-4CAE-8CEE-37B4FFC6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C42D-51E5-4D91-8530-3E6B764A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B8CF-E37D-4F2F-82B0-80E3D1C0E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EFD0B-CF70-478A-AC5D-D0ACC25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BB445-42BB-47FB-838B-B7B60251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20DB-02B0-4D4B-B843-51F9ECD2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6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783C-9A8A-41F9-A597-C9314617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BAF1A-AD44-4095-8ED4-66F11627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C242C-405B-402B-B176-A0E6160D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9E1A0-7E15-4387-B487-ABBCFD91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ED121-AB22-46EE-A524-03B9AD10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6A2A-185E-411F-BAE0-F6C3BF97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22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22CE7-0041-4159-9C8B-3B30FD50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E660-6E8B-4C2B-B576-49E8B3A5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4774-520F-4E6E-8448-E5EF16B4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BC42-4A4D-4BCD-89E2-54BF4FBB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7B68-33AA-4B12-A0CF-265C9B7B7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849F-4B65-4C42-88FB-DE7AB520A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203-2F0D-48B3-BB10-668EE54DB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QA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5E58-1FDF-4027-8F83-4C4D70552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508581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quality do we actually try to assure?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098273"/>
            <a:ext cx="11232000" cy="4856400"/>
          </a:xfrm>
        </p:spPr>
        <p:txBody>
          <a:bodyPr/>
          <a:lstStyle/>
          <a:p>
            <a:r>
              <a:rPr lang="en-GB" dirty="0"/>
              <a:t>Validation</a:t>
            </a:r>
          </a:p>
          <a:p>
            <a:pPr lvl="1"/>
            <a:r>
              <a:rPr lang="en-GB" dirty="0"/>
              <a:t>“Are we building the right system?”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Does the software do what the user really requires?</a:t>
            </a:r>
          </a:p>
          <a:p>
            <a:pPr marL="180975" lvl="1" indent="-180975">
              <a:buFontTx/>
              <a:buChar char="-"/>
            </a:pPr>
            <a:endParaRPr lang="en-GB" dirty="0"/>
          </a:p>
          <a:p>
            <a:r>
              <a:rPr lang="en-GB" dirty="0"/>
              <a:t>Verification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“Are we building the system right?”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Does the software conform to its specification?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6480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for confidence, not 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Remember, we’re after “fitness for purpose”</a:t>
            </a:r>
          </a:p>
          <a:p>
            <a:endParaRPr lang="en-GB" dirty="0"/>
          </a:p>
          <a:p>
            <a:r>
              <a:rPr lang="en-GB" dirty="0"/>
              <a:t>Want to achieve </a:t>
            </a:r>
            <a:r>
              <a:rPr lang="en-GB" u="sng" dirty="0"/>
              <a:t>sufficient</a:t>
            </a:r>
            <a:r>
              <a:rPr lang="en-GB" dirty="0"/>
              <a:t> confidence of system validity and correctness</a:t>
            </a:r>
          </a:p>
          <a:p>
            <a:endParaRPr lang="en-GB" dirty="0"/>
          </a:p>
          <a:p>
            <a:r>
              <a:rPr lang="en-GB" dirty="0"/>
              <a:t>Depends on</a:t>
            </a:r>
          </a:p>
          <a:p>
            <a:pPr marL="180975" lvl="2" indent="-180975">
              <a:lnSpc>
                <a:spcPct val="90000"/>
              </a:lnSpc>
              <a:buFontTx/>
              <a:buChar char="-"/>
            </a:pPr>
            <a:r>
              <a:rPr lang="en-GB" dirty="0"/>
              <a:t>Software purpose</a:t>
            </a:r>
          </a:p>
          <a:p>
            <a:pPr marL="450850" lvl="3" indent="-180975">
              <a:lnSpc>
                <a:spcPct val="90000"/>
              </a:lnSpc>
              <a:buFontTx/>
              <a:buChar char="-"/>
            </a:pPr>
            <a:r>
              <a:rPr lang="en-GB" dirty="0"/>
              <a:t>How critical is software to the stakeholders</a:t>
            </a:r>
          </a:p>
          <a:p>
            <a:pPr marL="180975" lvl="2" indent="-180975">
              <a:lnSpc>
                <a:spcPct val="90000"/>
              </a:lnSpc>
              <a:buFontTx/>
              <a:buChar char="-"/>
            </a:pPr>
            <a:endParaRPr lang="en-GB" dirty="0"/>
          </a:p>
          <a:p>
            <a:pPr marL="180975" lvl="2" indent="-180975">
              <a:lnSpc>
                <a:spcPct val="90000"/>
              </a:lnSpc>
              <a:buFontTx/>
              <a:buChar char="-"/>
            </a:pPr>
            <a:r>
              <a:rPr lang="en-GB" dirty="0"/>
              <a:t>User expectations</a:t>
            </a:r>
          </a:p>
          <a:p>
            <a:pPr marL="450850" lvl="3" indent="-180975">
              <a:lnSpc>
                <a:spcPct val="90000"/>
              </a:lnSpc>
              <a:buFontTx/>
              <a:buChar char="-"/>
            </a:pPr>
            <a:r>
              <a:rPr lang="en-GB" dirty="0"/>
              <a:t>Users may have low expectations of certain kinds of software</a:t>
            </a:r>
          </a:p>
          <a:p>
            <a:pPr marL="180975" lvl="2" indent="-180975">
              <a:lnSpc>
                <a:spcPct val="90000"/>
              </a:lnSpc>
              <a:buFontTx/>
              <a:buChar char="-"/>
            </a:pPr>
            <a:endParaRPr lang="en-GB" dirty="0"/>
          </a:p>
          <a:p>
            <a:pPr marL="180975" lvl="2" indent="-180975">
              <a:lnSpc>
                <a:spcPct val="90000"/>
              </a:lnSpc>
              <a:buFontTx/>
              <a:buChar char="-"/>
            </a:pPr>
            <a:r>
              <a:rPr lang="en-GB" dirty="0"/>
              <a:t>Business environment</a:t>
            </a:r>
          </a:p>
          <a:p>
            <a:pPr marL="450850" lvl="3" indent="-180975">
              <a:lnSpc>
                <a:spcPct val="90000"/>
              </a:lnSpc>
              <a:buFontTx/>
              <a:buChar char="-"/>
            </a:pPr>
            <a:r>
              <a:rPr lang="en-GB" dirty="0"/>
              <a:t>Getting a product to market early may be more important than finding defects in the program</a:t>
            </a:r>
          </a:p>
          <a:p>
            <a:pPr marL="450850" lvl="3" indent="-180975">
              <a:lnSpc>
                <a:spcPct val="90000"/>
              </a:lnSpc>
              <a:buFontTx/>
              <a:buChar char="-"/>
            </a:pPr>
            <a:r>
              <a:rPr lang="en-GB" dirty="0"/>
              <a:t>Potential loss of opportunity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3847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V&amp;V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Validation techniques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GB" dirty="0"/>
              <a:t>Requirements review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GB" dirty="0"/>
              <a:t>Prototyping</a:t>
            </a:r>
          </a:p>
          <a:p>
            <a:pPr marL="266700" lvl="1" indent="-2667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Verification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GB" dirty="0"/>
              <a:t>Formal verification 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GB" dirty="0"/>
              <a:t>Inspections / reviews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GB" dirty="0"/>
              <a:t>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50606" y="1452380"/>
            <a:ext cx="2860302" cy="675184"/>
            <a:chOff x="3150606" y="1452380"/>
            <a:chExt cx="2860302" cy="675184"/>
          </a:xfrm>
        </p:grpSpPr>
        <p:sp>
          <p:nvSpPr>
            <p:cNvPr id="7" name="Right Brace 6"/>
            <p:cNvSpPr/>
            <p:nvPr/>
          </p:nvSpPr>
          <p:spPr>
            <a:xfrm>
              <a:off x="3150606" y="1452380"/>
              <a:ext cx="173555" cy="675184"/>
            </a:xfrm>
            <a:prstGeom prst="rightBrac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4104" y="1602463"/>
              <a:ext cx="2606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Won’t discuss this week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11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552</Words>
  <Application>Microsoft Office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Impact</vt:lpstr>
      <vt:lpstr>Office Theme</vt:lpstr>
      <vt:lpstr>KCL UPDATE v4 4x3</vt:lpstr>
      <vt:lpstr>Introduction to QA techniques</vt:lpstr>
      <vt:lpstr>So what quality do we actually try to assure?</vt:lpstr>
      <vt:lpstr>Aim for confidence, not certainty</vt:lpstr>
      <vt:lpstr>V&amp;V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QA techniques</dc:title>
  <dc:creator>Zschaler, Steffen</dc:creator>
  <cp:lastModifiedBy>Zschaler, Steffen</cp:lastModifiedBy>
  <cp:revision>1</cp:revision>
  <dcterms:created xsi:type="dcterms:W3CDTF">2021-02-12T11:29:43Z</dcterms:created>
  <dcterms:modified xsi:type="dcterms:W3CDTF">2021-02-15T12:10:10Z</dcterms:modified>
</cp:coreProperties>
</file>