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18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0FE2C-7B05-4902-859F-3951CDB13F57}" v="6" dt="2021-02-15T12:18:4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23" autoAdjust="0"/>
  </p:normalViewPr>
  <p:slideViewPr>
    <p:cSldViewPr snapToGrid="0">
      <p:cViewPr varScale="1">
        <p:scale>
          <a:sx n="69" d="100"/>
          <a:sy n="69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-9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B9F0FE2C-7B05-4902-859F-3951CDB13F57}"/>
    <pc:docChg chg="undo custSel addSld delSld modSld">
      <pc:chgData name="Zschaler, Steffen" userId="130a91b6-43d4-46e6-aee6-e1bfbc1915e3" providerId="ADAL" clId="{B9F0FE2C-7B05-4902-859F-3951CDB13F57}" dt="2021-02-15T12:24:25.527" v="2259" actId="20577"/>
      <pc:docMkLst>
        <pc:docMk/>
      </pc:docMkLst>
      <pc:sldChg chg="modSp add del mod modTransition">
        <pc:chgData name="Zschaler, Steffen" userId="130a91b6-43d4-46e6-aee6-e1bfbc1915e3" providerId="ADAL" clId="{B9F0FE2C-7B05-4902-859F-3951CDB13F57}" dt="2021-02-15T12:15:25.347" v="69" actId="47"/>
        <pc:sldMkLst>
          <pc:docMk/>
          <pc:sldMk cId="198211544" sldId="315"/>
        </pc:sldMkLst>
        <pc:spChg chg="mod">
          <ac:chgData name="Zschaler, Steffen" userId="130a91b6-43d4-46e6-aee6-e1bfbc1915e3" providerId="ADAL" clId="{B9F0FE2C-7B05-4902-859F-3951CDB13F57}" dt="2021-02-12T11:37:02.547" v="13" actId="20577"/>
          <ac:spMkLst>
            <pc:docMk/>
            <pc:sldMk cId="198211544" sldId="315"/>
            <ac:spMk id="8" creationId="{00000000-0000-0000-0000-000000000000}"/>
          </ac:spMkLst>
        </pc:spChg>
      </pc:sldChg>
      <pc:sldChg chg="add del modTransition modNotesTx">
        <pc:chgData name="Zschaler, Steffen" userId="130a91b6-43d4-46e6-aee6-e1bfbc1915e3" providerId="ADAL" clId="{B9F0FE2C-7B05-4902-859F-3951CDB13F57}" dt="2021-02-15T12:18:21.117" v="795" actId="20577"/>
        <pc:sldMkLst>
          <pc:docMk/>
          <pc:sldMk cId="169757521" sldId="318"/>
        </pc:sldMkLst>
      </pc:sldChg>
      <pc:sldChg chg="modSp add del mod modTransition modAnim modNotesTx">
        <pc:chgData name="Zschaler, Steffen" userId="130a91b6-43d4-46e6-aee6-e1bfbc1915e3" providerId="ADAL" clId="{B9F0FE2C-7B05-4902-859F-3951CDB13F57}" dt="2021-02-15T12:24:25.527" v="2259" actId="20577"/>
        <pc:sldMkLst>
          <pc:docMk/>
          <pc:sldMk cId="2751551427" sldId="319"/>
        </pc:sldMkLst>
        <pc:spChg chg="mod">
          <ac:chgData name="Zschaler, Steffen" userId="130a91b6-43d4-46e6-aee6-e1bfbc1915e3" providerId="ADAL" clId="{B9F0FE2C-7B05-4902-859F-3951CDB13F57}" dt="2021-02-12T11:36:56.177" v="3"/>
          <ac:spMkLst>
            <pc:docMk/>
            <pc:sldMk cId="2751551427" sldId="319"/>
            <ac:spMk id="3" creationId="{00000000-0000-0000-0000-000000000000}"/>
          </ac:spMkLst>
        </pc:spChg>
      </pc:sldChg>
      <pc:sldChg chg="modSp new mod modNotesTx">
        <pc:chgData name="Zschaler, Steffen" userId="130a91b6-43d4-46e6-aee6-e1bfbc1915e3" providerId="ADAL" clId="{B9F0FE2C-7B05-4902-859F-3951CDB13F57}" dt="2021-02-15T12:15:57.320" v="188" actId="20577"/>
        <pc:sldMkLst>
          <pc:docMk/>
          <pc:sldMk cId="2789450718" sldId="320"/>
        </pc:sldMkLst>
        <pc:spChg chg="mod">
          <ac:chgData name="Zschaler, Steffen" userId="130a91b6-43d4-46e6-aee6-e1bfbc1915e3" providerId="ADAL" clId="{B9F0FE2C-7B05-4902-859F-3951CDB13F57}" dt="2021-02-15T12:15:50.833" v="156" actId="20577"/>
          <ac:spMkLst>
            <pc:docMk/>
            <pc:sldMk cId="2789450718" sldId="320"/>
            <ac:spMk id="2" creationId="{54B1F9A4-936E-454C-9BB7-7F53FDB09A97}"/>
          </ac:spMkLst>
        </pc:spChg>
        <pc:spChg chg="mod">
          <ac:chgData name="Zschaler, Steffen" userId="130a91b6-43d4-46e6-aee6-e1bfbc1915e3" providerId="ADAL" clId="{B9F0FE2C-7B05-4902-859F-3951CDB13F57}" dt="2021-02-12T11:37:25.627" v="66" actId="20577"/>
          <ac:spMkLst>
            <pc:docMk/>
            <pc:sldMk cId="2789450718" sldId="320"/>
            <ac:spMk id="3" creationId="{E431BE35-F916-4265-A5A9-42E95BE86C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40EA2-0182-4CEC-9D50-C1BF860B6E43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A08A0-7176-437A-AE51-DA7A21E9E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9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&lt;CTRL-SHIFT-HOME&gt;&lt;CTRL-SHIFT-2&gt;</a:t>
            </a:r>
          </a:p>
          <a:p>
            <a:endParaRPr lang="en-GB" dirty="0"/>
          </a:p>
          <a:p>
            <a:r>
              <a:rPr lang="en-GB" dirty="0"/>
              <a:t>Welcome. In this video, I will briefly discuss the idea of formal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08A0-7176-437A-AE51-DA7A21E9E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3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Formal verification, as any verification approach, aims to establish whether a software system &lt;ANIMATE&gt; satisfies its requirements.</a:t>
            </a:r>
          </a:p>
          <a:p>
            <a:endParaRPr lang="en-GB" dirty="0"/>
          </a:p>
          <a:p>
            <a:r>
              <a:rPr lang="en-GB" dirty="0"/>
              <a:t>To do this, &lt;ANIMATE&gt; we produce a formal model of the system using an appropriate formal logic.</a:t>
            </a:r>
          </a:p>
          <a:p>
            <a:endParaRPr lang="en-GB" dirty="0"/>
          </a:p>
          <a:p>
            <a:r>
              <a:rPr lang="en-GB" dirty="0"/>
              <a:t>Equally, &lt;ANIMATE&gt; we produce a formal model of the requirements as formal properties.</a:t>
            </a:r>
          </a:p>
          <a:p>
            <a:endParaRPr lang="en-GB" dirty="0"/>
          </a:p>
          <a:p>
            <a:r>
              <a:rPr lang="en-GB" dirty="0"/>
              <a:t>Finally, &lt;ANIMATE&gt; we attempt to produce a formal proof that connects the formal-logic representation of the system with the formal representation of the requirements.</a:t>
            </a:r>
          </a:p>
          <a:p>
            <a:r>
              <a:rPr lang="en-GB" dirty="0"/>
              <a:t>If this proof can be established, we assume that the system satisfies its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08A0-7176-437A-AE51-DA7A21E9E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should you do formal verification?</a:t>
            </a:r>
          </a:p>
          <a:p>
            <a:endParaRPr lang="en-GB" dirty="0"/>
          </a:p>
          <a:p>
            <a:r>
              <a:rPr lang="en-GB" dirty="0"/>
              <a:t>Formal verification is the only verification technique that can prove there are no errors.</a:t>
            </a:r>
          </a:p>
          <a:p>
            <a:r>
              <a:rPr lang="en-GB" dirty="0"/>
              <a:t>Even without that, the effort of formally modelling a system and its requirements forces us to very carefully think through every edge case – so even without a formal proof, just constructing the formal model may already lead to a quality improvement.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Every silver lining has a cloud, though: producing a formal model can be a lot of effort and requires substantial and highly specialised expertise.</a:t>
            </a:r>
          </a:p>
          <a:p>
            <a:r>
              <a:rPr lang="en-GB" dirty="0"/>
              <a:t>Even after all this, a risk remains: we can only truly verify things about the formal models we have produced. </a:t>
            </a:r>
          </a:p>
          <a:p>
            <a:r>
              <a:rPr lang="en-GB" dirty="0"/>
              <a:t>If the model doesn’t correctly reflect the system or the requirements, then our proofs do not tell us anything about the real-world system.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Formal verification techniques and tools continue to improve.</a:t>
            </a:r>
          </a:p>
          <a:p>
            <a:r>
              <a:rPr lang="en-GB" dirty="0"/>
              <a:t>Nonetheless, formal verification is, mostly, currently only practical for high-stakes, high-risk systems that can justify the high cost.</a:t>
            </a:r>
          </a:p>
          <a:p>
            <a:r>
              <a:rPr lang="en-GB" dirty="0"/>
              <a:t>It may also be possible to apply formal verification for very small and essential sub-systems as part of a larger QA strategy.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will not discuss formal verification techniques in detail in this module.</a:t>
            </a:r>
          </a:p>
          <a:p>
            <a:r>
              <a:rPr lang="en-GB" dirty="0"/>
              <a:t>Instead, on KEATS, you will find the next video lecture on inspection – another verification method.</a:t>
            </a:r>
          </a:p>
          <a:p>
            <a:endParaRPr lang="en-GB" dirty="0"/>
          </a:p>
          <a:p>
            <a:r>
              <a:rPr lang="en-GB"/>
              <a:t>&lt;CTRL-SHIFT-END&gt;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08A0-7176-437A-AE51-DA7A21E9E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D300-CEDB-41DC-BF46-6253F8612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7B8E-E4F6-4FC0-8EDD-A89BCCBCC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3357-7996-48F9-A64E-86440A08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1F51-6B36-410E-B494-38F7EDD5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4441-5545-4DA3-93CC-924BF7CE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7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748-FD41-451A-BF10-5FD8C865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7EA56-0F73-47C2-A886-28BB8B19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35E1-1BD8-40A7-BA3F-2A34F44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73A8-214E-4B10-8A45-E6E829E9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F3E1-B5AE-468B-B84F-B1A70F8C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7A6B5-37F9-466E-B3A7-895E80604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C6C2B-33E5-4E58-AE87-95F75A05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6B60-5B00-4F61-8AF1-7F4D73C3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2AB4-3E02-4E71-9D7B-ED12D57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42DC-698D-4B75-A1DA-7FBBB691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2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39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9735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47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9842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41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720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658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8C32-0359-41DE-9333-49C8DB8A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B70D-D275-4D71-876A-CC337680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CFA9-495F-4899-A7D0-AD5C998A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BB95-B6B5-4C33-8F19-9A29B5B8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91CA-F92A-4C0C-92F8-E2B20FB2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627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990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558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126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3335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579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031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258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451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044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4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F71-379C-4F9E-A5F0-9DB25ABF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9A1D-97CB-4D98-8994-06803EDD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8757-D241-4024-9C2E-931AA4C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E38-D512-4BC1-AACB-6EBBC576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079-D293-4709-8D2E-557214B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38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8802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8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9953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25/02/2020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9373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1595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50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48B8-8DB4-4E84-B60A-A2F4A95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FBFE-DC06-4DE4-A9CE-5DB8A52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AC25-A553-4EDC-80D8-84341C30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E437-5059-488D-BDDB-E517A2A5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0DF6-1FC1-485A-B9B0-957A6D7A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21A4-BD44-425C-BEAB-1D00F74D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001-7304-432D-AAB2-5D2A15D7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A0C3-C028-4180-9000-00E4D776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6F53-6F87-4956-882B-48135AAB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A5BD7-78E1-44CA-B3DC-74708266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FDC4-6B35-48E2-AC80-9A79A4C61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8F8CB-4073-4D5E-9101-8103B66F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05D2B-B164-4FBF-938F-F9E67E88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3044E-B045-4C6E-9699-7344D254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05F6-1509-4866-9B49-411DDBDD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6701F-0309-40DB-BCF4-3F3A304C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24BA-1B6C-47DD-8B42-F2B353AE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05BA9-A85D-4A5E-9A4B-6C84CF7B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5A0A6-134A-4112-9154-42A9FCD3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4DD4-3312-434C-8EDB-03D0E82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E2613-9172-4DBA-9E49-A39DC6A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2E8E-5C8A-4F73-A486-144715E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33C4-9CFD-4A71-8279-DFE0B167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17EA-B7FD-4400-8477-1DA10512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527BD-FDA4-4D60-AF54-70A8332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B2206-E939-4136-9332-98B63290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D7A1-3967-4246-9278-A4AD125B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389C-CABB-45ED-A959-8EFEA49E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D3E6E-9639-4212-AA19-932E8314B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B3128-437C-46CE-942F-8D00E51B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CA29-8424-485F-BB12-C383AFFF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0A5D-EA50-41F7-B7FF-444E7172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0995-2D3E-4DF4-89C6-D939E1D5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3D2B4-3BAD-4178-886E-42B66A62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8FB3-C59F-4D44-BAC2-C3432ACB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867E-3F4D-404D-9E04-A3601C9A5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25/02/2020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4F38-3DAB-47D0-8823-2B708659D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A168-D0FD-4157-88F5-0661FC58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F6D5-394B-45FB-B5A2-FF9FF0B4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25/02/2020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F9A4-936E-454C-9BB7-7F53FDB09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QA Techniques: Formal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BE35-F916-4265-A5A9-42E95BE86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2789450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verification – principle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54937" y="1911096"/>
            <a:ext cx="978408" cy="484632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735928" y="1645920"/>
            <a:ext cx="1783080" cy="1014984"/>
          </a:xfrm>
          <a:prstGeom prst="flowChartAlternateProcess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System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8100247" y="1645921"/>
            <a:ext cx="2224854" cy="1014984"/>
          </a:xfrm>
          <a:prstGeom prst="flowChartDocumen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Requirements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6047" y="151375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87786" y="3371163"/>
            <a:ext cx="2920861" cy="2664770"/>
            <a:chOff x="1387786" y="3371163"/>
            <a:chExt cx="2920861" cy="2664770"/>
          </a:xfrm>
        </p:grpSpPr>
        <p:sp>
          <p:nvSpPr>
            <p:cNvPr id="9" name="Flowchart: Document 8"/>
            <p:cNvSpPr/>
            <p:nvPr/>
          </p:nvSpPr>
          <p:spPr>
            <a:xfrm>
              <a:off x="1387786" y="4886325"/>
              <a:ext cx="2479364" cy="1149608"/>
            </a:xfrm>
            <a:prstGeom prst="flowChartDocumen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System represented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in formal logic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385152" y="3371163"/>
              <a:ext cx="484632" cy="978408"/>
            </a:xfrm>
            <a:prstGeom prst="downArrow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9369" y="3536527"/>
              <a:ext cx="1579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Model formally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31494" y="3371163"/>
            <a:ext cx="3272720" cy="2664770"/>
            <a:chOff x="7531494" y="3371163"/>
            <a:chExt cx="3272720" cy="2664770"/>
          </a:xfrm>
        </p:grpSpPr>
        <p:sp>
          <p:nvSpPr>
            <p:cNvPr id="10" name="Flowchart: Document 9"/>
            <p:cNvSpPr/>
            <p:nvPr/>
          </p:nvSpPr>
          <p:spPr>
            <a:xfrm>
              <a:off x="7621132" y="4886325"/>
              <a:ext cx="3183082" cy="1149608"/>
            </a:xfrm>
            <a:prstGeom prst="flowChartDocumen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Requirements represented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as formal properties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8970357" y="3371163"/>
              <a:ext cx="484632" cy="978408"/>
            </a:xfrm>
            <a:prstGeom prst="downArrow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1494" y="3536527"/>
              <a:ext cx="1579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Model formally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35944" y="5218813"/>
            <a:ext cx="1521570" cy="920437"/>
            <a:chOff x="5035944" y="5218813"/>
            <a:chExt cx="1521570" cy="920437"/>
          </a:xfrm>
        </p:grpSpPr>
        <p:sp>
          <p:nvSpPr>
            <p:cNvPr id="12" name="Right Arrow 11"/>
            <p:cNvSpPr/>
            <p:nvPr/>
          </p:nvSpPr>
          <p:spPr>
            <a:xfrm>
              <a:off x="5254937" y="5218813"/>
              <a:ext cx="978408" cy="484632"/>
            </a:xfrm>
            <a:prstGeom prst="rightArrow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35944" y="5800696"/>
              <a:ext cx="1521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Prove formally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57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verification – should you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Can prove there are no errors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Enforces very careful thinking about all issues concerning the software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A </a:t>
            </a:r>
            <a:r>
              <a:rPr lang="en-GB" b="1" dirty="0"/>
              <a:t>lot</a:t>
            </a:r>
            <a:r>
              <a:rPr lang="en-GB" dirty="0"/>
              <a:t> of effort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Residual risk remains: </a:t>
            </a:r>
          </a:p>
          <a:p>
            <a:pPr marL="720725" lvl="3" indent="-180975">
              <a:buFontTx/>
              <a:buChar char="-"/>
            </a:pPr>
            <a:r>
              <a:rPr lang="en-GB" dirty="0"/>
              <a:t>Can only prove properties of the model</a:t>
            </a:r>
          </a:p>
          <a:p>
            <a:pPr marL="720725" lvl="3" indent="-180975">
              <a:buFontTx/>
              <a:buChar char="-"/>
            </a:pPr>
            <a:r>
              <a:rPr lang="en-GB" dirty="0"/>
              <a:t>Only as good as how close the model is to reality</a:t>
            </a:r>
          </a:p>
          <a:p>
            <a:pPr marL="450850" lvl="2" indent="-180975">
              <a:buFontTx/>
              <a:buChar char="-"/>
            </a:pPr>
            <a:r>
              <a:rPr lang="en-GB" dirty="0"/>
              <a:t>Requires very high levels of formal expertise</a:t>
            </a:r>
          </a:p>
          <a:p>
            <a:pPr marL="450850" lvl="2" indent="-180975">
              <a:buFontTx/>
              <a:buChar char="-"/>
            </a:pPr>
            <a:endParaRPr lang="en-GB" dirty="0"/>
          </a:p>
          <a:p>
            <a:r>
              <a:rPr lang="en-GB" dirty="0"/>
              <a:t>Formal verification is (currently) only practical for </a:t>
            </a:r>
          </a:p>
          <a:p>
            <a:pPr marL="450850" lvl="2" indent="-180975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High stakes, high risk, high safety, highly critical systems</a:t>
            </a:r>
          </a:p>
          <a:p>
            <a:pPr marL="450850" lvl="2" indent="-180975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Very small and essential subsystems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551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528</Words>
  <Application>Microsoft Office PowerPoint</Application>
  <PresentationFormat>Widescreen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Impact</vt:lpstr>
      <vt:lpstr>Office Theme</vt:lpstr>
      <vt:lpstr>KCL UPDATE v4 4x3</vt:lpstr>
      <vt:lpstr>QA Techniques: Formal Verification</vt:lpstr>
      <vt:lpstr>Formal verification – principle</vt:lpstr>
      <vt:lpstr>Formal verification – should you do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Techniques: Verification</dc:title>
  <dc:creator>Zschaler, Steffen</dc:creator>
  <cp:lastModifiedBy>Zschaler, Steffen</cp:lastModifiedBy>
  <cp:revision>1</cp:revision>
  <dcterms:created xsi:type="dcterms:W3CDTF">2021-02-12T11:36:33Z</dcterms:created>
  <dcterms:modified xsi:type="dcterms:W3CDTF">2021-02-15T12:24:26Z</dcterms:modified>
</cp:coreProperties>
</file>