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9"/>
  </p:notesMasterIdLst>
  <p:sldIdLst>
    <p:sldId id="328" r:id="rId3"/>
    <p:sldId id="320" r:id="rId4"/>
    <p:sldId id="322" r:id="rId5"/>
    <p:sldId id="324" r:id="rId6"/>
    <p:sldId id="325" r:id="rId7"/>
    <p:sldId id="32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C39C31-FB6B-4E9C-8795-A144DF2686FD}" v="4" dt="2021-02-15T13:26:00.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708" autoAdjust="0"/>
  </p:normalViewPr>
  <p:slideViewPr>
    <p:cSldViewPr snapToGrid="0">
      <p:cViewPr varScale="1">
        <p:scale>
          <a:sx n="73" d="100"/>
          <a:sy n="73" d="100"/>
        </p:scale>
        <p:origin x="103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schaler, Steffen" userId="130a91b6-43d4-46e6-aee6-e1bfbc1915e3" providerId="ADAL" clId="{B0C39C31-FB6B-4E9C-8795-A144DF2686FD}"/>
    <pc:docChg chg="custSel addSld delSld modSld">
      <pc:chgData name="Zschaler, Steffen" userId="130a91b6-43d4-46e6-aee6-e1bfbc1915e3" providerId="ADAL" clId="{B0C39C31-FB6B-4E9C-8795-A144DF2686FD}" dt="2021-02-15T13:41:21.033" v="4025" actId="20577"/>
      <pc:docMkLst>
        <pc:docMk/>
      </pc:docMkLst>
      <pc:sldChg chg="modSp add del mod modTransition">
        <pc:chgData name="Zschaler, Steffen" userId="130a91b6-43d4-46e6-aee6-e1bfbc1915e3" providerId="ADAL" clId="{B0C39C31-FB6B-4E9C-8795-A144DF2686FD}" dt="2021-02-15T12:26:29.526" v="59" actId="47"/>
        <pc:sldMkLst>
          <pc:docMk/>
          <pc:sldMk cId="3454145803" sldId="316"/>
        </pc:sldMkLst>
        <pc:spChg chg="mod">
          <ac:chgData name="Zschaler, Steffen" userId="130a91b6-43d4-46e6-aee6-e1bfbc1915e3" providerId="ADAL" clId="{B0C39C31-FB6B-4E9C-8795-A144DF2686FD}" dt="2021-02-12T11:38:30.115" v="11" actId="20577"/>
          <ac:spMkLst>
            <pc:docMk/>
            <pc:sldMk cId="3454145803" sldId="316"/>
            <ac:spMk id="8" creationId="{00000000-0000-0000-0000-000000000000}"/>
          </ac:spMkLst>
        </pc:spChg>
      </pc:sldChg>
      <pc:sldChg chg="add del modNotesTx">
        <pc:chgData name="Zschaler, Steffen" userId="130a91b6-43d4-46e6-aee6-e1bfbc1915e3" providerId="ADAL" clId="{B0C39C31-FB6B-4E9C-8795-A144DF2686FD}" dt="2021-02-15T13:30:58.850" v="1361" actId="20577"/>
        <pc:sldMkLst>
          <pc:docMk/>
          <pc:sldMk cId="472092062" sldId="320"/>
        </pc:sldMkLst>
      </pc:sldChg>
      <pc:sldChg chg="add del modTransition modNotesTx">
        <pc:chgData name="Zschaler, Steffen" userId="130a91b6-43d4-46e6-aee6-e1bfbc1915e3" providerId="ADAL" clId="{B0C39C31-FB6B-4E9C-8795-A144DF2686FD}" dt="2021-02-15T13:34:39.479" v="2245" actId="20577"/>
        <pc:sldMkLst>
          <pc:docMk/>
          <pc:sldMk cId="3457662345" sldId="322"/>
        </pc:sldMkLst>
      </pc:sldChg>
      <pc:sldChg chg="add del modTransition modNotesTx">
        <pc:chgData name="Zschaler, Steffen" userId="130a91b6-43d4-46e6-aee6-e1bfbc1915e3" providerId="ADAL" clId="{B0C39C31-FB6B-4E9C-8795-A144DF2686FD}" dt="2021-02-15T13:37:03.481" v="2853" actId="20577"/>
        <pc:sldMkLst>
          <pc:docMk/>
          <pc:sldMk cId="2692284543" sldId="324"/>
        </pc:sldMkLst>
      </pc:sldChg>
      <pc:sldChg chg="add del modTransition modNotesTx">
        <pc:chgData name="Zschaler, Steffen" userId="130a91b6-43d4-46e6-aee6-e1bfbc1915e3" providerId="ADAL" clId="{B0C39C31-FB6B-4E9C-8795-A144DF2686FD}" dt="2021-02-15T13:40:17.714" v="3764" actId="20577"/>
        <pc:sldMkLst>
          <pc:docMk/>
          <pc:sldMk cId="2492992270" sldId="325"/>
        </pc:sldMkLst>
      </pc:sldChg>
      <pc:sldChg chg="add del modTransition modNotesTx">
        <pc:chgData name="Zschaler, Steffen" userId="130a91b6-43d4-46e6-aee6-e1bfbc1915e3" providerId="ADAL" clId="{B0C39C31-FB6B-4E9C-8795-A144DF2686FD}" dt="2021-02-15T13:41:21.033" v="4025" actId="20577"/>
        <pc:sldMkLst>
          <pc:docMk/>
          <pc:sldMk cId="3097599529" sldId="327"/>
        </pc:sldMkLst>
      </pc:sldChg>
      <pc:sldChg chg="modSp new mod modNotesTx">
        <pc:chgData name="Zschaler, Steffen" userId="130a91b6-43d4-46e6-aee6-e1bfbc1915e3" providerId="ADAL" clId="{B0C39C31-FB6B-4E9C-8795-A144DF2686FD}" dt="2021-02-15T13:25:02.755" v="208" actId="20577"/>
        <pc:sldMkLst>
          <pc:docMk/>
          <pc:sldMk cId="2081808501" sldId="328"/>
        </pc:sldMkLst>
        <pc:spChg chg="mod">
          <ac:chgData name="Zschaler, Steffen" userId="130a91b6-43d4-46e6-aee6-e1bfbc1915e3" providerId="ADAL" clId="{B0C39C31-FB6B-4E9C-8795-A144DF2686FD}" dt="2021-02-15T13:25:02.755" v="208" actId="20577"/>
          <ac:spMkLst>
            <pc:docMk/>
            <pc:sldMk cId="2081808501" sldId="328"/>
            <ac:spMk id="2" creationId="{CCE3EA7D-79EA-4D7A-BC4F-6799C2496D5F}"/>
          </ac:spMkLst>
        </pc:spChg>
        <pc:spChg chg="mod">
          <ac:chgData name="Zschaler, Steffen" userId="130a91b6-43d4-46e6-aee6-e1bfbc1915e3" providerId="ADAL" clId="{B0C39C31-FB6B-4E9C-8795-A144DF2686FD}" dt="2021-02-12T11:38:44.554" v="56" actId="20577"/>
          <ac:spMkLst>
            <pc:docMk/>
            <pc:sldMk cId="2081808501" sldId="328"/>
            <ac:spMk id="3" creationId="{B1628C97-505E-4629-8907-7323AED620B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A4E8F8-FB66-4CCD-9033-F4B7252DF20F}" type="datetimeFigureOut">
              <a:rPr lang="en-GB" smtClean="0"/>
              <a:t>15/02/2021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6AECDF-4E4E-42D0-B0D6-BE31AC7ADFC9}" type="slidenum">
              <a:rPr lang="en-GB" smtClean="0"/>
              <a:t>‹#›</a:t>
            </a:fld>
            <a:endParaRPr lang="en-GB"/>
          </a:p>
        </p:txBody>
      </p:sp>
    </p:spTree>
    <p:extLst>
      <p:ext uri="{BB962C8B-B14F-4D97-AF65-F5344CB8AC3E}">
        <p14:creationId xmlns:p14="http://schemas.microsoft.com/office/powerpoint/2010/main" val="122283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&lt;CTRL-SHIFT-HOME&gt;&lt;CTRL-SHIFT-2&gt;</a:t>
            </a:r>
          </a:p>
          <a:p>
            <a:endParaRPr lang="en-GB" dirty="0"/>
          </a:p>
          <a:p>
            <a:r>
              <a:rPr lang="en-GB" dirty="0"/>
              <a:t>Welcome.</a:t>
            </a:r>
          </a:p>
          <a:p>
            <a:r>
              <a:rPr lang="en-GB" dirty="0"/>
              <a:t>In this video, we will discuss a second quality-assurance technique: inspection.</a:t>
            </a:r>
          </a:p>
        </p:txBody>
      </p:sp>
      <p:sp>
        <p:nvSpPr>
          <p:cNvPr id="4" name="Slide Number Placeholder 3"/>
          <p:cNvSpPr>
            <a:spLocks noGrp="1"/>
          </p:cNvSpPr>
          <p:nvPr>
            <p:ph type="sldNum" sz="quarter" idx="5"/>
          </p:nvPr>
        </p:nvSpPr>
        <p:spPr/>
        <p:txBody>
          <a:bodyPr/>
          <a:lstStyle/>
          <a:p>
            <a:fld id="{936AECDF-4E4E-42D0-B0D6-BE31AC7ADFC9}" type="slidenum">
              <a:rPr lang="en-GB" smtClean="0"/>
              <a:t>1</a:t>
            </a:fld>
            <a:endParaRPr lang="en-GB"/>
          </a:p>
        </p:txBody>
      </p:sp>
    </p:spTree>
    <p:extLst>
      <p:ext uri="{BB962C8B-B14F-4D97-AF65-F5344CB8AC3E}">
        <p14:creationId xmlns:p14="http://schemas.microsoft.com/office/powerpoint/2010/main" val="630303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idea with reviews and inspections is that a group of people examine a system or process, in its entirety or focused on some specific part, including its documentation.</a:t>
            </a:r>
          </a:p>
          <a:p>
            <a:endParaRPr lang="en-GB" dirty="0"/>
          </a:p>
          <a:p>
            <a:r>
              <a:rPr lang="en-GB" dirty="0"/>
              <a:t>The goal is to find potential problems and ensure they can be fixed before they cause issues. </a:t>
            </a:r>
          </a:p>
          <a:p>
            <a:r>
              <a:rPr lang="en-GB" dirty="0"/>
              <a:t>Sometimes, a review or inspection is followed by a formal “sign-off” stage officially declaring the software or document quality checked and allowing it to move to the next stage in the development process.</a:t>
            </a:r>
          </a:p>
          <a:p>
            <a:endParaRPr lang="en-GB" dirty="0"/>
          </a:p>
          <a:p>
            <a:r>
              <a:rPr lang="en-GB" dirty="0"/>
              <a:t>We normally use a team of reviewers because review is a subjective assessment. </a:t>
            </a:r>
          </a:p>
          <a:p>
            <a:r>
              <a:rPr lang="en-GB" dirty="0"/>
              <a:t>Different experts may identify different problems or may assess the severity of a problem in different way.</a:t>
            </a:r>
          </a:p>
          <a:p>
            <a:r>
              <a:rPr lang="en-GB" dirty="0"/>
              <a:t>Using a team of reviewers helps to mitigate the subjectivity of the assessment and smooth out the differences between individual assessments.</a:t>
            </a:r>
          </a:p>
          <a:p>
            <a:endParaRPr lang="en-GB" dirty="0"/>
          </a:p>
          <a:p>
            <a:r>
              <a:rPr lang="en-GB" dirty="0"/>
              <a:t>We can identify different types of reviews: inspections of products aim to identify and remove defects. Products and processes can be reviewed to assess overall progress. Products and standards can be reviewed to assess their overall quality.</a:t>
            </a:r>
          </a:p>
        </p:txBody>
      </p:sp>
      <p:sp>
        <p:nvSpPr>
          <p:cNvPr id="4" name="Slide Number Placeholder 3"/>
          <p:cNvSpPr>
            <a:spLocks noGrp="1"/>
          </p:cNvSpPr>
          <p:nvPr>
            <p:ph type="sldNum" sz="quarter" idx="5"/>
          </p:nvPr>
        </p:nvSpPr>
        <p:spPr/>
        <p:txBody>
          <a:bodyPr/>
          <a:lstStyle/>
          <a:p>
            <a:fld id="{936AECDF-4E4E-42D0-B0D6-BE31AC7ADFC9}" type="slidenum">
              <a:rPr lang="en-GB" smtClean="0"/>
              <a:t>2</a:t>
            </a:fld>
            <a:endParaRPr lang="en-GB"/>
          </a:p>
        </p:txBody>
      </p:sp>
    </p:spTree>
    <p:extLst>
      <p:ext uri="{BB962C8B-B14F-4D97-AF65-F5344CB8AC3E}">
        <p14:creationId xmlns:p14="http://schemas.microsoft.com/office/powerpoint/2010/main" val="3633722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Every review process falls into three distinct phases:</a:t>
            </a:r>
          </a:p>
          <a:p>
            <a:endParaRPr lang="en-GB" dirty="0"/>
          </a:p>
          <a:p>
            <a:pPr marL="228600" indent="-228600">
              <a:buAutoNum type="arabicPeriod"/>
            </a:pPr>
            <a:r>
              <a:rPr lang="en-GB" dirty="0"/>
              <a:t>Before the actual review meeting we need to plan and prepare the review. In particular, we need to ensure that the whole review team knows what they need to do.</a:t>
            </a:r>
          </a:p>
          <a:p>
            <a:pPr marL="228600" indent="-228600">
              <a:buAutoNum type="arabicPeriod"/>
            </a:pPr>
            <a:r>
              <a:rPr lang="en-GB" dirty="0"/>
              <a:t>During the review meeting, one person (often the original author) walks through the artefact to be reviewed with the review team, explaining the intent behind each part of the artefact in turn. Reviewers will give feedback, raise issues and comments, etc.</a:t>
            </a:r>
          </a:p>
          <a:p>
            <a:pPr marL="228600" indent="-228600">
              <a:buAutoNum type="arabicPeriod"/>
            </a:pPr>
            <a:r>
              <a:rPr lang="en-GB" dirty="0"/>
              <a:t>After the review meeting, we need a process to ensure that comments and issues raised during the review meeting are addressed. This will lead to a new version of the reviewed artefact, which </a:t>
            </a:r>
            <a:r>
              <a:rPr lang="en-GB" b="1" dirty="0"/>
              <a:t>may</a:t>
            </a:r>
            <a:r>
              <a:rPr lang="en-GB" b="0" dirty="0"/>
              <a:t> require another review but will definitely require some form of follow-up checks.</a:t>
            </a:r>
          </a:p>
          <a:p>
            <a:pPr marL="0" indent="0">
              <a:buNone/>
            </a:pPr>
            <a:endParaRPr lang="en-GB" b="0" dirty="0"/>
          </a:p>
          <a:p>
            <a:pPr marL="0" indent="0">
              <a:buNone/>
            </a:pPr>
            <a:r>
              <a:rPr lang="en-GB" b="0" dirty="0"/>
              <a:t>&lt;ANIMATE&gt;</a:t>
            </a:r>
          </a:p>
          <a:p>
            <a:pPr marL="0" indent="0">
              <a:buNone/>
            </a:pPr>
            <a:r>
              <a:rPr lang="en-GB" b="0" dirty="0"/>
              <a:t>The process can be summarised like in this diagram.</a:t>
            </a:r>
          </a:p>
        </p:txBody>
      </p:sp>
      <p:sp>
        <p:nvSpPr>
          <p:cNvPr id="4" name="Slide Number Placeholder 3"/>
          <p:cNvSpPr>
            <a:spLocks noGrp="1"/>
          </p:cNvSpPr>
          <p:nvPr>
            <p:ph type="sldNum" sz="quarter" idx="5"/>
          </p:nvPr>
        </p:nvSpPr>
        <p:spPr/>
        <p:txBody>
          <a:bodyPr/>
          <a:lstStyle/>
          <a:p>
            <a:fld id="{936AECDF-4E4E-42D0-B0D6-BE31AC7ADFC9}" type="slidenum">
              <a:rPr lang="en-GB" smtClean="0"/>
              <a:t>3</a:t>
            </a:fld>
            <a:endParaRPr lang="en-GB"/>
          </a:p>
        </p:txBody>
      </p:sp>
    </p:spTree>
    <p:extLst>
      <p:ext uri="{BB962C8B-B14F-4D97-AF65-F5344CB8AC3E}">
        <p14:creationId xmlns:p14="http://schemas.microsoft.com/office/powerpoint/2010/main" val="311299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While an in-person meeting has many benefits, it is often not practical to arrange one for every issue. Instead, distributed reviews have become more common over recent years.</a:t>
            </a:r>
          </a:p>
          <a:p>
            <a:endParaRPr lang="en-GB" dirty="0"/>
          </a:p>
          <a:p>
            <a:r>
              <a:rPr lang="en-GB" dirty="0"/>
              <a:t>Here, the artefact to review is shared remotely with the members of the review team, who deliver their comments and feedback through annotations to the document.</a:t>
            </a:r>
          </a:p>
          <a:p>
            <a:r>
              <a:rPr lang="en-GB" dirty="0"/>
              <a:t>A typical example of this can be seen in GitHub’s use of pull requests and PR reviews as in the example here. Here, a reviewer can annotate individual lines of code and the original author can respond directly in the platform.</a:t>
            </a:r>
          </a:p>
        </p:txBody>
      </p:sp>
      <p:sp>
        <p:nvSpPr>
          <p:cNvPr id="4" name="Slide Number Placeholder 3"/>
          <p:cNvSpPr>
            <a:spLocks noGrp="1"/>
          </p:cNvSpPr>
          <p:nvPr>
            <p:ph type="sldNum" sz="quarter" idx="5"/>
          </p:nvPr>
        </p:nvSpPr>
        <p:spPr/>
        <p:txBody>
          <a:bodyPr/>
          <a:lstStyle/>
          <a:p>
            <a:fld id="{936AECDF-4E4E-42D0-B0D6-BE31AC7ADFC9}" type="slidenum">
              <a:rPr lang="en-GB" smtClean="0"/>
              <a:t>4</a:t>
            </a:fld>
            <a:endParaRPr lang="en-GB"/>
          </a:p>
        </p:txBody>
      </p:sp>
    </p:spTree>
    <p:extLst>
      <p:ext uri="{BB962C8B-B14F-4D97-AF65-F5344CB8AC3E}">
        <p14:creationId xmlns:p14="http://schemas.microsoft.com/office/powerpoint/2010/main" val="240660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Reviews are sometimes also called inspections. </a:t>
            </a:r>
          </a:p>
          <a:p>
            <a:endParaRPr lang="en-GB" dirty="0"/>
          </a:p>
          <a:p>
            <a:r>
              <a:rPr lang="en-GB" dirty="0"/>
              <a:t>An important point is that inspections can be applied to any representation of a system, so they can even be undertaken at the requirements or design stage, when no actual software is available yet.</a:t>
            </a:r>
          </a:p>
          <a:p>
            <a:endParaRPr lang="en-GB" dirty="0"/>
          </a:p>
          <a:p>
            <a:r>
              <a:rPr lang="en-GB" dirty="0"/>
              <a:t>Inspections have been shown to be effective for discovering program errors, especially when they are driven by a checklist of common errors.</a:t>
            </a:r>
          </a:p>
          <a:p>
            <a:r>
              <a:rPr lang="en-GB" dirty="0"/>
              <a:t>Such a checklist can be fairly generic, independent of the specific problem being solved. </a:t>
            </a:r>
          </a:p>
          <a:p>
            <a:r>
              <a:rPr lang="en-GB" dirty="0"/>
              <a:t>Typically, checklists need to be programming-language specific to ensure that typical error patterns in that programming language can be identified.</a:t>
            </a:r>
          </a:p>
          <a:p>
            <a:r>
              <a:rPr lang="en-GB" dirty="0"/>
              <a:t>Some of these checks are already done automatically by a language’s compiler. However, the weaker the automatic checks (e.g., where there is no type system), the more extensive manual checks against longer checklists are required.</a:t>
            </a:r>
          </a:p>
        </p:txBody>
      </p:sp>
      <p:sp>
        <p:nvSpPr>
          <p:cNvPr id="4" name="Slide Number Placeholder 3"/>
          <p:cNvSpPr>
            <a:spLocks noGrp="1"/>
          </p:cNvSpPr>
          <p:nvPr>
            <p:ph type="sldNum" sz="quarter" idx="5"/>
          </p:nvPr>
        </p:nvSpPr>
        <p:spPr/>
        <p:txBody>
          <a:bodyPr/>
          <a:lstStyle/>
          <a:p>
            <a:fld id="{936AECDF-4E4E-42D0-B0D6-BE31AC7ADFC9}" type="slidenum">
              <a:rPr lang="en-GB" smtClean="0"/>
              <a:t>5</a:t>
            </a:fld>
            <a:endParaRPr lang="en-GB"/>
          </a:p>
        </p:txBody>
      </p:sp>
    </p:spTree>
    <p:extLst>
      <p:ext uri="{BB962C8B-B14F-4D97-AF65-F5344CB8AC3E}">
        <p14:creationId xmlns:p14="http://schemas.microsoft.com/office/powerpoint/2010/main" val="3914886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an example of a possible checklist for code inspection.</a:t>
            </a:r>
          </a:p>
          <a:p>
            <a:endParaRPr lang="en-GB" dirty="0"/>
          </a:p>
          <a:p>
            <a:r>
              <a:rPr lang="en-GB" dirty="0"/>
              <a:t>----</a:t>
            </a:r>
          </a:p>
          <a:p>
            <a:endParaRPr lang="en-GB" dirty="0"/>
          </a:p>
          <a:p>
            <a:r>
              <a:rPr lang="en-GB" dirty="0"/>
              <a:t>This completes our discussion of review and inspection. Go back to KEATS, where you will find the final phase of this week, which focuses on testing.</a:t>
            </a:r>
          </a:p>
          <a:p>
            <a:endParaRPr lang="en-GB" dirty="0"/>
          </a:p>
          <a:p>
            <a:r>
              <a:rPr lang="en-GB"/>
              <a:t>&lt;CTRL-SHIFT-END&gt;</a:t>
            </a:r>
            <a:endParaRPr lang="en-GB" dirty="0"/>
          </a:p>
        </p:txBody>
      </p:sp>
      <p:sp>
        <p:nvSpPr>
          <p:cNvPr id="4" name="Slide Number Placeholder 3"/>
          <p:cNvSpPr>
            <a:spLocks noGrp="1"/>
          </p:cNvSpPr>
          <p:nvPr>
            <p:ph type="sldNum" sz="quarter" idx="5"/>
          </p:nvPr>
        </p:nvSpPr>
        <p:spPr/>
        <p:txBody>
          <a:bodyPr/>
          <a:lstStyle/>
          <a:p>
            <a:fld id="{936AECDF-4E4E-42D0-B0D6-BE31AC7ADFC9}" type="slidenum">
              <a:rPr lang="en-GB" smtClean="0"/>
              <a:t>6</a:t>
            </a:fld>
            <a:endParaRPr lang="en-GB"/>
          </a:p>
        </p:txBody>
      </p:sp>
    </p:spTree>
    <p:extLst>
      <p:ext uri="{BB962C8B-B14F-4D97-AF65-F5344CB8AC3E}">
        <p14:creationId xmlns:p14="http://schemas.microsoft.com/office/powerpoint/2010/main" val="58743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file://localhost/Users/mac1/Desktop/KCL%20LOGO%20WOB.png"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file://localhost/Users/mac1/Desktop/KCL_box_red_485_rgb.png" TargetMode="External"/><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DF75E-6DB7-4B45-AD94-DAD2A6506D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4050BE1-D95B-42C0-9A71-46880CB14D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976CD5C-A79B-4999-8BB0-63650B030F47}"/>
              </a:ext>
            </a:extLst>
          </p:cNvPr>
          <p:cNvSpPr>
            <a:spLocks noGrp="1"/>
          </p:cNvSpPr>
          <p:nvPr>
            <p:ph type="dt" sz="half" idx="10"/>
          </p:nvPr>
        </p:nvSpPr>
        <p:spPr/>
        <p:txBody>
          <a:bodyPr/>
          <a:lstStyle/>
          <a:p>
            <a:r>
              <a:rPr lang="en-US"/>
              <a:t>25/02/2020</a:t>
            </a:r>
            <a:endParaRPr lang="en-GB"/>
          </a:p>
        </p:txBody>
      </p:sp>
      <p:sp>
        <p:nvSpPr>
          <p:cNvPr id="5" name="Footer Placeholder 4">
            <a:extLst>
              <a:ext uri="{FF2B5EF4-FFF2-40B4-BE49-F238E27FC236}">
                <a16:creationId xmlns:a16="http://schemas.microsoft.com/office/drawing/2014/main" id="{00DAC0B4-AB40-4A09-B2E4-4EFBB1D5C1D8}"/>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A008C291-0A69-4778-BA93-6D03F7EB36FD}"/>
              </a:ext>
            </a:extLst>
          </p:cNvPr>
          <p:cNvSpPr>
            <a:spLocks noGrp="1"/>
          </p:cNvSpPr>
          <p:nvPr>
            <p:ph type="sldNum" sz="quarter" idx="12"/>
          </p:nvPr>
        </p:nvSpPr>
        <p:spPr/>
        <p:txBody>
          <a:bodyPr/>
          <a:lstStyle/>
          <a:p>
            <a:fld id="{8E4087C8-53B2-4C9D-BAB8-4D9DFF17534A}" type="slidenum">
              <a:rPr lang="en-GB" smtClean="0"/>
              <a:t>‹#›</a:t>
            </a:fld>
            <a:endParaRPr lang="en-GB"/>
          </a:p>
        </p:txBody>
      </p:sp>
    </p:spTree>
    <p:extLst>
      <p:ext uri="{BB962C8B-B14F-4D97-AF65-F5344CB8AC3E}">
        <p14:creationId xmlns:p14="http://schemas.microsoft.com/office/powerpoint/2010/main" val="1390157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95497-FABE-4252-9414-6ABACD7B024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6A4692-242A-40B2-958E-5C79040F14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D7DE0B-89CC-4621-9172-B81D0366EC1D}"/>
              </a:ext>
            </a:extLst>
          </p:cNvPr>
          <p:cNvSpPr>
            <a:spLocks noGrp="1"/>
          </p:cNvSpPr>
          <p:nvPr>
            <p:ph type="dt" sz="half" idx="10"/>
          </p:nvPr>
        </p:nvSpPr>
        <p:spPr/>
        <p:txBody>
          <a:bodyPr/>
          <a:lstStyle/>
          <a:p>
            <a:r>
              <a:rPr lang="en-US"/>
              <a:t>25/02/2020</a:t>
            </a:r>
            <a:endParaRPr lang="en-GB"/>
          </a:p>
        </p:txBody>
      </p:sp>
      <p:sp>
        <p:nvSpPr>
          <p:cNvPr id="5" name="Footer Placeholder 4">
            <a:extLst>
              <a:ext uri="{FF2B5EF4-FFF2-40B4-BE49-F238E27FC236}">
                <a16:creationId xmlns:a16="http://schemas.microsoft.com/office/drawing/2014/main" id="{701F836F-0BF3-444D-89D8-90D2D2B21BC0}"/>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5258EF6E-133F-413C-A967-F66654C94908}"/>
              </a:ext>
            </a:extLst>
          </p:cNvPr>
          <p:cNvSpPr>
            <a:spLocks noGrp="1"/>
          </p:cNvSpPr>
          <p:nvPr>
            <p:ph type="sldNum" sz="quarter" idx="12"/>
          </p:nvPr>
        </p:nvSpPr>
        <p:spPr/>
        <p:txBody>
          <a:bodyPr/>
          <a:lstStyle/>
          <a:p>
            <a:fld id="{8E4087C8-53B2-4C9D-BAB8-4D9DFF17534A}" type="slidenum">
              <a:rPr lang="en-GB" smtClean="0"/>
              <a:t>‹#›</a:t>
            </a:fld>
            <a:endParaRPr lang="en-GB"/>
          </a:p>
        </p:txBody>
      </p:sp>
    </p:spTree>
    <p:extLst>
      <p:ext uri="{BB962C8B-B14F-4D97-AF65-F5344CB8AC3E}">
        <p14:creationId xmlns:p14="http://schemas.microsoft.com/office/powerpoint/2010/main" val="1124011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8EF210-15CF-4B11-9E0D-D04D2142E0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F970AB8-661C-49F9-8478-02E4320196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7AE6DB-6ED8-4CBD-9945-923CE4CEB9B6}"/>
              </a:ext>
            </a:extLst>
          </p:cNvPr>
          <p:cNvSpPr>
            <a:spLocks noGrp="1"/>
          </p:cNvSpPr>
          <p:nvPr>
            <p:ph type="dt" sz="half" idx="10"/>
          </p:nvPr>
        </p:nvSpPr>
        <p:spPr/>
        <p:txBody>
          <a:bodyPr/>
          <a:lstStyle/>
          <a:p>
            <a:r>
              <a:rPr lang="en-US"/>
              <a:t>25/02/2020</a:t>
            </a:r>
            <a:endParaRPr lang="en-GB"/>
          </a:p>
        </p:txBody>
      </p:sp>
      <p:sp>
        <p:nvSpPr>
          <p:cNvPr id="5" name="Footer Placeholder 4">
            <a:extLst>
              <a:ext uri="{FF2B5EF4-FFF2-40B4-BE49-F238E27FC236}">
                <a16:creationId xmlns:a16="http://schemas.microsoft.com/office/drawing/2014/main" id="{0DBF5808-8CE7-4789-99A3-95AB31A21E25}"/>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9AA9C28D-168D-4C01-ABD2-A5421B4C65F4}"/>
              </a:ext>
            </a:extLst>
          </p:cNvPr>
          <p:cNvSpPr>
            <a:spLocks noGrp="1"/>
          </p:cNvSpPr>
          <p:nvPr>
            <p:ph type="sldNum" sz="quarter" idx="12"/>
          </p:nvPr>
        </p:nvSpPr>
        <p:spPr/>
        <p:txBody>
          <a:bodyPr/>
          <a:lstStyle/>
          <a:p>
            <a:fld id="{8E4087C8-53B2-4C9D-BAB8-4D9DFF17534A}" type="slidenum">
              <a:rPr lang="en-GB" smtClean="0"/>
              <a:t>‹#›</a:t>
            </a:fld>
            <a:endParaRPr lang="en-GB"/>
          </a:p>
        </p:txBody>
      </p:sp>
    </p:spTree>
    <p:extLst>
      <p:ext uri="{BB962C8B-B14F-4D97-AF65-F5344CB8AC3E}">
        <p14:creationId xmlns:p14="http://schemas.microsoft.com/office/powerpoint/2010/main" val="4139049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K Cover slide">
    <p:bg>
      <p:bgPr>
        <a:solidFill>
          <a:srgbClr val="D80815"/>
        </a:solidFill>
        <a:effectLst/>
      </p:bgPr>
    </p:bg>
    <p:spTree>
      <p:nvGrpSpPr>
        <p:cNvPr id="1" name=""/>
        <p:cNvGrpSpPr/>
        <p:nvPr/>
      </p:nvGrpSpPr>
      <p:grpSpPr>
        <a:xfrm>
          <a:off x="0" y="0"/>
          <a:ext cx="0" cy="0"/>
          <a:chOff x="0" y="0"/>
          <a:chExt cx="0" cy="0"/>
        </a:xfrm>
      </p:grpSpPr>
      <p:pic>
        <p:nvPicPr>
          <p:cNvPr id="7" name="KCL-LOGO-INTERNATIONAL.png"/>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a:xfrm>
            <a:off x="2188958" y="1397958"/>
            <a:ext cx="7814084" cy="4062084"/>
          </a:xfrm>
          <a:prstGeom prst="rect">
            <a:avLst/>
          </a:prstGeom>
        </p:spPr>
      </p:pic>
    </p:spTree>
    <p:extLst>
      <p:ext uri="{BB962C8B-B14F-4D97-AF65-F5344CB8AC3E}">
        <p14:creationId xmlns:p14="http://schemas.microsoft.com/office/powerpoint/2010/main" val="31512911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 bottom - alt 1">
    <p:spTree>
      <p:nvGrpSpPr>
        <p:cNvPr id="1" name=""/>
        <p:cNvGrpSpPr/>
        <p:nvPr/>
      </p:nvGrpSpPr>
      <p:grpSpPr>
        <a:xfrm>
          <a:off x="0" y="0"/>
          <a:ext cx="0" cy="0"/>
          <a:chOff x="0" y="0"/>
          <a:chExt cx="0" cy="0"/>
        </a:xfrm>
      </p:grpSpPr>
      <p:pic>
        <p:nvPicPr>
          <p:cNvPr id="10"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r="9016"/>
          <a:stretch>
            <a:fillRect/>
          </a:stretch>
        </p:blipFill>
        <p:spPr>
          <a:xfrm>
            <a:off x="0" y="1"/>
            <a:ext cx="12192000" cy="6857999"/>
          </a:xfrm>
          <a:prstGeom prst="rect">
            <a:avLst/>
          </a:prstGeom>
        </p:spPr>
      </p:pic>
      <p:sp>
        <p:nvSpPr>
          <p:cNvPr id="11" name="Rectangle 10"/>
          <p:cNvSpPr/>
          <p:nvPr userDrawn="1"/>
        </p:nvSpPr>
        <p:spPr>
          <a:xfrm>
            <a:off x="0" y="3460750"/>
            <a:ext cx="12192000" cy="3397250"/>
          </a:xfrm>
          <a:prstGeom prst="rect">
            <a:avLst/>
          </a:prstGeom>
          <a:gradFill flip="none" rotWithShape="1">
            <a:gsLst>
              <a:gs pos="0">
                <a:schemeClr val="tx1">
                  <a:alpha val="5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2708276"/>
            <a:ext cx="11232000" cy="2709726"/>
          </a:xfrm>
        </p:spPr>
        <p:txBody>
          <a:bodyPr anchor="b"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4" name="Group 3"/>
          <p:cNvGrpSpPr>
            <a:grpSpLocks noChangeAspect="1"/>
          </p:cNvGrpSpPr>
          <p:nvPr/>
        </p:nvGrpSpPr>
        <p:grpSpPr>
          <a:xfrm>
            <a:off x="9912000" y="1"/>
            <a:ext cx="2280000" cy="1303021"/>
            <a:chOff x="7949775" y="1"/>
            <a:chExt cx="1194225" cy="910000"/>
          </a:xfrm>
        </p:grpSpPr>
        <p:sp>
          <p:nvSpPr>
            <p:cNvPr id="7" name="Rectangle 6"/>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9"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39773699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 joint - alt 1">
    <p:spTree>
      <p:nvGrpSpPr>
        <p:cNvPr id="1" name=""/>
        <p:cNvGrpSpPr/>
        <p:nvPr/>
      </p:nvGrpSpPr>
      <p:grpSpPr>
        <a:xfrm>
          <a:off x="0" y="0"/>
          <a:ext cx="0" cy="0"/>
          <a:chOff x="0" y="0"/>
          <a:chExt cx="0" cy="0"/>
        </a:xfrm>
      </p:grpSpPr>
      <p:pic>
        <p:nvPicPr>
          <p:cNvPr id="14"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t="-6022" r="9016" b="18999"/>
          <a:stretch>
            <a:fillRect/>
          </a:stretch>
        </p:blipFill>
        <p:spPr>
          <a:xfrm>
            <a:off x="-1" y="-413131"/>
            <a:ext cx="12192000" cy="5968109"/>
          </a:xfrm>
          <a:prstGeom prst="rect">
            <a:avLst/>
          </a:prstGeom>
        </p:spPr>
      </p:pic>
      <p:sp>
        <p:nvSpPr>
          <p:cNvPr id="15" name="Rectangle 14"/>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0"/>
            <a:ext cx="11232000" cy="1080000"/>
          </a:xfrm>
        </p:spPr>
        <p:txBody>
          <a:bodyPr anchor="t"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4" y="5726296"/>
            <a:ext cx="8985955" cy="951707"/>
          </a:xfrm>
        </p:spPr>
        <p:txBody>
          <a:bodyPr/>
          <a:lstStyle/>
          <a:p>
            <a:r>
              <a:rPr lang="en-GB"/>
              <a:t>Drag picture to placeholder or click icon to add</a:t>
            </a:r>
            <a:endParaRPr lang="en-US" dirty="0"/>
          </a:p>
        </p:txBody>
      </p:sp>
      <p:pic>
        <p:nvPicPr>
          <p:cNvPr id="12"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303965372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 alt 2">
    <p:spTree>
      <p:nvGrpSpPr>
        <p:cNvPr id="1" name=""/>
        <p:cNvGrpSpPr/>
        <p:nvPr/>
      </p:nvGrpSpPr>
      <p:grpSpPr>
        <a:xfrm>
          <a:off x="0" y="0"/>
          <a:ext cx="0" cy="0"/>
          <a:chOff x="0" y="0"/>
          <a:chExt cx="0" cy="0"/>
        </a:xfrm>
      </p:grpSpPr>
      <p:pic>
        <p:nvPicPr>
          <p:cNvPr id="9"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8" r="1" b="7904"/>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422728966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 joint - alt 2">
    <p:spTree>
      <p:nvGrpSpPr>
        <p:cNvPr id="1" name=""/>
        <p:cNvGrpSpPr/>
        <p:nvPr/>
      </p:nvGrpSpPr>
      <p:grpSpPr>
        <a:xfrm>
          <a:off x="0" y="0"/>
          <a:ext cx="0" cy="0"/>
          <a:chOff x="0" y="0"/>
          <a:chExt cx="0" cy="0"/>
        </a:xfrm>
      </p:grpSpPr>
      <p:pic>
        <p:nvPicPr>
          <p:cNvPr id="14"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7" r="1" b="25310"/>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t"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3" y="5726296"/>
            <a:ext cx="9005759" cy="951707"/>
          </a:xfrm>
        </p:spPr>
        <p:txBody>
          <a:bodyPr/>
          <a:lstStyle/>
          <a:p>
            <a:r>
              <a:rPr lang="en-GB"/>
              <a:t>Drag picture to placeholder or click icon to add</a:t>
            </a:r>
            <a:endParaRPr lang="en-US" dirty="0"/>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406066300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 alt 3">
    <p:spTree>
      <p:nvGrpSpPr>
        <p:cNvPr id="1" name=""/>
        <p:cNvGrpSpPr/>
        <p:nvPr/>
      </p:nvGrpSpPr>
      <p:grpSpPr>
        <a:xfrm>
          <a:off x="0" y="0"/>
          <a:ext cx="0" cy="0"/>
          <a:chOff x="0" y="0"/>
          <a:chExt cx="0" cy="0"/>
        </a:xfrm>
      </p:grpSpPr>
      <p:pic>
        <p:nvPicPr>
          <p:cNvPr id="9"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5970"/>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1546227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 joint - alt 3">
    <p:spTree>
      <p:nvGrpSpPr>
        <p:cNvPr id="1" name=""/>
        <p:cNvGrpSpPr/>
        <p:nvPr/>
      </p:nvGrpSpPr>
      <p:grpSpPr>
        <a:xfrm>
          <a:off x="0" y="0"/>
          <a:ext cx="0" cy="0"/>
          <a:chOff x="0" y="0"/>
          <a:chExt cx="0" cy="0"/>
        </a:xfrm>
      </p:grpSpPr>
      <p:pic>
        <p:nvPicPr>
          <p:cNvPr id="13"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23836"/>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b"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4" y="5733722"/>
            <a:ext cx="8995856" cy="944280"/>
          </a:xfrm>
        </p:spPr>
        <p:txBody>
          <a:bodyPr/>
          <a:lstStyle/>
          <a:p>
            <a:r>
              <a:rPr lang="en-GB"/>
              <a:t>Drag picture to placeholder or click icon to add</a:t>
            </a:r>
            <a:endParaRPr lang="en-US" dirty="0"/>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1248843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4133881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958CC-1037-4501-B8BC-7323AC4B541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7D80F93-BDEA-4C9B-AC5B-DF49C06BF2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4A60C6-1BEA-48B8-80EC-A9459D3C8B96}"/>
              </a:ext>
            </a:extLst>
          </p:cNvPr>
          <p:cNvSpPr>
            <a:spLocks noGrp="1"/>
          </p:cNvSpPr>
          <p:nvPr>
            <p:ph type="dt" sz="half" idx="10"/>
          </p:nvPr>
        </p:nvSpPr>
        <p:spPr/>
        <p:txBody>
          <a:bodyPr/>
          <a:lstStyle/>
          <a:p>
            <a:r>
              <a:rPr lang="en-US"/>
              <a:t>25/02/2020</a:t>
            </a:r>
            <a:endParaRPr lang="en-GB"/>
          </a:p>
        </p:txBody>
      </p:sp>
      <p:sp>
        <p:nvSpPr>
          <p:cNvPr id="5" name="Footer Placeholder 4">
            <a:extLst>
              <a:ext uri="{FF2B5EF4-FFF2-40B4-BE49-F238E27FC236}">
                <a16:creationId xmlns:a16="http://schemas.microsoft.com/office/drawing/2014/main" id="{C4E59939-F197-49FE-A300-245533EC2D6E}"/>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8F6EC8BE-6CB7-470A-9282-22A8AB4C8C67}"/>
              </a:ext>
            </a:extLst>
          </p:cNvPr>
          <p:cNvSpPr>
            <a:spLocks noGrp="1"/>
          </p:cNvSpPr>
          <p:nvPr>
            <p:ph type="sldNum" sz="quarter" idx="12"/>
          </p:nvPr>
        </p:nvSpPr>
        <p:spPr/>
        <p:txBody>
          <a:bodyPr/>
          <a:lstStyle/>
          <a:p>
            <a:fld id="{8E4087C8-53B2-4C9D-BAB8-4D9DFF17534A}" type="slidenum">
              <a:rPr lang="en-GB" smtClean="0"/>
              <a:t>‹#›</a:t>
            </a:fld>
            <a:endParaRPr lang="en-GB"/>
          </a:p>
        </p:txBody>
      </p:sp>
    </p:spTree>
    <p:extLst>
      <p:ext uri="{BB962C8B-B14F-4D97-AF65-F5344CB8AC3E}">
        <p14:creationId xmlns:p14="http://schemas.microsoft.com/office/powerpoint/2010/main" val="4063384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Divid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51363344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Divider - teal">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111992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vider - sea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319588312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0" indent="0">
              <a:lnSpc>
                <a:spcPct val="120000"/>
              </a:lnSpc>
              <a:spcBef>
                <a:spcPts val="0"/>
              </a:spcBef>
              <a:buNone/>
              <a:defRPr sz="2000">
                <a:solidFill>
                  <a:srgbClr val="0A2D50"/>
                </a:solidFill>
                <a:latin typeface="Impact"/>
                <a:cs typeface="Impact"/>
              </a:defRPr>
            </a:lvl1pPr>
            <a:lvl2pPr marL="0" indent="0">
              <a:lnSpc>
                <a:spcPct val="120000"/>
              </a:lnSpc>
              <a:spcBef>
                <a:spcPts val="0"/>
              </a:spcBef>
              <a:buNone/>
              <a:defRPr sz="2000">
                <a:latin typeface="Georgia"/>
                <a:cs typeface="Georgia"/>
              </a:defRPr>
            </a:lvl2pPr>
            <a:lvl3pPr marL="269875" indent="-269875">
              <a:lnSpc>
                <a:spcPct val="120000"/>
              </a:lnSpc>
              <a:spcBef>
                <a:spcPts val="0"/>
              </a:spcBef>
              <a:defRPr sz="2000">
                <a:latin typeface="Georgia"/>
                <a:cs typeface="Georgia"/>
              </a:defRPr>
            </a:lvl3pPr>
            <a:lvl4pPr marL="539750" indent="-269875">
              <a:lnSpc>
                <a:spcPct val="120000"/>
              </a:lnSpc>
              <a:spcBef>
                <a:spcPts val="0"/>
              </a:spcBef>
              <a:defRPr sz="2000">
                <a:latin typeface="Georgia"/>
                <a:cs typeface="Georgia"/>
              </a:defRPr>
            </a:lvl4pPr>
            <a:lvl5pPr marL="809625" indent="-269875">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r>
              <a:rPr lang="en-US">
                <a:solidFill>
                  <a:srgbClr val="0A2D50"/>
                </a:solidFill>
              </a:rPr>
              <a:t>25/02/2020</a:t>
            </a:r>
            <a:endParaRPr lang="en-US" dirty="0">
              <a:solidFill>
                <a:srgbClr val="0A2D50"/>
              </a:solidFill>
            </a:endParaRPr>
          </a:p>
        </p:txBody>
      </p:sp>
      <p:sp>
        <p:nvSpPr>
          <p:cNvPr id="5" name="Footer Placeholder 4"/>
          <p:cNvSpPr>
            <a:spLocks noGrp="1"/>
          </p:cNvSpPr>
          <p:nvPr>
            <p:ph type="ftr" sz="quarter" idx="11"/>
          </p:nvPr>
        </p:nvSpPr>
        <p:spPr/>
        <p:txBody>
          <a:bodyPr/>
          <a:lstStyle>
            <a:lvl1pPr>
              <a:defRPr sz="1000">
                <a:latin typeface="Georgia"/>
                <a:cs typeface="Georgia"/>
              </a:defRPr>
            </a:lvl1pPr>
          </a:lstStyle>
          <a:p>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12"/>
          </p:nvPr>
        </p:nvSpPr>
        <p:spPr>
          <a:xfrm>
            <a:off x="10752000" y="6498000"/>
            <a:ext cx="960000" cy="360000"/>
          </a:xfr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7" name="Straight Connector 6"/>
          <p:cNvCxnSpPr/>
          <p:nvPr/>
        </p:nvCxnSpPr>
        <p:spPr>
          <a:xfrm>
            <a:off x="480000" y="909220"/>
            <a:ext cx="11232000" cy="0"/>
          </a:xfrm>
          <a:prstGeom prst="line">
            <a:avLst/>
          </a:prstGeom>
          <a:ln w="12700">
            <a:solidFill>
              <a:srgbClr val="C2B6AB"/>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047048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269875" indent="-269875">
              <a:lnSpc>
                <a:spcPct val="120000"/>
              </a:lnSpc>
              <a:spcBef>
                <a:spcPts val="0"/>
              </a:spcBef>
              <a:defRPr sz="2000">
                <a:latin typeface="Georgia"/>
                <a:cs typeface="Georgia"/>
              </a:defRPr>
            </a:lvl1pPr>
            <a:lvl2pPr marL="539750" indent="-269875">
              <a:lnSpc>
                <a:spcPct val="120000"/>
              </a:lnSpc>
              <a:spcBef>
                <a:spcPts val="0"/>
              </a:spcBef>
              <a:defRPr sz="2000">
                <a:latin typeface="Georgia"/>
                <a:cs typeface="Georgia"/>
              </a:defRPr>
            </a:lvl2pPr>
            <a:lvl3pPr marL="809625" indent="-269875">
              <a:lnSpc>
                <a:spcPct val="120000"/>
              </a:lnSpc>
              <a:spcBef>
                <a:spcPts val="0"/>
              </a:spcBef>
              <a:defRPr sz="2000">
                <a:latin typeface="Georgia"/>
                <a:cs typeface="Georgia"/>
              </a:defRPr>
            </a:lvl3pPr>
            <a:lvl4pPr marL="1079500" indent="-269875">
              <a:lnSpc>
                <a:spcPct val="120000"/>
              </a:lnSpc>
              <a:spcBef>
                <a:spcPts val="0"/>
              </a:spcBef>
              <a:defRPr sz="2000">
                <a:latin typeface="Georgia"/>
                <a:cs typeface="Georgia"/>
              </a:defRPr>
            </a:lvl4pPr>
            <a:lvl5pPr marL="1341438" indent="-261938">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r>
              <a:rPr lang="en-US">
                <a:solidFill>
                  <a:srgbClr val="0A2D50"/>
                </a:solidFill>
              </a:rPr>
              <a:t>25/02/2020</a:t>
            </a:r>
            <a:endParaRPr lang="en-US" dirty="0">
              <a:solidFill>
                <a:srgbClr val="0A2D50"/>
              </a:solidFill>
            </a:endParaRPr>
          </a:p>
        </p:txBody>
      </p:sp>
      <p:sp>
        <p:nvSpPr>
          <p:cNvPr id="5" name="Footer Placeholder 4"/>
          <p:cNvSpPr>
            <a:spLocks noGrp="1"/>
          </p:cNvSpPr>
          <p:nvPr>
            <p:ph type="ftr" sz="quarter" idx="11"/>
          </p:nvPr>
        </p:nvSpPr>
        <p:spPr/>
        <p:txBody>
          <a:bodyPr/>
          <a:lstStyle>
            <a:lvl1pPr>
              <a:defRPr sz="1000">
                <a:latin typeface="Georgia"/>
                <a:cs typeface="Georgia"/>
              </a:defRPr>
            </a:lvl1pPr>
          </a:lstStyle>
          <a:p>
            <a:r>
              <a:rPr lang="en-US">
                <a:solidFill>
                  <a:srgbClr val="0A2D50"/>
                </a:solidFill>
              </a:rPr>
              <a:t>(c) King's College London, {steffen.zschaler | leonardo.magela}@kcl.ac.uk</a:t>
            </a:r>
          </a:p>
        </p:txBody>
      </p:sp>
      <p:sp>
        <p:nvSpPr>
          <p:cNvPr id="6" name="Slide Number Placeholder 5"/>
          <p:cNvSpPr>
            <a:spLocks noGrp="1"/>
          </p:cNvSpPr>
          <p:nvPr>
            <p:ph type="sldNum" sz="quarter" idx="12"/>
          </p:nvPr>
        </p:nvSpPr>
        <p:spPr>
          <a:xfrm>
            <a:off x="10752000" y="6498000"/>
            <a:ext cx="960000" cy="360000"/>
          </a:xfr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80219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lumns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771664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lumns - bullets only">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873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x1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1"/>
            <a:ext cx="11232000" cy="46805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Title 8"/>
          <p:cNvSpPr>
            <a:spLocks noGrp="1"/>
          </p:cNvSpPr>
          <p:nvPr>
            <p:ph type="title"/>
          </p:nvPr>
        </p:nvSpPr>
        <p:spPr/>
        <p:txBody>
          <a:bodyPr/>
          <a:lstStyle/>
          <a:p>
            <a:r>
              <a:rPr lang="en-GB"/>
              <a:t>Click to edit Master title style</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552896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icture x 6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1" y="1088720"/>
            <a:ext cx="3600028"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1" y="3519000"/>
            <a:ext cx="3600028"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8111971"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8111971"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dirty="0"/>
          </a:p>
        </p:txBody>
      </p:sp>
      <p:sp>
        <p:nvSpPr>
          <p:cNvPr id="24" name="Picture Placeholder 2"/>
          <p:cNvSpPr>
            <a:spLocks noGrp="1"/>
          </p:cNvSpPr>
          <p:nvPr>
            <p:ph type="pic" idx="16"/>
          </p:nvPr>
        </p:nvSpPr>
        <p:spPr>
          <a:xfrm>
            <a:off x="4295985"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5" name="Picture Placeholder 2"/>
          <p:cNvSpPr>
            <a:spLocks noGrp="1"/>
          </p:cNvSpPr>
          <p:nvPr>
            <p:ph type="pic" idx="17"/>
          </p:nvPr>
        </p:nvSpPr>
        <p:spPr>
          <a:xfrm>
            <a:off x="4295985"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cxnSp>
        <p:nvCxnSpPr>
          <p:cNvPr id="20" name="Straight Connector 19"/>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704942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Picture x 4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0"/>
            <a:ext cx="5496000"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0" y="3519000"/>
            <a:ext cx="5496000"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6216000" y="1088720"/>
            <a:ext cx="5499043"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6216000" y="3519000"/>
            <a:ext cx="5499043"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a:p>
        </p:txBody>
      </p:sp>
      <p:cxnSp>
        <p:nvCxnSpPr>
          <p:cNvPr id="14" name="Straight Connector 13"/>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466529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D8AC-042B-478A-850C-21D8D8F7EC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5AF62F9-39E5-49E3-BE1A-EF6FD3C4AC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83AC2F-196B-4DF1-A096-305F05669E7E}"/>
              </a:ext>
            </a:extLst>
          </p:cNvPr>
          <p:cNvSpPr>
            <a:spLocks noGrp="1"/>
          </p:cNvSpPr>
          <p:nvPr>
            <p:ph type="dt" sz="half" idx="10"/>
          </p:nvPr>
        </p:nvSpPr>
        <p:spPr/>
        <p:txBody>
          <a:bodyPr/>
          <a:lstStyle/>
          <a:p>
            <a:r>
              <a:rPr lang="en-US"/>
              <a:t>25/02/2020</a:t>
            </a:r>
            <a:endParaRPr lang="en-GB"/>
          </a:p>
        </p:txBody>
      </p:sp>
      <p:sp>
        <p:nvSpPr>
          <p:cNvPr id="5" name="Footer Placeholder 4">
            <a:extLst>
              <a:ext uri="{FF2B5EF4-FFF2-40B4-BE49-F238E27FC236}">
                <a16:creationId xmlns:a16="http://schemas.microsoft.com/office/drawing/2014/main" id="{5B46DB7B-CE7B-4F01-9552-CD861F9B2837}"/>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20FA9BEA-EC32-46DB-BDF4-E501F73D32BB}"/>
              </a:ext>
            </a:extLst>
          </p:cNvPr>
          <p:cNvSpPr>
            <a:spLocks noGrp="1"/>
          </p:cNvSpPr>
          <p:nvPr>
            <p:ph type="sldNum" sz="quarter" idx="12"/>
          </p:nvPr>
        </p:nvSpPr>
        <p:spPr/>
        <p:txBody>
          <a:bodyPr/>
          <a:lstStyle/>
          <a:p>
            <a:fld id="{8E4087C8-53B2-4C9D-BAB8-4D9DFF17534A}" type="slidenum">
              <a:rPr lang="en-GB" smtClean="0"/>
              <a:t>‹#›</a:t>
            </a:fld>
            <a:endParaRPr lang="en-GB"/>
          </a:p>
        </p:txBody>
      </p:sp>
    </p:spTree>
    <p:extLst>
      <p:ext uri="{BB962C8B-B14F-4D97-AF65-F5344CB8AC3E}">
        <p14:creationId xmlns:p14="http://schemas.microsoft.com/office/powerpoint/2010/main" val="7225266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columns 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63399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05936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wo columns 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4800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609785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wo columns - text/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6335667" y="1089025"/>
            <a:ext cx="5376333"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839279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lumns - text/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480000" y="1088356"/>
            <a:ext cx="5376333" cy="4860925"/>
          </a:xfrm>
        </p:spPr>
        <p:txBody>
          <a:bodyPr/>
          <a:lstStyle/>
          <a:p>
            <a:r>
              <a:rPr lang="en-GB" dirty="0"/>
              <a:t>Drag picture to placeholder or click icon to add</a:t>
            </a:r>
            <a:endParaRPr lang="en-US" dirty="0"/>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746253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End p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0000" y="3420000"/>
            <a:ext cx="11232000" cy="2520000"/>
          </a:xfrm>
        </p:spPr>
        <p:txBody>
          <a:bodyPr anchor="b" anchorCtr="0">
            <a:normAutofit/>
          </a:bodyPr>
          <a:lstStyle>
            <a:lvl1pPr>
              <a:defRPr sz="1600" b="0" baseline="0">
                <a:solidFill>
                  <a:srgbClr val="FFFFFF"/>
                </a:solidFill>
                <a:latin typeface="+mn-lt"/>
              </a:defRPr>
            </a:lvl1pPr>
          </a:lstStyle>
          <a:p>
            <a:endParaRPr lang="en-US" dirty="0"/>
          </a:p>
        </p:txBody>
      </p:sp>
      <p:sp>
        <p:nvSpPr>
          <p:cNvPr id="3" name="Subtitle 2"/>
          <p:cNvSpPr>
            <a:spLocks noGrp="1"/>
          </p:cNvSpPr>
          <p:nvPr>
            <p:ph type="subTitle" idx="1"/>
          </p:nvPr>
        </p:nvSpPr>
        <p:spPr>
          <a:xfrm>
            <a:off x="480000" y="6120001"/>
            <a:ext cx="11232000" cy="358407"/>
          </a:xfrm>
        </p:spPr>
        <p:txBody>
          <a:bodyPr anchor="b" anchorCtr="0">
            <a:normAutofit/>
          </a:bodyPr>
          <a:lstStyle>
            <a:lvl1pPr marL="0" indent="0" algn="l">
              <a:buNone/>
              <a:defRPr sz="1200">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3" name="Rectangle 12"/>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4" name="KCL-LOGO-UK-1.png"/>
            <p:cNvPicPr>
              <a:picLocks noChangeAspect="1"/>
            </p:cNvPicPr>
            <p:nvPr userDrawn="1"/>
          </p:nvPicPr>
          <p:blipFill>
            <a:blip r:embed="rId2" r:link="rId3"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327805276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457200"/>
            <a:r>
              <a:rPr lang="en-US">
                <a:solidFill>
                  <a:srgbClr val="0A2D50"/>
                </a:solidFill>
              </a:rPr>
              <a:t>25/02/2020</a:t>
            </a:r>
            <a:endParaRPr lang="en-US" dirty="0">
              <a:solidFill>
                <a:srgbClr val="0A2D50"/>
              </a:solidFill>
            </a:endParaRPr>
          </a:p>
        </p:txBody>
      </p:sp>
      <p:sp>
        <p:nvSpPr>
          <p:cNvPr id="3" name="Footer Placeholder 2"/>
          <p:cNvSpPr>
            <a:spLocks noGrp="1"/>
          </p:cNvSpPr>
          <p:nvPr>
            <p:ph type="ftr" sz="quarter" idx="11"/>
          </p:nvPr>
        </p:nvSpPr>
        <p:spPr/>
        <p:txBody>
          <a:bodyPr/>
          <a:lstStyle/>
          <a:p>
            <a:pPr defTabSz="457200"/>
            <a:r>
              <a:rPr lang="en-US">
                <a:solidFill>
                  <a:srgbClr val="0A2D50"/>
                </a:solidFill>
              </a:rPr>
              <a:t>(c) King's College London, {steffen.zschaler | leonardo.magela}@kcl.ac.uk</a:t>
            </a:r>
            <a:endParaRPr lang="en-US" dirty="0">
              <a:solidFill>
                <a:srgbClr val="0A2D50"/>
              </a:solidFill>
            </a:endParaRPr>
          </a:p>
        </p:txBody>
      </p:sp>
      <p:sp>
        <p:nvSpPr>
          <p:cNvPr id="4" name="Slide Number Placeholder 3"/>
          <p:cNvSpPr>
            <a:spLocks noGrp="1"/>
          </p:cNvSpPr>
          <p:nvPr>
            <p:ph type="sldNum" sz="quarter" idx="12"/>
          </p:nvPr>
        </p:nvSpPr>
        <p:spPr/>
        <p:txBody>
          <a:bodyPr/>
          <a:lstStyle/>
          <a:p>
            <a:pPr defTabSz="457200"/>
            <a:fld id="{8A04D54F-FA85-F344-8424-FB00D2AE8D01}" type="slidenum">
              <a:rPr lang="en-US" smtClean="0">
                <a:solidFill>
                  <a:srgbClr val="0A2D50"/>
                </a:solidFill>
              </a:rPr>
              <a:pPr defTabSz="457200"/>
              <a:t>‹#›</a:t>
            </a:fld>
            <a:endParaRPr lang="en-US" dirty="0">
              <a:solidFill>
                <a:srgbClr val="0A2D50"/>
              </a:solidFill>
            </a:endParaRPr>
          </a:p>
        </p:txBody>
      </p:sp>
    </p:spTree>
    <p:extLst>
      <p:ext uri="{BB962C8B-B14F-4D97-AF65-F5344CB8AC3E}">
        <p14:creationId xmlns:p14="http://schemas.microsoft.com/office/powerpoint/2010/main" val="30298220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58389-F654-4729-8378-1E124DB6FB1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70771F4-8F84-4755-810C-A16C1431A7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26BD1D2-E893-4170-A9C4-A91BD5B6CD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9BFB7BC-7592-4191-83B0-4812A13B1313}"/>
              </a:ext>
            </a:extLst>
          </p:cNvPr>
          <p:cNvSpPr>
            <a:spLocks noGrp="1"/>
          </p:cNvSpPr>
          <p:nvPr>
            <p:ph type="dt" sz="half" idx="10"/>
          </p:nvPr>
        </p:nvSpPr>
        <p:spPr/>
        <p:txBody>
          <a:bodyPr/>
          <a:lstStyle/>
          <a:p>
            <a:r>
              <a:rPr lang="en-US"/>
              <a:t>25/02/2020</a:t>
            </a:r>
            <a:endParaRPr lang="en-GB"/>
          </a:p>
        </p:txBody>
      </p:sp>
      <p:sp>
        <p:nvSpPr>
          <p:cNvPr id="6" name="Footer Placeholder 5">
            <a:extLst>
              <a:ext uri="{FF2B5EF4-FFF2-40B4-BE49-F238E27FC236}">
                <a16:creationId xmlns:a16="http://schemas.microsoft.com/office/drawing/2014/main" id="{1CC5B98D-0F91-4E96-9FE6-66DA2BBB2505}"/>
              </a:ext>
            </a:extLst>
          </p:cNvPr>
          <p:cNvSpPr>
            <a:spLocks noGrp="1"/>
          </p:cNvSpPr>
          <p:nvPr>
            <p:ph type="ftr" sz="quarter" idx="11"/>
          </p:nvPr>
        </p:nvSpPr>
        <p:spPr/>
        <p:txBody>
          <a:bodyPr/>
          <a:lstStyle/>
          <a:p>
            <a:r>
              <a:rPr lang="en-GB"/>
              <a:t>(c) King's College London, {steffen.zschaler | leonardo.magela}@kcl.ac.uk</a:t>
            </a:r>
          </a:p>
        </p:txBody>
      </p:sp>
      <p:sp>
        <p:nvSpPr>
          <p:cNvPr id="7" name="Slide Number Placeholder 6">
            <a:extLst>
              <a:ext uri="{FF2B5EF4-FFF2-40B4-BE49-F238E27FC236}">
                <a16:creationId xmlns:a16="http://schemas.microsoft.com/office/drawing/2014/main" id="{88804361-0A4C-40B3-815C-ED508C47EFAC}"/>
              </a:ext>
            </a:extLst>
          </p:cNvPr>
          <p:cNvSpPr>
            <a:spLocks noGrp="1"/>
          </p:cNvSpPr>
          <p:nvPr>
            <p:ph type="sldNum" sz="quarter" idx="12"/>
          </p:nvPr>
        </p:nvSpPr>
        <p:spPr/>
        <p:txBody>
          <a:bodyPr/>
          <a:lstStyle/>
          <a:p>
            <a:fld id="{8E4087C8-53B2-4C9D-BAB8-4D9DFF17534A}" type="slidenum">
              <a:rPr lang="en-GB" smtClean="0"/>
              <a:t>‹#›</a:t>
            </a:fld>
            <a:endParaRPr lang="en-GB"/>
          </a:p>
        </p:txBody>
      </p:sp>
    </p:spTree>
    <p:extLst>
      <p:ext uri="{BB962C8B-B14F-4D97-AF65-F5344CB8AC3E}">
        <p14:creationId xmlns:p14="http://schemas.microsoft.com/office/powerpoint/2010/main" val="1731879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4B787-43D3-4593-A086-057EA85A2A2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A5A8BE2-BFC6-4980-8E87-B0AE20CD55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74CB40-AB46-4BA7-BAF2-06253A9B2D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D9B2C69-D59F-40FA-9DA7-1914EA47BD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471A4D-2CD3-40BF-BFD8-4ACDA2DC80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D3C4F9F-2258-4AB6-8FBB-80B8766661BA}"/>
              </a:ext>
            </a:extLst>
          </p:cNvPr>
          <p:cNvSpPr>
            <a:spLocks noGrp="1"/>
          </p:cNvSpPr>
          <p:nvPr>
            <p:ph type="dt" sz="half" idx="10"/>
          </p:nvPr>
        </p:nvSpPr>
        <p:spPr/>
        <p:txBody>
          <a:bodyPr/>
          <a:lstStyle/>
          <a:p>
            <a:r>
              <a:rPr lang="en-US"/>
              <a:t>25/02/2020</a:t>
            </a:r>
            <a:endParaRPr lang="en-GB"/>
          </a:p>
        </p:txBody>
      </p:sp>
      <p:sp>
        <p:nvSpPr>
          <p:cNvPr id="8" name="Footer Placeholder 7">
            <a:extLst>
              <a:ext uri="{FF2B5EF4-FFF2-40B4-BE49-F238E27FC236}">
                <a16:creationId xmlns:a16="http://schemas.microsoft.com/office/drawing/2014/main" id="{ED263056-6080-4284-9BAE-1743950951C6}"/>
              </a:ext>
            </a:extLst>
          </p:cNvPr>
          <p:cNvSpPr>
            <a:spLocks noGrp="1"/>
          </p:cNvSpPr>
          <p:nvPr>
            <p:ph type="ftr" sz="quarter" idx="11"/>
          </p:nvPr>
        </p:nvSpPr>
        <p:spPr/>
        <p:txBody>
          <a:bodyPr/>
          <a:lstStyle/>
          <a:p>
            <a:r>
              <a:rPr lang="en-GB"/>
              <a:t>(c) King's College London, {steffen.zschaler | leonardo.magela}@kcl.ac.uk</a:t>
            </a:r>
          </a:p>
        </p:txBody>
      </p:sp>
      <p:sp>
        <p:nvSpPr>
          <p:cNvPr id="9" name="Slide Number Placeholder 8">
            <a:extLst>
              <a:ext uri="{FF2B5EF4-FFF2-40B4-BE49-F238E27FC236}">
                <a16:creationId xmlns:a16="http://schemas.microsoft.com/office/drawing/2014/main" id="{CCF2925D-0B0E-4974-81C1-F9AFAD23B141}"/>
              </a:ext>
            </a:extLst>
          </p:cNvPr>
          <p:cNvSpPr>
            <a:spLocks noGrp="1"/>
          </p:cNvSpPr>
          <p:nvPr>
            <p:ph type="sldNum" sz="quarter" idx="12"/>
          </p:nvPr>
        </p:nvSpPr>
        <p:spPr/>
        <p:txBody>
          <a:bodyPr/>
          <a:lstStyle/>
          <a:p>
            <a:fld id="{8E4087C8-53B2-4C9D-BAB8-4D9DFF17534A}" type="slidenum">
              <a:rPr lang="en-GB" smtClean="0"/>
              <a:t>‹#›</a:t>
            </a:fld>
            <a:endParaRPr lang="en-GB"/>
          </a:p>
        </p:txBody>
      </p:sp>
    </p:spTree>
    <p:extLst>
      <p:ext uri="{BB962C8B-B14F-4D97-AF65-F5344CB8AC3E}">
        <p14:creationId xmlns:p14="http://schemas.microsoft.com/office/powerpoint/2010/main" val="1147421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8A93-A044-41C1-A1DC-98311615112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FFEDFDF-1480-4934-B379-69625B7CE0C8}"/>
              </a:ext>
            </a:extLst>
          </p:cNvPr>
          <p:cNvSpPr>
            <a:spLocks noGrp="1"/>
          </p:cNvSpPr>
          <p:nvPr>
            <p:ph type="dt" sz="half" idx="10"/>
          </p:nvPr>
        </p:nvSpPr>
        <p:spPr/>
        <p:txBody>
          <a:bodyPr/>
          <a:lstStyle/>
          <a:p>
            <a:r>
              <a:rPr lang="en-US"/>
              <a:t>25/02/2020</a:t>
            </a:r>
            <a:endParaRPr lang="en-GB"/>
          </a:p>
        </p:txBody>
      </p:sp>
      <p:sp>
        <p:nvSpPr>
          <p:cNvPr id="4" name="Footer Placeholder 3">
            <a:extLst>
              <a:ext uri="{FF2B5EF4-FFF2-40B4-BE49-F238E27FC236}">
                <a16:creationId xmlns:a16="http://schemas.microsoft.com/office/drawing/2014/main" id="{40489879-6885-46C6-A2EB-A092C9779096}"/>
              </a:ext>
            </a:extLst>
          </p:cNvPr>
          <p:cNvSpPr>
            <a:spLocks noGrp="1"/>
          </p:cNvSpPr>
          <p:nvPr>
            <p:ph type="ftr" sz="quarter" idx="11"/>
          </p:nvPr>
        </p:nvSpPr>
        <p:spPr/>
        <p:txBody>
          <a:bodyPr/>
          <a:lstStyle/>
          <a:p>
            <a:r>
              <a:rPr lang="en-GB"/>
              <a:t>(c) King's College London, {steffen.zschaler | leonardo.magela}@kcl.ac.uk</a:t>
            </a:r>
          </a:p>
        </p:txBody>
      </p:sp>
      <p:sp>
        <p:nvSpPr>
          <p:cNvPr id="5" name="Slide Number Placeholder 4">
            <a:extLst>
              <a:ext uri="{FF2B5EF4-FFF2-40B4-BE49-F238E27FC236}">
                <a16:creationId xmlns:a16="http://schemas.microsoft.com/office/drawing/2014/main" id="{D02B6D58-C648-4909-9CBC-27B4BDE01EBF}"/>
              </a:ext>
            </a:extLst>
          </p:cNvPr>
          <p:cNvSpPr>
            <a:spLocks noGrp="1"/>
          </p:cNvSpPr>
          <p:nvPr>
            <p:ph type="sldNum" sz="quarter" idx="12"/>
          </p:nvPr>
        </p:nvSpPr>
        <p:spPr/>
        <p:txBody>
          <a:bodyPr/>
          <a:lstStyle/>
          <a:p>
            <a:fld id="{8E4087C8-53B2-4C9D-BAB8-4D9DFF17534A}" type="slidenum">
              <a:rPr lang="en-GB" smtClean="0"/>
              <a:t>‹#›</a:t>
            </a:fld>
            <a:endParaRPr lang="en-GB"/>
          </a:p>
        </p:txBody>
      </p:sp>
    </p:spTree>
    <p:extLst>
      <p:ext uri="{BB962C8B-B14F-4D97-AF65-F5344CB8AC3E}">
        <p14:creationId xmlns:p14="http://schemas.microsoft.com/office/powerpoint/2010/main" val="233437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DF61EE-7C17-493F-9900-9DFC0A8D023E}"/>
              </a:ext>
            </a:extLst>
          </p:cNvPr>
          <p:cNvSpPr>
            <a:spLocks noGrp="1"/>
          </p:cNvSpPr>
          <p:nvPr>
            <p:ph type="dt" sz="half" idx="10"/>
          </p:nvPr>
        </p:nvSpPr>
        <p:spPr/>
        <p:txBody>
          <a:bodyPr/>
          <a:lstStyle/>
          <a:p>
            <a:r>
              <a:rPr lang="en-US"/>
              <a:t>25/02/2020</a:t>
            </a:r>
            <a:endParaRPr lang="en-GB"/>
          </a:p>
        </p:txBody>
      </p:sp>
      <p:sp>
        <p:nvSpPr>
          <p:cNvPr id="3" name="Footer Placeholder 2">
            <a:extLst>
              <a:ext uri="{FF2B5EF4-FFF2-40B4-BE49-F238E27FC236}">
                <a16:creationId xmlns:a16="http://schemas.microsoft.com/office/drawing/2014/main" id="{1C6360E5-3F29-4003-AFBA-5832CB2F60AE}"/>
              </a:ext>
            </a:extLst>
          </p:cNvPr>
          <p:cNvSpPr>
            <a:spLocks noGrp="1"/>
          </p:cNvSpPr>
          <p:nvPr>
            <p:ph type="ftr" sz="quarter" idx="11"/>
          </p:nvPr>
        </p:nvSpPr>
        <p:spPr/>
        <p:txBody>
          <a:bodyPr/>
          <a:lstStyle/>
          <a:p>
            <a:r>
              <a:rPr lang="en-GB"/>
              <a:t>(c) King's College London, {steffen.zschaler | leonardo.magela}@kcl.ac.uk</a:t>
            </a:r>
          </a:p>
        </p:txBody>
      </p:sp>
      <p:sp>
        <p:nvSpPr>
          <p:cNvPr id="4" name="Slide Number Placeholder 3">
            <a:extLst>
              <a:ext uri="{FF2B5EF4-FFF2-40B4-BE49-F238E27FC236}">
                <a16:creationId xmlns:a16="http://schemas.microsoft.com/office/drawing/2014/main" id="{7D50BC2C-3BD4-4138-82FC-CC478E93281E}"/>
              </a:ext>
            </a:extLst>
          </p:cNvPr>
          <p:cNvSpPr>
            <a:spLocks noGrp="1"/>
          </p:cNvSpPr>
          <p:nvPr>
            <p:ph type="sldNum" sz="quarter" idx="12"/>
          </p:nvPr>
        </p:nvSpPr>
        <p:spPr/>
        <p:txBody>
          <a:bodyPr/>
          <a:lstStyle/>
          <a:p>
            <a:fld id="{8E4087C8-53B2-4C9D-BAB8-4D9DFF17534A}" type="slidenum">
              <a:rPr lang="en-GB" smtClean="0"/>
              <a:t>‹#›</a:t>
            </a:fld>
            <a:endParaRPr lang="en-GB"/>
          </a:p>
        </p:txBody>
      </p:sp>
    </p:spTree>
    <p:extLst>
      <p:ext uri="{BB962C8B-B14F-4D97-AF65-F5344CB8AC3E}">
        <p14:creationId xmlns:p14="http://schemas.microsoft.com/office/powerpoint/2010/main" val="2096906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3BACD-C7CD-4FA1-B937-B857F780EF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A696D5-581D-42DF-AB40-002B2725E0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F08E661-846D-40EE-A38E-21A52AD1C2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957568-489C-46CC-BB10-04A6569B722B}"/>
              </a:ext>
            </a:extLst>
          </p:cNvPr>
          <p:cNvSpPr>
            <a:spLocks noGrp="1"/>
          </p:cNvSpPr>
          <p:nvPr>
            <p:ph type="dt" sz="half" idx="10"/>
          </p:nvPr>
        </p:nvSpPr>
        <p:spPr/>
        <p:txBody>
          <a:bodyPr/>
          <a:lstStyle/>
          <a:p>
            <a:r>
              <a:rPr lang="en-US"/>
              <a:t>25/02/2020</a:t>
            </a:r>
            <a:endParaRPr lang="en-GB"/>
          </a:p>
        </p:txBody>
      </p:sp>
      <p:sp>
        <p:nvSpPr>
          <p:cNvPr id="6" name="Footer Placeholder 5">
            <a:extLst>
              <a:ext uri="{FF2B5EF4-FFF2-40B4-BE49-F238E27FC236}">
                <a16:creationId xmlns:a16="http://schemas.microsoft.com/office/drawing/2014/main" id="{A48A0B86-618F-43E8-BDB9-339693AC400D}"/>
              </a:ext>
            </a:extLst>
          </p:cNvPr>
          <p:cNvSpPr>
            <a:spLocks noGrp="1"/>
          </p:cNvSpPr>
          <p:nvPr>
            <p:ph type="ftr" sz="quarter" idx="11"/>
          </p:nvPr>
        </p:nvSpPr>
        <p:spPr/>
        <p:txBody>
          <a:bodyPr/>
          <a:lstStyle/>
          <a:p>
            <a:r>
              <a:rPr lang="en-GB"/>
              <a:t>(c) King's College London, {steffen.zschaler | leonardo.magela}@kcl.ac.uk</a:t>
            </a:r>
          </a:p>
        </p:txBody>
      </p:sp>
      <p:sp>
        <p:nvSpPr>
          <p:cNvPr id="7" name="Slide Number Placeholder 6">
            <a:extLst>
              <a:ext uri="{FF2B5EF4-FFF2-40B4-BE49-F238E27FC236}">
                <a16:creationId xmlns:a16="http://schemas.microsoft.com/office/drawing/2014/main" id="{2CD4FA96-3DB3-45D4-AE01-71EDFBF9DE19}"/>
              </a:ext>
            </a:extLst>
          </p:cNvPr>
          <p:cNvSpPr>
            <a:spLocks noGrp="1"/>
          </p:cNvSpPr>
          <p:nvPr>
            <p:ph type="sldNum" sz="quarter" idx="12"/>
          </p:nvPr>
        </p:nvSpPr>
        <p:spPr/>
        <p:txBody>
          <a:bodyPr/>
          <a:lstStyle/>
          <a:p>
            <a:fld id="{8E4087C8-53B2-4C9D-BAB8-4D9DFF17534A}" type="slidenum">
              <a:rPr lang="en-GB" smtClean="0"/>
              <a:t>‹#›</a:t>
            </a:fld>
            <a:endParaRPr lang="en-GB"/>
          </a:p>
        </p:txBody>
      </p:sp>
    </p:spTree>
    <p:extLst>
      <p:ext uri="{BB962C8B-B14F-4D97-AF65-F5344CB8AC3E}">
        <p14:creationId xmlns:p14="http://schemas.microsoft.com/office/powerpoint/2010/main" val="525453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CA77C-A519-4C64-AA07-54C48CB2C2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6502B24-7559-407B-AE28-A4C660F0C1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998A8AE-001E-4361-A9F5-3A058184C9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43E1C0-E705-4989-B440-1E80DB231000}"/>
              </a:ext>
            </a:extLst>
          </p:cNvPr>
          <p:cNvSpPr>
            <a:spLocks noGrp="1"/>
          </p:cNvSpPr>
          <p:nvPr>
            <p:ph type="dt" sz="half" idx="10"/>
          </p:nvPr>
        </p:nvSpPr>
        <p:spPr/>
        <p:txBody>
          <a:bodyPr/>
          <a:lstStyle/>
          <a:p>
            <a:r>
              <a:rPr lang="en-US"/>
              <a:t>25/02/2020</a:t>
            </a:r>
            <a:endParaRPr lang="en-GB"/>
          </a:p>
        </p:txBody>
      </p:sp>
      <p:sp>
        <p:nvSpPr>
          <p:cNvPr id="6" name="Footer Placeholder 5">
            <a:extLst>
              <a:ext uri="{FF2B5EF4-FFF2-40B4-BE49-F238E27FC236}">
                <a16:creationId xmlns:a16="http://schemas.microsoft.com/office/drawing/2014/main" id="{E96AAF31-795A-4853-B48F-388819C7BAAE}"/>
              </a:ext>
            </a:extLst>
          </p:cNvPr>
          <p:cNvSpPr>
            <a:spLocks noGrp="1"/>
          </p:cNvSpPr>
          <p:nvPr>
            <p:ph type="ftr" sz="quarter" idx="11"/>
          </p:nvPr>
        </p:nvSpPr>
        <p:spPr/>
        <p:txBody>
          <a:bodyPr/>
          <a:lstStyle/>
          <a:p>
            <a:r>
              <a:rPr lang="en-GB"/>
              <a:t>(c) King's College London, {steffen.zschaler | leonardo.magela}@kcl.ac.uk</a:t>
            </a:r>
          </a:p>
        </p:txBody>
      </p:sp>
      <p:sp>
        <p:nvSpPr>
          <p:cNvPr id="7" name="Slide Number Placeholder 6">
            <a:extLst>
              <a:ext uri="{FF2B5EF4-FFF2-40B4-BE49-F238E27FC236}">
                <a16:creationId xmlns:a16="http://schemas.microsoft.com/office/drawing/2014/main" id="{6869FC75-2C3D-4276-B4DE-D75D3B7A1E6E}"/>
              </a:ext>
            </a:extLst>
          </p:cNvPr>
          <p:cNvSpPr>
            <a:spLocks noGrp="1"/>
          </p:cNvSpPr>
          <p:nvPr>
            <p:ph type="sldNum" sz="quarter" idx="12"/>
          </p:nvPr>
        </p:nvSpPr>
        <p:spPr/>
        <p:txBody>
          <a:bodyPr/>
          <a:lstStyle/>
          <a:p>
            <a:fld id="{8E4087C8-53B2-4C9D-BAB8-4D9DFF17534A}" type="slidenum">
              <a:rPr lang="en-GB" smtClean="0"/>
              <a:t>‹#›</a:t>
            </a:fld>
            <a:endParaRPr lang="en-GB"/>
          </a:p>
        </p:txBody>
      </p:sp>
    </p:spTree>
    <p:extLst>
      <p:ext uri="{BB962C8B-B14F-4D97-AF65-F5344CB8AC3E}">
        <p14:creationId xmlns:p14="http://schemas.microsoft.com/office/powerpoint/2010/main" val="391560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65697A-53B9-4C53-8570-B54EB55B3B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2BC0949-6F84-4CB8-A217-EBF4C0F51A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CAC62B-FAA9-4FB7-ACE2-43B05E3F35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25/02/2020</a:t>
            </a:r>
            <a:endParaRPr lang="en-GB"/>
          </a:p>
        </p:txBody>
      </p:sp>
      <p:sp>
        <p:nvSpPr>
          <p:cNvPr id="5" name="Footer Placeholder 4">
            <a:extLst>
              <a:ext uri="{FF2B5EF4-FFF2-40B4-BE49-F238E27FC236}">
                <a16:creationId xmlns:a16="http://schemas.microsoft.com/office/drawing/2014/main" id="{5DA8217D-5B7C-4985-B524-CD1A7EB75B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78AAE274-261A-439B-B41D-DF3A02C204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4087C8-53B2-4C9D-BAB8-4D9DFF17534A}" type="slidenum">
              <a:rPr lang="en-GB" smtClean="0"/>
              <a:t>‹#›</a:t>
            </a:fld>
            <a:endParaRPr lang="en-GB"/>
          </a:p>
        </p:txBody>
      </p:sp>
    </p:spTree>
    <p:extLst>
      <p:ext uri="{BB962C8B-B14F-4D97-AF65-F5344CB8AC3E}">
        <p14:creationId xmlns:p14="http://schemas.microsoft.com/office/powerpoint/2010/main" val="3532320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0000" y="180000"/>
            <a:ext cx="11232000" cy="720000"/>
          </a:xfrm>
          <a:prstGeom prst="rect">
            <a:avLst/>
          </a:prstGeom>
        </p:spPr>
        <p:txBody>
          <a:bodyPr vert="horz" lIns="0" tIns="0" rIns="0" bIns="0" rtlCol="0" anchor="t" anchorCtr="0">
            <a:normAutofit/>
          </a:bodyPr>
          <a:lstStyle/>
          <a:p>
            <a:r>
              <a:rPr lang="en-GB"/>
              <a:t>Click to edit Master title style</a:t>
            </a:r>
            <a:endParaRPr lang="en-US" dirty="0"/>
          </a:p>
        </p:txBody>
      </p:sp>
      <p:sp>
        <p:nvSpPr>
          <p:cNvPr id="3" name="Text Placeholder 2"/>
          <p:cNvSpPr>
            <a:spLocks noGrp="1"/>
          </p:cNvSpPr>
          <p:nvPr>
            <p:ph type="body" idx="1"/>
          </p:nvPr>
        </p:nvSpPr>
        <p:spPr>
          <a:xfrm>
            <a:off x="480000" y="1089220"/>
            <a:ext cx="11232000" cy="4856400"/>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80000" y="6498000"/>
            <a:ext cx="960000"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pPr defTabSz="457200"/>
            <a:r>
              <a:rPr lang="en-US">
                <a:solidFill>
                  <a:srgbClr val="0A2D50"/>
                </a:solidFill>
              </a:rPr>
              <a:t>25/02/2020</a:t>
            </a:r>
            <a:endParaRPr lang="en-US" dirty="0">
              <a:solidFill>
                <a:srgbClr val="0A2D50"/>
              </a:solidFill>
            </a:endParaRPr>
          </a:p>
        </p:txBody>
      </p:sp>
      <p:sp>
        <p:nvSpPr>
          <p:cNvPr id="5" name="Footer Placeholder 4"/>
          <p:cNvSpPr>
            <a:spLocks noGrp="1"/>
          </p:cNvSpPr>
          <p:nvPr>
            <p:ph type="ftr" sz="quarter" idx="3"/>
          </p:nvPr>
        </p:nvSpPr>
        <p:spPr>
          <a:xfrm>
            <a:off x="1440000" y="6498000"/>
            <a:ext cx="9312000"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pPr defTabSz="457200"/>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4"/>
          </p:nvPr>
        </p:nvSpPr>
        <p:spPr>
          <a:xfrm>
            <a:off x="10752000" y="6498000"/>
            <a:ext cx="960000" cy="360000"/>
          </a:xfrm>
          <a:prstGeom prst="rect">
            <a:avLst/>
          </a:prstGeom>
        </p:spPr>
        <p:txBody>
          <a:bodyPr vert="horz" lIns="91440" tIns="0" rIns="0" bIns="0" rtlCol="0" anchor="t" anchorCtr="0"/>
          <a:lstStyle>
            <a:lvl1pPr algn="r">
              <a:defRPr sz="1000">
                <a:solidFill>
                  <a:schemeClr val="tx2"/>
                </a:solidFill>
                <a:latin typeface="Georgia"/>
                <a:cs typeface="Georgia"/>
              </a:defRPr>
            </a:lvl1pPr>
          </a:lstStyle>
          <a:p>
            <a:pPr defTabSz="457200"/>
            <a:fld id="{8A04D54F-FA85-F344-8424-FB00D2AE8D01}" type="slidenum">
              <a:rPr lang="en-US" smtClean="0">
                <a:solidFill>
                  <a:srgbClr val="0A2D50"/>
                </a:solidFill>
              </a:rPr>
              <a:pPr defTabSz="457200"/>
              <a:t>‹#›</a:t>
            </a:fld>
            <a:endParaRPr lang="en-US" dirty="0">
              <a:solidFill>
                <a:srgbClr val="0A2D50"/>
              </a:solidFill>
            </a:endParaRPr>
          </a:p>
        </p:txBody>
      </p:sp>
    </p:spTree>
    <p:extLst>
      <p:ext uri="{BB962C8B-B14F-4D97-AF65-F5344CB8AC3E}">
        <p14:creationId xmlns:p14="http://schemas.microsoft.com/office/powerpoint/2010/main" val="29612074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ransition>
    <p:fade/>
  </p:transition>
  <p:hf hdr="0" dt="0"/>
  <p:txStyles>
    <p:titleStyle>
      <a:lvl1pPr algn="l" defTabSz="457200" rtl="0" eaLnBrk="1" latinLnBrk="0" hangingPunct="1">
        <a:spcBef>
          <a:spcPct val="0"/>
        </a:spcBef>
        <a:buNone/>
        <a:defRPr sz="3200" kern="1200">
          <a:solidFill>
            <a:srgbClr val="0A2D50"/>
          </a:solidFill>
          <a:latin typeface="Impact"/>
          <a:ea typeface="+mj-ea"/>
          <a:cs typeface="Impact"/>
        </a:defRPr>
      </a:lvl1pPr>
    </p:titleStyle>
    <p:bodyStyle>
      <a:lvl1pPr marL="26987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1pPr>
      <a:lvl2pPr marL="53975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2pPr>
      <a:lvl3pPr marL="80962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3pPr>
      <a:lvl4pPr marL="107950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4pPr>
      <a:lvl5pPr marL="1341438" indent="-261938"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3EA7D-79EA-4D7A-BC4F-6799C2496D5F}"/>
              </a:ext>
            </a:extLst>
          </p:cNvPr>
          <p:cNvSpPr>
            <a:spLocks noGrp="1"/>
          </p:cNvSpPr>
          <p:nvPr>
            <p:ph type="ctrTitle"/>
          </p:nvPr>
        </p:nvSpPr>
        <p:spPr/>
        <p:txBody>
          <a:bodyPr/>
          <a:lstStyle/>
          <a:p>
            <a:r>
              <a:rPr lang="en-GB" dirty="0">
                <a:ln>
                  <a:solidFill>
                    <a:sysClr val="windowText" lastClr="000000"/>
                  </a:solidFill>
                </a:ln>
                <a:effectLst>
                  <a:outerShdw blurRad="50800" dist="38100" dir="2700000" algn="tl" rotWithShape="0">
                    <a:prstClr val="black">
                      <a:alpha val="40000"/>
                    </a:prstClr>
                  </a:outerShdw>
                </a:effectLst>
              </a:rPr>
              <a:t>QA Techniques: Review and Inspection</a:t>
            </a:r>
          </a:p>
        </p:txBody>
      </p:sp>
      <p:sp>
        <p:nvSpPr>
          <p:cNvPr id="3" name="Subtitle 2">
            <a:extLst>
              <a:ext uri="{FF2B5EF4-FFF2-40B4-BE49-F238E27FC236}">
                <a16:creationId xmlns:a16="http://schemas.microsoft.com/office/drawing/2014/main" id="{B1628C97-505E-4629-8907-7323AED620B0}"/>
              </a:ext>
            </a:extLst>
          </p:cNvPr>
          <p:cNvSpPr>
            <a:spLocks noGrp="1"/>
          </p:cNvSpPr>
          <p:nvPr>
            <p:ph type="subTitle" idx="1"/>
          </p:nvPr>
        </p:nvSpPr>
        <p:spPr/>
        <p:txBody>
          <a:bodyPr/>
          <a:lstStyle/>
          <a:p>
            <a:r>
              <a:rPr lang="en-GB" dirty="0"/>
              <a:t>Dr Steffen Zschaler</a:t>
            </a:r>
          </a:p>
        </p:txBody>
      </p:sp>
    </p:spTree>
    <p:extLst>
      <p:ext uri="{BB962C8B-B14F-4D97-AF65-F5344CB8AC3E}">
        <p14:creationId xmlns:p14="http://schemas.microsoft.com/office/powerpoint/2010/main" val="208180850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dirty="0"/>
              <a:t>Reviews and inspections</a:t>
            </a:r>
          </a:p>
        </p:txBody>
      </p:sp>
      <p:sp>
        <p:nvSpPr>
          <p:cNvPr id="29699" name="Rectangle 3"/>
          <p:cNvSpPr>
            <a:spLocks noGrp="1" noChangeArrowheads="1"/>
          </p:cNvSpPr>
          <p:nvPr>
            <p:ph idx="1"/>
          </p:nvPr>
        </p:nvSpPr>
        <p:spPr/>
        <p:txBody>
          <a:bodyPr/>
          <a:lstStyle/>
          <a:p>
            <a:r>
              <a:rPr lang="en-GB" dirty="0"/>
              <a:t>A group examines part or all of a process or system and its documentation </a:t>
            </a:r>
          </a:p>
          <a:p>
            <a:pPr marL="450850" lvl="2" indent="-180975">
              <a:buFontTx/>
              <a:buChar char="-"/>
            </a:pPr>
            <a:r>
              <a:rPr lang="en-GB" dirty="0"/>
              <a:t>To find potential problems</a:t>
            </a:r>
          </a:p>
          <a:p>
            <a:pPr marL="450850" lvl="2" indent="-180975">
              <a:buFontTx/>
              <a:buChar char="-"/>
            </a:pPr>
            <a:r>
              <a:rPr lang="en-GB" dirty="0"/>
              <a:t>Software or documents may be “signed off”</a:t>
            </a:r>
          </a:p>
          <a:p>
            <a:pPr marL="720725" lvl="3" indent="-180975">
              <a:buFontTx/>
              <a:buChar char="-"/>
            </a:pPr>
            <a:r>
              <a:rPr lang="en-GB" dirty="0"/>
              <a:t>Signifies progress to the next development stage has been approved by management</a:t>
            </a:r>
          </a:p>
          <a:p>
            <a:pPr marL="720725" lvl="3" indent="-180975">
              <a:buFontTx/>
              <a:buChar char="-"/>
            </a:pPr>
            <a:endParaRPr lang="en-GB" dirty="0"/>
          </a:p>
          <a:p>
            <a:pPr marL="720725" lvl="3" indent="-180975">
              <a:buFontTx/>
              <a:buChar char="-"/>
            </a:pPr>
            <a:endParaRPr lang="en-GB" dirty="0"/>
          </a:p>
          <a:p>
            <a:r>
              <a:rPr lang="en-GB" dirty="0"/>
              <a:t>Types of review (of different objects)</a:t>
            </a:r>
          </a:p>
          <a:p>
            <a:pPr marL="450850" lvl="2" indent="-180975">
              <a:buFontTx/>
              <a:buChar char="-"/>
            </a:pPr>
            <a:r>
              <a:rPr lang="en-GB" dirty="0"/>
              <a:t>Inspections for defect removal (product)</a:t>
            </a:r>
          </a:p>
          <a:p>
            <a:pPr marL="450850" lvl="2" indent="-180975">
              <a:buFontTx/>
              <a:buChar char="-"/>
            </a:pPr>
            <a:r>
              <a:rPr lang="en-GB" dirty="0"/>
              <a:t>Reviews for progress assessment (product and process)</a:t>
            </a:r>
          </a:p>
          <a:p>
            <a:pPr marL="450850" lvl="2" indent="-180975">
              <a:buFontTx/>
              <a:buChar char="-"/>
            </a:pPr>
            <a:r>
              <a:rPr lang="en-GB" dirty="0"/>
              <a:t>Quality reviews (product and standards)</a:t>
            </a:r>
          </a:p>
        </p:txBody>
      </p:sp>
      <p:sp>
        <p:nvSpPr>
          <p:cNvPr id="7" name="Footer Placeholder 6"/>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5CE82A-87C3-2841-AAF3-37DF1E34DC62}"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47209206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in the review process</a:t>
            </a:r>
          </a:p>
        </p:txBody>
      </p:sp>
      <p:sp>
        <p:nvSpPr>
          <p:cNvPr id="3" name="Content Placeholder 2"/>
          <p:cNvSpPr>
            <a:spLocks noGrp="1"/>
          </p:cNvSpPr>
          <p:nvPr>
            <p:ph idx="1"/>
          </p:nvPr>
        </p:nvSpPr>
        <p:spPr/>
        <p:txBody>
          <a:bodyPr/>
          <a:lstStyle/>
          <a:p>
            <a:r>
              <a:rPr lang="en-US" dirty="0"/>
              <a:t>Pre-review activities</a:t>
            </a:r>
          </a:p>
          <a:p>
            <a:pPr lvl="1"/>
            <a:r>
              <a:rPr lang="en-US" dirty="0"/>
              <a:t>Review planning and review preparation</a:t>
            </a:r>
          </a:p>
          <a:p>
            <a:r>
              <a:rPr lang="en-US" dirty="0"/>
              <a:t>Review meeting</a:t>
            </a:r>
          </a:p>
          <a:p>
            <a:pPr lvl="1"/>
            <a:r>
              <a:rPr lang="en-US" dirty="0"/>
              <a:t>Author of document or program should ‘walk through’ the document with the review team</a:t>
            </a:r>
          </a:p>
          <a:p>
            <a:r>
              <a:rPr lang="en-US" dirty="0"/>
              <a:t>Post-review activities</a:t>
            </a:r>
          </a:p>
          <a:p>
            <a:pPr lvl="1"/>
            <a:r>
              <a:rPr lang="en-US" dirty="0"/>
              <a:t>Address problems and issues raised during the review meeting</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5CE82A-87C3-2841-AAF3-37DF1E34DC62}"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srgbClr val="0A2D50"/>
              </a:solidFill>
              <a:effectLst/>
              <a:uLnTx/>
              <a:uFillTx/>
              <a:latin typeface="Georgia"/>
              <a:ea typeface="+mn-ea"/>
            </a:endParaRPr>
          </a:p>
        </p:txBody>
      </p:sp>
      <p:pic>
        <p:nvPicPr>
          <p:cNvPr id="7" name="Picture 6" descr="24.7 Review process.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4353" y="4146054"/>
            <a:ext cx="8543294" cy="1872208"/>
          </a:xfrm>
          <a:prstGeom prst="rect">
            <a:avLst/>
          </a:prstGeom>
        </p:spPr>
      </p:pic>
    </p:spTree>
    <p:extLst>
      <p:ext uri="{BB962C8B-B14F-4D97-AF65-F5344CB8AC3E}">
        <p14:creationId xmlns:p14="http://schemas.microsoft.com/office/powerpoint/2010/main" val="34576623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reviews</a:t>
            </a:r>
          </a:p>
        </p:txBody>
      </p:sp>
      <p:sp>
        <p:nvSpPr>
          <p:cNvPr id="3" name="Content Placeholder 2"/>
          <p:cNvSpPr>
            <a:spLocks noGrp="1"/>
          </p:cNvSpPr>
          <p:nvPr>
            <p:ph idx="1"/>
          </p:nvPr>
        </p:nvSpPr>
        <p:spPr/>
        <p:txBody>
          <a:bodyPr/>
          <a:lstStyle/>
          <a:p>
            <a:r>
              <a:rPr lang="en-US" dirty="0"/>
              <a:t>Suggested review team has face-to-face meetings</a:t>
            </a:r>
          </a:p>
          <a:p>
            <a:pPr marL="447675" lvl="2" indent="-177800">
              <a:buFontTx/>
              <a:buChar char="-"/>
            </a:pPr>
            <a:r>
              <a:rPr lang="en-US" dirty="0"/>
              <a:t>May be impractical for distributed teams</a:t>
            </a:r>
          </a:p>
          <a:p>
            <a:pPr marL="447675" lvl="2" indent="-177800">
              <a:buFontTx/>
              <a:buChar char="-"/>
            </a:pPr>
            <a:r>
              <a:rPr lang="en-US" dirty="0"/>
              <a:t>Remote reviewing using shared documents that can be annotated</a:t>
            </a:r>
          </a:p>
          <a:p>
            <a:pPr marL="447675" lvl="2" indent="-177800">
              <a:buFontTx/>
              <a:buChar char="-"/>
            </a:pPr>
            <a:r>
              <a:rPr lang="en-US" dirty="0"/>
              <a:t>Best example: </a:t>
            </a:r>
            <a:r>
              <a:rPr lang="en-US" dirty="0" err="1"/>
              <a:t>Github</a:t>
            </a:r>
            <a:r>
              <a:rPr lang="en-US" dirty="0"/>
              <a:t> PR reviews:</a:t>
            </a:r>
          </a:p>
          <a:p>
            <a:pPr lvl="1"/>
            <a:endParaRPr lang="en-US" dirty="0"/>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5CE82A-87C3-2841-AAF3-37DF1E34DC62}"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srgbClr val="0A2D50"/>
              </a:solidFill>
              <a:effectLst/>
              <a:uLnTx/>
              <a:uFillTx/>
              <a:latin typeface="Georgia"/>
              <a:ea typeface="+mn-ea"/>
            </a:endParaRPr>
          </a:p>
        </p:txBody>
      </p:sp>
      <p:pic>
        <p:nvPicPr>
          <p:cNvPr id="8" name="Picture 7"/>
          <p:cNvPicPr>
            <a:picLocks noChangeAspect="1"/>
          </p:cNvPicPr>
          <p:nvPr/>
        </p:nvPicPr>
        <p:blipFill>
          <a:blip r:embed="rId3"/>
          <a:stretch>
            <a:fillRect/>
          </a:stretch>
        </p:blipFill>
        <p:spPr>
          <a:xfrm>
            <a:off x="3617141" y="2645768"/>
            <a:ext cx="4957718" cy="36783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922845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a:t>Program inspections</a:t>
            </a:r>
          </a:p>
        </p:txBody>
      </p:sp>
      <p:sp>
        <p:nvSpPr>
          <p:cNvPr id="56323" name="Rectangle 3"/>
          <p:cNvSpPr>
            <a:spLocks noGrp="1" noChangeArrowheads="1"/>
          </p:cNvSpPr>
          <p:nvPr>
            <p:ph idx="1"/>
          </p:nvPr>
        </p:nvSpPr>
        <p:spPr/>
        <p:txBody>
          <a:bodyPr>
            <a:normAutofit lnSpcReduction="10000"/>
          </a:bodyPr>
          <a:lstStyle/>
          <a:p>
            <a:r>
              <a:rPr lang="en-GB" sz="2400" dirty="0"/>
              <a:t>Inspections are peer reviews</a:t>
            </a:r>
          </a:p>
          <a:p>
            <a:pPr marL="182563" lvl="1" indent="-182563">
              <a:buFontTx/>
              <a:buChar char="-"/>
            </a:pPr>
            <a:r>
              <a:rPr lang="en-GB" sz="2400" dirty="0"/>
              <a:t>Engineers examine system source aiming to </a:t>
            </a:r>
            <a:r>
              <a:rPr lang="en-GB" sz="2400" b="1" dirty="0"/>
              <a:t>discover anomalies and defects</a:t>
            </a:r>
          </a:p>
          <a:p>
            <a:pPr marL="182563" lvl="1" indent="-182563">
              <a:buFontTx/>
              <a:buChar char="-"/>
            </a:pPr>
            <a:r>
              <a:rPr lang="en-GB" sz="2400" dirty="0"/>
              <a:t>Do not require system execution, so may be used before implementation</a:t>
            </a:r>
          </a:p>
          <a:p>
            <a:pPr marL="182563" lvl="1" indent="-182563">
              <a:buFontTx/>
              <a:buChar char="-"/>
            </a:pPr>
            <a:r>
              <a:rPr lang="en-GB" sz="2400" dirty="0"/>
              <a:t>Can be applied to </a:t>
            </a:r>
            <a:r>
              <a:rPr lang="en-GB" sz="2400" b="1" dirty="0"/>
              <a:t>any representation of the system</a:t>
            </a:r>
            <a:r>
              <a:rPr lang="en-GB" sz="2400" dirty="0"/>
              <a:t> (requirements, design, configuration data, test data, etc.)</a:t>
            </a:r>
          </a:p>
          <a:p>
            <a:pPr marL="182563" lvl="1" indent="-182563">
              <a:buFontTx/>
              <a:buChar char="-"/>
            </a:pPr>
            <a:r>
              <a:rPr lang="en-GB" sz="2400" dirty="0"/>
              <a:t>Have been shown to be effective for discovering program errors</a:t>
            </a:r>
          </a:p>
          <a:p>
            <a:pPr marL="182563" lvl="1" indent="-182563">
              <a:buFontTx/>
              <a:buChar char="-"/>
            </a:pPr>
            <a:endParaRPr lang="en-GB" sz="2400" dirty="0"/>
          </a:p>
          <a:p>
            <a:pPr marL="182563" lvl="1" indent="-182563">
              <a:buFontTx/>
              <a:buChar char="-"/>
            </a:pPr>
            <a:r>
              <a:rPr lang="en-GB" sz="2400" dirty="0"/>
              <a:t>Should be driven by a </a:t>
            </a:r>
            <a:r>
              <a:rPr lang="en-GB" sz="2400" b="1" dirty="0"/>
              <a:t>checklist </a:t>
            </a:r>
            <a:r>
              <a:rPr lang="en-GB" sz="2400" dirty="0"/>
              <a:t>of common errors</a:t>
            </a:r>
          </a:p>
          <a:p>
            <a:pPr marL="452438" lvl="2" indent="-182563">
              <a:buFontTx/>
              <a:buChar char="-"/>
            </a:pPr>
            <a:r>
              <a:rPr lang="en-GB" sz="2400" dirty="0"/>
              <a:t>Programming-language dependent</a:t>
            </a:r>
          </a:p>
          <a:p>
            <a:pPr marL="452438" lvl="2" indent="-182563">
              <a:buFontTx/>
              <a:buChar char="-"/>
            </a:pPr>
            <a:r>
              <a:rPr lang="en-GB" sz="2400" dirty="0"/>
              <a:t>Reflect characteristic errors likely to arise in the language</a:t>
            </a:r>
          </a:p>
          <a:p>
            <a:pPr marL="452438" lvl="2" indent="-182563">
              <a:buFontTx/>
              <a:buChar char="-"/>
            </a:pPr>
            <a:r>
              <a:rPr lang="en-GB" sz="2400" dirty="0"/>
              <a:t>Rule of thumb: the ‘weaker’ the type checking, the larger the checklist</a:t>
            </a:r>
          </a:p>
          <a:p>
            <a:pPr marL="452438" lvl="2" indent="-182563">
              <a:buFontTx/>
              <a:buChar char="-"/>
            </a:pPr>
            <a:r>
              <a:rPr lang="en-GB" sz="2400" dirty="0"/>
              <a:t>Examples: Initialisation, Constant naming, loop termination, array bounds</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5CE82A-87C3-2841-AAF3-37DF1E34DC62}"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24929922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inspection checklist example</a:t>
            </a:r>
          </a:p>
        </p:txBody>
      </p:sp>
      <p:graphicFrame>
        <p:nvGraphicFramePr>
          <p:cNvPr id="4" name="Content Placeholder 3"/>
          <p:cNvGraphicFramePr>
            <a:graphicFrameLocks noGrp="1"/>
          </p:cNvGraphicFramePr>
          <p:nvPr>
            <p:ph idx="1"/>
          </p:nvPr>
        </p:nvGraphicFramePr>
        <p:xfrm>
          <a:off x="480000" y="1089025"/>
          <a:ext cx="11231999" cy="5120640"/>
        </p:xfrm>
        <a:graphic>
          <a:graphicData uri="http://schemas.openxmlformats.org/drawingml/2006/table">
            <a:tbl>
              <a:tblPr firstRow="1" bandRow="1">
                <a:tableStyleId>{9D7B26C5-4107-4FEC-AEDC-1716B250A1EF}</a:tableStyleId>
              </a:tblPr>
              <a:tblGrid>
                <a:gridCol w="2600000">
                  <a:extLst>
                    <a:ext uri="{9D8B030D-6E8A-4147-A177-3AD203B41FA5}">
                      <a16:colId xmlns:a16="http://schemas.microsoft.com/office/drawing/2014/main" val="20000"/>
                    </a:ext>
                  </a:extLst>
                </a:gridCol>
                <a:gridCol w="8631999">
                  <a:extLst>
                    <a:ext uri="{9D8B030D-6E8A-4147-A177-3AD203B41FA5}">
                      <a16:colId xmlns:a16="http://schemas.microsoft.com/office/drawing/2014/main" val="20001"/>
                    </a:ext>
                  </a:extLst>
                </a:gridCol>
              </a:tblGrid>
              <a:tr h="370840">
                <a:tc>
                  <a:txBody>
                    <a:bodyPr/>
                    <a:lstStyle/>
                    <a:p>
                      <a:pPr algn="just">
                        <a:spcAft>
                          <a:spcPts val="0"/>
                        </a:spcAft>
                      </a:pPr>
                      <a:r>
                        <a:rPr lang="en-US" sz="1400" dirty="0"/>
                        <a:t>Fault class</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dirty="0"/>
                        <a:t>Inspection check</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just">
                        <a:spcAft>
                          <a:spcPts val="0"/>
                        </a:spcAft>
                      </a:pPr>
                      <a:r>
                        <a:rPr lang="en-US" sz="1400" dirty="0"/>
                        <a:t>Data faults</a:t>
                      </a:r>
                      <a:endParaRPr lang="en-GB" sz="1400" dirty="0">
                        <a:solidFill>
                          <a:srgbClr val="000000"/>
                        </a:solidFill>
                        <a:latin typeface="Arial"/>
                        <a:ea typeface="Times New Roman"/>
                        <a:cs typeface="Arial"/>
                      </a:endParaRPr>
                    </a:p>
                  </a:txBody>
                  <a:tcPr marL="54610" marR="54610" marT="0" marB="91440"/>
                </a:tc>
                <a:tc>
                  <a:txBody>
                    <a:bodyPr/>
                    <a:lstStyle/>
                    <a:p>
                      <a:pPr marL="182563" lvl="0" indent="-182563" algn="just">
                        <a:spcAft>
                          <a:spcPts val="0"/>
                        </a:spcAft>
                        <a:buFont typeface="Symbol"/>
                        <a:buChar char=""/>
                        <a:tabLst/>
                      </a:pPr>
                      <a:r>
                        <a:rPr lang="en-US" sz="1400" dirty="0"/>
                        <a:t>Are all program variables initialized before their values are used?</a:t>
                      </a:r>
                      <a:endParaRPr lang="en-GB" sz="1400" dirty="0"/>
                    </a:p>
                    <a:p>
                      <a:pPr marL="182563" lvl="0" indent="-182563" algn="just">
                        <a:spcAft>
                          <a:spcPts val="0"/>
                        </a:spcAft>
                        <a:buFont typeface="Symbol"/>
                        <a:buChar char=""/>
                        <a:tabLst/>
                      </a:pPr>
                      <a:r>
                        <a:rPr lang="en-US" sz="1400" dirty="0"/>
                        <a:t>Have all constants been named?</a:t>
                      </a:r>
                      <a:endParaRPr lang="en-GB" sz="1400" dirty="0"/>
                    </a:p>
                    <a:p>
                      <a:pPr marL="182563" lvl="0" indent="-182563" algn="just">
                        <a:spcAft>
                          <a:spcPts val="0"/>
                        </a:spcAft>
                        <a:buFont typeface="Symbol"/>
                        <a:buChar char=""/>
                        <a:tabLst/>
                      </a:pPr>
                      <a:r>
                        <a:rPr lang="en-US" sz="1400" dirty="0"/>
                        <a:t>Should the upper bound of arrays be equal to the size of the array or Size -1?</a:t>
                      </a:r>
                      <a:endParaRPr lang="en-GB" sz="1400" dirty="0"/>
                    </a:p>
                    <a:p>
                      <a:pPr marL="182563" lvl="0" indent="-182563" algn="just">
                        <a:spcAft>
                          <a:spcPts val="0"/>
                        </a:spcAft>
                        <a:buFont typeface="Symbol"/>
                        <a:buChar char=""/>
                        <a:tabLst/>
                      </a:pPr>
                      <a:r>
                        <a:rPr lang="en-US" sz="1400" dirty="0"/>
                        <a:t>If character strings are used, is a delimiter explicitly assigned?</a:t>
                      </a:r>
                      <a:endParaRPr lang="en-GB" sz="1400" dirty="0"/>
                    </a:p>
                    <a:p>
                      <a:pPr marL="182563" lvl="0" indent="-182563" algn="just">
                        <a:spcAft>
                          <a:spcPts val="0"/>
                        </a:spcAft>
                        <a:buFont typeface="Symbol"/>
                        <a:buChar char=""/>
                        <a:tabLst/>
                      </a:pPr>
                      <a:r>
                        <a:rPr lang="en-US" sz="1400" dirty="0"/>
                        <a:t>Is there any possibility of buffer overflow?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just">
                        <a:spcAft>
                          <a:spcPts val="0"/>
                        </a:spcAft>
                      </a:pPr>
                      <a:r>
                        <a:rPr lang="en-US" sz="1400"/>
                        <a:t>Control faults</a:t>
                      </a:r>
                      <a:endParaRPr lang="en-GB" sz="1400">
                        <a:solidFill>
                          <a:srgbClr val="000000"/>
                        </a:solidFill>
                        <a:latin typeface="Arial"/>
                        <a:ea typeface="Times New Roman"/>
                        <a:cs typeface="Arial"/>
                      </a:endParaRPr>
                    </a:p>
                  </a:txBody>
                  <a:tcPr marL="54610" marR="54610" marT="0" marB="91440"/>
                </a:tc>
                <a:tc>
                  <a:txBody>
                    <a:bodyPr/>
                    <a:lstStyle/>
                    <a:p>
                      <a:pPr marL="182563" lvl="0" indent="-182563" algn="just">
                        <a:spcAft>
                          <a:spcPts val="0"/>
                        </a:spcAft>
                        <a:buFont typeface="Symbol"/>
                        <a:buChar char=""/>
                        <a:tabLst/>
                      </a:pPr>
                      <a:r>
                        <a:rPr lang="en-US" sz="1400" dirty="0"/>
                        <a:t>For each conditional statement, is the condition correct?</a:t>
                      </a:r>
                      <a:endParaRPr lang="en-GB" sz="1400" dirty="0"/>
                    </a:p>
                    <a:p>
                      <a:pPr marL="182563" lvl="0" indent="-182563" algn="just">
                        <a:spcAft>
                          <a:spcPts val="0"/>
                        </a:spcAft>
                        <a:buFont typeface="Symbol"/>
                        <a:buChar char=""/>
                        <a:tabLst/>
                      </a:pPr>
                      <a:r>
                        <a:rPr lang="en-US" sz="1400" dirty="0"/>
                        <a:t>Is each loop certain to terminate?</a:t>
                      </a:r>
                      <a:endParaRPr lang="en-GB" sz="1400" dirty="0"/>
                    </a:p>
                    <a:p>
                      <a:pPr marL="182563" lvl="0" indent="-182563" algn="just">
                        <a:spcAft>
                          <a:spcPts val="0"/>
                        </a:spcAft>
                        <a:buFont typeface="Symbol"/>
                        <a:buChar char=""/>
                        <a:tabLst/>
                      </a:pPr>
                      <a:r>
                        <a:rPr lang="en-US" sz="1400" dirty="0"/>
                        <a:t>Are compound statements correctly bracketed?</a:t>
                      </a:r>
                      <a:endParaRPr lang="en-GB" sz="1400" dirty="0"/>
                    </a:p>
                    <a:p>
                      <a:pPr marL="182563" lvl="0" indent="-182563" algn="just">
                        <a:spcAft>
                          <a:spcPts val="0"/>
                        </a:spcAft>
                        <a:buFont typeface="Symbol"/>
                        <a:buChar char=""/>
                        <a:tabLst/>
                      </a:pPr>
                      <a:r>
                        <a:rPr lang="en-US" sz="1400" dirty="0"/>
                        <a:t>In case statements, are all possible cases accounted for?</a:t>
                      </a:r>
                      <a:endParaRPr lang="en-GB" sz="1400" dirty="0"/>
                    </a:p>
                    <a:p>
                      <a:pPr marL="182563" lvl="0" indent="-182563" algn="just">
                        <a:spcAft>
                          <a:spcPts val="0"/>
                        </a:spcAft>
                        <a:buFont typeface="Symbol"/>
                        <a:buChar char=""/>
                        <a:tabLst/>
                      </a:pPr>
                      <a:r>
                        <a:rPr lang="en-US" sz="1400" dirty="0"/>
                        <a:t>If a break is required after each case in case statements, has it been included?</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just">
                        <a:spcAft>
                          <a:spcPts val="0"/>
                        </a:spcAft>
                      </a:pPr>
                      <a:r>
                        <a:rPr lang="en-US" sz="1400"/>
                        <a:t>Input/output faults</a:t>
                      </a:r>
                      <a:endParaRPr lang="en-GB" sz="1400">
                        <a:solidFill>
                          <a:srgbClr val="000000"/>
                        </a:solidFill>
                        <a:latin typeface="Arial"/>
                        <a:ea typeface="Times New Roman"/>
                        <a:cs typeface="Arial"/>
                      </a:endParaRPr>
                    </a:p>
                  </a:txBody>
                  <a:tcPr marL="54610" marR="54610" marT="0" marB="91440"/>
                </a:tc>
                <a:tc>
                  <a:txBody>
                    <a:bodyPr/>
                    <a:lstStyle/>
                    <a:p>
                      <a:pPr marL="182563" lvl="0" indent="-182563" algn="just">
                        <a:spcAft>
                          <a:spcPts val="0"/>
                        </a:spcAft>
                        <a:buFont typeface="Symbol"/>
                        <a:buChar char=""/>
                        <a:tabLst/>
                      </a:pPr>
                      <a:r>
                        <a:rPr lang="en-US" sz="1400" dirty="0"/>
                        <a:t>Are all input variables used?</a:t>
                      </a:r>
                      <a:endParaRPr lang="en-GB" sz="1400" dirty="0"/>
                    </a:p>
                    <a:p>
                      <a:pPr marL="182563" lvl="0" indent="-182563" algn="just">
                        <a:spcAft>
                          <a:spcPts val="0"/>
                        </a:spcAft>
                        <a:buFont typeface="Symbol"/>
                        <a:buChar char=""/>
                        <a:tabLst/>
                      </a:pPr>
                      <a:r>
                        <a:rPr lang="en-US" sz="1400" dirty="0"/>
                        <a:t>Are all output variables assigned a value before they are output?</a:t>
                      </a:r>
                      <a:endParaRPr lang="en-GB" sz="1400" dirty="0"/>
                    </a:p>
                    <a:p>
                      <a:pPr marL="182563" lvl="0" indent="-182563" algn="just">
                        <a:spcAft>
                          <a:spcPts val="0"/>
                        </a:spcAft>
                        <a:buFont typeface="Symbol"/>
                        <a:buChar char=""/>
                        <a:tabLst/>
                      </a:pPr>
                      <a:r>
                        <a:rPr lang="en-US" sz="1400" dirty="0"/>
                        <a:t>Can unexpected inputs cause corruption?</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370840">
                <a:tc>
                  <a:txBody>
                    <a:bodyPr/>
                    <a:lstStyle/>
                    <a:p>
                      <a:pPr algn="just">
                        <a:spcAft>
                          <a:spcPts val="0"/>
                        </a:spcAft>
                      </a:pPr>
                      <a:r>
                        <a:rPr lang="en-US" sz="1400" dirty="0"/>
                        <a:t>Interface faults</a:t>
                      </a:r>
                      <a:endParaRPr lang="en-GB" sz="1400" dirty="0">
                        <a:solidFill>
                          <a:srgbClr val="000000"/>
                        </a:solidFill>
                        <a:latin typeface="Arial"/>
                        <a:ea typeface="Times New Roman"/>
                        <a:cs typeface="Arial"/>
                      </a:endParaRPr>
                    </a:p>
                  </a:txBody>
                  <a:tcPr marL="54610" marR="54610" marT="0" marB="91440"/>
                </a:tc>
                <a:tc>
                  <a:txBody>
                    <a:bodyPr/>
                    <a:lstStyle/>
                    <a:p>
                      <a:pPr marL="182563" lvl="0" indent="-182563" algn="just">
                        <a:spcAft>
                          <a:spcPts val="0"/>
                        </a:spcAft>
                        <a:buFont typeface="Symbol"/>
                        <a:buChar char=""/>
                        <a:tabLst/>
                      </a:pPr>
                      <a:r>
                        <a:rPr lang="en-US" sz="1400" dirty="0"/>
                        <a:t>Do all function and method calls have the correct number of parameters?</a:t>
                      </a:r>
                      <a:endParaRPr lang="en-GB" sz="1400" dirty="0"/>
                    </a:p>
                    <a:p>
                      <a:pPr marL="182563" lvl="0" indent="-182563" algn="just">
                        <a:spcAft>
                          <a:spcPts val="0"/>
                        </a:spcAft>
                        <a:buFont typeface="Symbol"/>
                        <a:buChar char=""/>
                        <a:tabLst/>
                      </a:pPr>
                      <a:r>
                        <a:rPr lang="en-US" sz="1400" dirty="0"/>
                        <a:t>Do formal and actual parameter types match? </a:t>
                      </a:r>
                      <a:endParaRPr lang="en-GB" sz="1400" dirty="0"/>
                    </a:p>
                    <a:p>
                      <a:pPr marL="182563" lvl="0" indent="-182563" algn="just">
                        <a:spcAft>
                          <a:spcPts val="0"/>
                        </a:spcAft>
                        <a:buFont typeface="Symbol"/>
                        <a:buChar char=""/>
                        <a:tabLst/>
                      </a:pPr>
                      <a:r>
                        <a:rPr lang="en-US" sz="1400" dirty="0"/>
                        <a:t>Are the parameters in the right order? </a:t>
                      </a:r>
                      <a:endParaRPr lang="en-GB" sz="1400" dirty="0"/>
                    </a:p>
                    <a:p>
                      <a:pPr marL="182563" lvl="0" indent="-182563" algn="just">
                        <a:spcAft>
                          <a:spcPts val="0"/>
                        </a:spcAft>
                        <a:buFont typeface="Symbol"/>
                        <a:buChar char=""/>
                        <a:tabLst/>
                      </a:pPr>
                      <a:r>
                        <a:rPr lang="en-US" sz="1400" dirty="0"/>
                        <a:t>If components access shared memory, do they have the same model of the shared memory structure?</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r h="370840">
                <a:tc>
                  <a:txBody>
                    <a:bodyPr/>
                    <a:lstStyle/>
                    <a:p>
                      <a:pPr algn="just">
                        <a:spcAft>
                          <a:spcPts val="0"/>
                        </a:spcAft>
                      </a:pPr>
                      <a:r>
                        <a:rPr lang="en-US" sz="1400" dirty="0"/>
                        <a:t>Storage management faults</a:t>
                      </a:r>
                      <a:endParaRPr lang="en-GB" sz="1400" dirty="0">
                        <a:solidFill>
                          <a:srgbClr val="000000"/>
                        </a:solidFill>
                        <a:latin typeface="Arial"/>
                        <a:ea typeface="Times New Roman"/>
                        <a:cs typeface="Arial"/>
                      </a:endParaRPr>
                    </a:p>
                  </a:txBody>
                  <a:tcPr marL="54610" marR="54610" marT="0" marB="91440"/>
                </a:tc>
                <a:tc>
                  <a:txBody>
                    <a:bodyPr/>
                    <a:lstStyle/>
                    <a:p>
                      <a:pPr marL="182563" lvl="0" indent="-182563" algn="just">
                        <a:spcAft>
                          <a:spcPts val="0"/>
                        </a:spcAft>
                        <a:buFont typeface="Symbol"/>
                        <a:buChar char=""/>
                        <a:tabLst/>
                      </a:pPr>
                      <a:r>
                        <a:rPr lang="en-US" sz="1400" dirty="0"/>
                        <a:t>If a linked structure is modified, have all links been correctly reassigned?</a:t>
                      </a:r>
                      <a:endParaRPr lang="en-GB" sz="1400" dirty="0"/>
                    </a:p>
                    <a:p>
                      <a:pPr marL="182563" lvl="0" indent="-182563" algn="just">
                        <a:spcAft>
                          <a:spcPts val="0"/>
                        </a:spcAft>
                        <a:buFont typeface="Symbol"/>
                        <a:buChar char=""/>
                        <a:tabLst/>
                      </a:pPr>
                      <a:r>
                        <a:rPr lang="en-US" sz="1400" dirty="0"/>
                        <a:t>If dynamic storage is used, has space been allocated correctly?</a:t>
                      </a:r>
                      <a:endParaRPr lang="en-GB" sz="1400" dirty="0"/>
                    </a:p>
                    <a:p>
                      <a:pPr marL="182563" lvl="0" indent="-182563" algn="just">
                        <a:spcAft>
                          <a:spcPts val="0"/>
                        </a:spcAft>
                        <a:buFont typeface="Symbol"/>
                        <a:buChar char=""/>
                        <a:tabLst/>
                      </a:pPr>
                      <a:r>
                        <a:rPr lang="en-US" sz="1400" dirty="0"/>
                        <a:t>Is space explicitly deallocated after it is no longer required?</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5CE82A-87C3-2841-AAF3-37DF1E34DC62}"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3097599529"/>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CL UPDATE v4 4x3">
  <a:themeElements>
    <a:clrScheme name="KCL">
      <a:dk1>
        <a:sysClr val="windowText" lastClr="000000"/>
      </a:dk1>
      <a:lt1>
        <a:sysClr val="window" lastClr="FFFFFF"/>
      </a:lt1>
      <a:dk2>
        <a:srgbClr val="0A2D50"/>
      </a:dk2>
      <a:lt2>
        <a:srgbClr val="CDD7DC"/>
      </a:lt2>
      <a:accent1>
        <a:srgbClr val="E2231A"/>
      </a:accent1>
      <a:accent2>
        <a:srgbClr val="FF5F05"/>
      </a:accent2>
      <a:accent3>
        <a:srgbClr val="F5B90F"/>
      </a:accent3>
      <a:accent4>
        <a:srgbClr val="C8E128"/>
      </a:accent4>
      <a:accent5>
        <a:srgbClr val="009EA0"/>
      </a:accent5>
      <a:accent6>
        <a:srgbClr val="005AD2"/>
      </a:accent6>
      <a:hlink>
        <a:srgbClr val="E2231A"/>
      </a:hlink>
      <a:folHlink>
        <a:srgbClr val="E2231A"/>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1271</Words>
  <Application>Microsoft Office PowerPoint</Application>
  <PresentationFormat>Widescreen</PresentationFormat>
  <Paragraphs>122</Paragraphs>
  <Slides>6</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Calibri</vt:lpstr>
      <vt:lpstr>Calibri Light</vt:lpstr>
      <vt:lpstr>Georgia</vt:lpstr>
      <vt:lpstr>Impact</vt:lpstr>
      <vt:lpstr>Symbol</vt:lpstr>
      <vt:lpstr>Office Theme</vt:lpstr>
      <vt:lpstr>KCL UPDATE v4 4x3</vt:lpstr>
      <vt:lpstr>QA Techniques: Review and Inspection</vt:lpstr>
      <vt:lpstr>Reviews and inspections</vt:lpstr>
      <vt:lpstr>Phases in the review process</vt:lpstr>
      <vt:lpstr>Distributed reviews</vt:lpstr>
      <vt:lpstr>Program inspections</vt:lpstr>
      <vt:lpstr>An inspection checklist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 Techniques: Inspection</dc:title>
  <dc:creator>Zschaler, Steffen</dc:creator>
  <cp:lastModifiedBy>Zschaler, Steffen</cp:lastModifiedBy>
  <cp:revision>1</cp:revision>
  <dcterms:created xsi:type="dcterms:W3CDTF">2021-02-12T11:36:37Z</dcterms:created>
  <dcterms:modified xsi:type="dcterms:W3CDTF">2021-02-15T13:41:21Z</dcterms:modified>
</cp:coreProperties>
</file>