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0"/>
  </p:notesMasterIdLst>
  <p:sldIdLst>
    <p:sldId id="342" r:id="rId3"/>
    <p:sldId id="328" r:id="rId4"/>
    <p:sldId id="329" r:id="rId5"/>
    <p:sldId id="335" r:id="rId6"/>
    <p:sldId id="338" r:id="rId7"/>
    <p:sldId id="340" r:id="rId8"/>
    <p:sldId id="34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14C001-C9EA-48E7-A8F1-981C4846C780}" v="11" dt="2021-02-15T14:51:17.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61" autoAdjust="0"/>
  </p:normalViewPr>
  <p:slideViewPr>
    <p:cSldViewPr snapToGrid="0">
      <p:cViewPr varScale="1">
        <p:scale>
          <a:sx n="79" d="100"/>
          <a:sy n="79" d="100"/>
        </p:scale>
        <p:origin x="82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schaler, Steffen" userId="130a91b6-43d4-46e6-aee6-e1bfbc1915e3" providerId="ADAL" clId="{2514C001-C9EA-48E7-A8F1-981C4846C780}"/>
    <pc:docChg chg="undo custSel addSld delSld modSld">
      <pc:chgData name="Zschaler, Steffen" userId="130a91b6-43d4-46e6-aee6-e1bfbc1915e3" providerId="ADAL" clId="{2514C001-C9EA-48E7-A8F1-981C4846C780}" dt="2021-02-15T15:18:39.623" v="5330" actId="20577"/>
      <pc:docMkLst>
        <pc:docMk/>
      </pc:docMkLst>
      <pc:sldChg chg="modSp add del mod modTransition">
        <pc:chgData name="Zschaler, Steffen" userId="130a91b6-43d4-46e6-aee6-e1bfbc1915e3" providerId="ADAL" clId="{2514C001-C9EA-48E7-A8F1-981C4846C780}" dt="2021-02-15T14:49:23.127" v="81" actId="47"/>
        <pc:sldMkLst>
          <pc:docMk/>
          <pc:sldMk cId="1361489918" sldId="317"/>
        </pc:sldMkLst>
        <pc:spChg chg="mod">
          <ac:chgData name="Zschaler, Steffen" userId="130a91b6-43d4-46e6-aee6-e1bfbc1915e3" providerId="ADAL" clId="{2514C001-C9EA-48E7-A8F1-981C4846C780}" dt="2021-02-12T11:56:25.884" v="80" actId="20577"/>
          <ac:spMkLst>
            <pc:docMk/>
            <pc:sldMk cId="1361489918" sldId="317"/>
            <ac:spMk id="8" creationId="{00000000-0000-0000-0000-000000000000}"/>
          </ac:spMkLst>
        </pc:spChg>
      </pc:sldChg>
      <pc:sldChg chg="modSp add del mod modAnim modNotesTx">
        <pc:chgData name="Zschaler, Steffen" userId="130a91b6-43d4-46e6-aee6-e1bfbc1915e3" providerId="ADAL" clId="{2514C001-C9EA-48E7-A8F1-981C4846C780}" dt="2021-02-15T14:54:13.555" v="935" actId="20577"/>
        <pc:sldMkLst>
          <pc:docMk/>
          <pc:sldMk cId="1353955627" sldId="328"/>
        </pc:sldMkLst>
        <pc:spChg chg="mod">
          <ac:chgData name="Zschaler, Steffen" userId="130a91b6-43d4-46e6-aee6-e1bfbc1915e3" providerId="ADAL" clId="{2514C001-C9EA-48E7-A8F1-981C4846C780}" dt="2021-02-12T11:54:08.925" v="10" actId="27636"/>
          <ac:spMkLst>
            <pc:docMk/>
            <pc:sldMk cId="1353955627" sldId="328"/>
            <ac:spMk id="3" creationId="{00000000-0000-0000-0000-000000000000}"/>
          </ac:spMkLst>
        </pc:spChg>
      </pc:sldChg>
      <pc:sldChg chg="modSp add del mod modTransition modNotesTx">
        <pc:chgData name="Zschaler, Steffen" userId="130a91b6-43d4-46e6-aee6-e1bfbc1915e3" providerId="ADAL" clId="{2514C001-C9EA-48E7-A8F1-981C4846C780}" dt="2021-02-15T14:59:08.006" v="1802" actId="20577"/>
        <pc:sldMkLst>
          <pc:docMk/>
          <pc:sldMk cId="3064202020" sldId="329"/>
        </pc:sldMkLst>
        <pc:spChg chg="mod">
          <ac:chgData name="Zschaler, Steffen" userId="130a91b6-43d4-46e6-aee6-e1bfbc1915e3" providerId="ADAL" clId="{2514C001-C9EA-48E7-A8F1-981C4846C780}" dt="2021-02-12T11:54:08.979" v="11" actId="27636"/>
          <ac:spMkLst>
            <pc:docMk/>
            <pc:sldMk cId="3064202020" sldId="329"/>
            <ac:spMk id="3" creationId="{00000000-0000-0000-0000-000000000000}"/>
          </ac:spMkLst>
        </pc:spChg>
      </pc:sldChg>
      <pc:sldChg chg="add del modNotesTx">
        <pc:chgData name="Zschaler, Steffen" userId="130a91b6-43d4-46e6-aee6-e1bfbc1915e3" providerId="ADAL" clId="{2514C001-C9EA-48E7-A8F1-981C4846C780}" dt="2021-02-15T15:01:57.110" v="2254" actId="20577"/>
        <pc:sldMkLst>
          <pc:docMk/>
          <pc:sldMk cId="641434718" sldId="335"/>
        </pc:sldMkLst>
      </pc:sldChg>
      <pc:sldChg chg="add del modTransition modNotesTx">
        <pc:chgData name="Zschaler, Steffen" userId="130a91b6-43d4-46e6-aee6-e1bfbc1915e3" providerId="ADAL" clId="{2514C001-C9EA-48E7-A8F1-981C4846C780}" dt="2021-02-15T15:08:34.513" v="3721" actId="20577"/>
        <pc:sldMkLst>
          <pc:docMk/>
          <pc:sldMk cId="1129056680" sldId="338"/>
        </pc:sldMkLst>
      </pc:sldChg>
      <pc:sldChg chg="add del modTransition modNotesTx">
        <pc:chgData name="Zschaler, Steffen" userId="130a91b6-43d4-46e6-aee6-e1bfbc1915e3" providerId="ADAL" clId="{2514C001-C9EA-48E7-A8F1-981C4846C780}" dt="2021-02-15T15:14:53.880" v="4741" actId="20577"/>
        <pc:sldMkLst>
          <pc:docMk/>
          <pc:sldMk cId="716625966" sldId="340"/>
        </pc:sldMkLst>
      </pc:sldChg>
      <pc:sldChg chg="add del modTransition modNotesTx">
        <pc:chgData name="Zschaler, Steffen" userId="130a91b6-43d4-46e6-aee6-e1bfbc1915e3" providerId="ADAL" clId="{2514C001-C9EA-48E7-A8F1-981C4846C780}" dt="2021-02-15T15:18:39.623" v="5330" actId="20577"/>
        <pc:sldMkLst>
          <pc:docMk/>
          <pc:sldMk cId="1389927353" sldId="341"/>
        </pc:sldMkLst>
      </pc:sldChg>
      <pc:sldChg chg="modSp new mod modNotesTx">
        <pc:chgData name="Zschaler, Steffen" userId="130a91b6-43d4-46e6-aee6-e1bfbc1915e3" providerId="ADAL" clId="{2514C001-C9EA-48E7-A8F1-981C4846C780}" dt="2021-02-15T14:50:09.041" v="227" actId="20577"/>
        <pc:sldMkLst>
          <pc:docMk/>
          <pc:sldMk cId="2504726552" sldId="342"/>
        </pc:sldMkLst>
        <pc:spChg chg="mod">
          <ac:chgData name="Zschaler, Steffen" userId="130a91b6-43d4-46e6-aee6-e1bfbc1915e3" providerId="ADAL" clId="{2514C001-C9EA-48E7-A8F1-981C4846C780}" dt="2021-02-12T11:56:09.927" v="71" actId="14838"/>
          <ac:spMkLst>
            <pc:docMk/>
            <pc:sldMk cId="2504726552" sldId="342"/>
            <ac:spMk id="2" creationId="{511AA90D-5E18-4833-9871-2E140DBA1366}"/>
          </ac:spMkLst>
        </pc:spChg>
        <pc:spChg chg="mod">
          <ac:chgData name="Zschaler, Steffen" userId="130a91b6-43d4-46e6-aee6-e1bfbc1915e3" providerId="ADAL" clId="{2514C001-C9EA-48E7-A8F1-981C4846C780}" dt="2021-02-12T11:56:03.787" v="69" actId="20577"/>
          <ac:spMkLst>
            <pc:docMk/>
            <pc:sldMk cId="2504726552" sldId="342"/>
            <ac:spMk id="3" creationId="{3DD024AD-27AF-4162-A900-74EA8F97BC24}"/>
          </ac:spMkLst>
        </pc:spChg>
      </pc:sldChg>
      <pc:sldMasterChg chg="delSldLayout">
        <pc:chgData name="Zschaler, Steffen" userId="130a91b6-43d4-46e6-aee6-e1bfbc1915e3" providerId="ADAL" clId="{2514C001-C9EA-48E7-A8F1-981C4846C780}" dt="2021-02-12T11:55:22.396" v="12" actId="47"/>
        <pc:sldMasterMkLst>
          <pc:docMk/>
          <pc:sldMasterMk cId="2285257087" sldId="2147483648"/>
        </pc:sldMasterMkLst>
        <pc:sldLayoutChg chg="del">
          <pc:chgData name="Zschaler, Steffen" userId="130a91b6-43d4-46e6-aee6-e1bfbc1915e3" providerId="ADAL" clId="{2514C001-C9EA-48E7-A8F1-981C4846C780}" dt="2021-02-12T11:55:22.396" v="12" actId="47"/>
          <pc:sldLayoutMkLst>
            <pc:docMk/>
            <pc:sldMasterMk cId="2285257087" sldId="2147483648"/>
            <pc:sldLayoutMk cId="1248117090" sldId="2147483660"/>
          </pc:sldLayoutMkLst>
        </pc:sldLayoutChg>
        <pc:sldLayoutChg chg="del">
          <pc:chgData name="Zschaler, Steffen" userId="130a91b6-43d4-46e6-aee6-e1bfbc1915e3" providerId="ADAL" clId="{2514C001-C9EA-48E7-A8F1-981C4846C780}" dt="2021-02-12T11:53:49.496" v="8" actId="47"/>
          <pc:sldLayoutMkLst>
            <pc:docMk/>
            <pc:sldMasterMk cId="2285257087" sldId="2147483648"/>
            <pc:sldLayoutMk cId="4010498700"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0897B6-963E-4F41-AF34-BDB364313D29}" type="datetimeFigureOut">
              <a:rPr lang="en-GB" smtClean="0"/>
              <a:t>15/02/2021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A10DC-F546-44AD-8D10-EE557FC7A27D}" type="slidenum">
              <a:rPr lang="en-GB" smtClean="0"/>
              <a:t>‹#›</a:t>
            </a:fld>
            <a:endParaRPr lang="en-GB"/>
          </a:p>
        </p:txBody>
      </p:sp>
    </p:spTree>
    <p:extLst>
      <p:ext uri="{BB962C8B-B14F-4D97-AF65-F5344CB8AC3E}">
        <p14:creationId xmlns:p14="http://schemas.microsoft.com/office/powerpoint/2010/main" val="4131814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&lt;CTRL-SHIFT-HOME&gt;&lt;CTRL-SHIFT-2&gt;</a:t>
            </a:r>
          </a:p>
          <a:p>
            <a:endParaRPr lang="en-GB" dirty="0"/>
          </a:p>
          <a:p>
            <a:r>
              <a:rPr lang="en-GB" dirty="0"/>
              <a:t>Welcome.</a:t>
            </a:r>
          </a:p>
          <a:p>
            <a:r>
              <a:rPr lang="en-GB" dirty="0"/>
              <a:t>For the remainder of this week, we will focus on one particular verification technique: testing.</a:t>
            </a:r>
          </a:p>
        </p:txBody>
      </p:sp>
      <p:sp>
        <p:nvSpPr>
          <p:cNvPr id="4" name="Slide Number Placeholder 3"/>
          <p:cNvSpPr>
            <a:spLocks noGrp="1"/>
          </p:cNvSpPr>
          <p:nvPr>
            <p:ph type="sldNum" sz="quarter" idx="5"/>
          </p:nvPr>
        </p:nvSpPr>
        <p:spPr/>
        <p:txBody>
          <a:bodyPr/>
          <a:lstStyle/>
          <a:p>
            <a:fld id="{CB1A10DC-F546-44AD-8D10-EE557FC7A27D}" type="slidenum">
              <a:rPr lang="en-GB" smtClean="0"/>
              <a:t>1</a:t>
            </a:fld>
            <a:endParaRPr lang="en-GB"/>
          </a:p>
        </p:txBody>
      </p:sp>
    </p:spTree>
    <p:extLst>
      <p:ext uri="{BB962C8B-B14F-4D97-AF65-F5344CB8AC3E}">
        <p14:creationId xmlns:p14="http://schemas.microsoft.com/office/powerpoint/2010/main" val="2756244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purpose of testing is to show that a program does what it is intended to do and to discover defects before the program is put into use.</a:t>
            </a:r>
          </a:p>
          <a:p>
            <a:endParaRPr lang="en-GB" dirty="0"/>
          </a:p>
          <a:p>
            <a:r>
              <a:rPr lang="en-GB" dirty="0"/>
              <a:t>&lt;ANIMATE&gt;</a:t>
            </a:r>
          </a:p>
          <a:p>
            <a:r>
              <a:rPr lang="en-GB" dirty="0"/>
              <a:t>Testing means to execute a program (or parts thereof) using artificial data and then check the program response against a predicted response.</a:t>
            </a:r>
          </a:p>
          <a:p>
            <a:endParaRPr lang="en-GB" dirty="0"/>
          </a:p>
          <a:p>
            <a:r>
              <a:rPr lang="en-GB" dirty="0"/>
              <a:t>&lt;ANIMATE&gt;</a:t>
            </a:r>
          </a:p>
          <a:p>
            <a:r>
              <a:rPr lang="en-GB" dirty="0"/>
              <a:t>As such, testing can identify existing errors, but it cannot guarantee freedom from errors.</a:t>
            </a:r>
          </a:p>
          <a:p>
            <a:r>
              <a:rPr lang="en-GB" dirty="0"/>
              <a:t>For example, we might simply not have tested the program with the input data that would have revealed an error.</a:t>
            </a:r>
          </a:p>
          <a:p>
            <a:r>
              <a:rPr lang="en-GB" dirty="0"/>
              <a:t>Complete coverage of the set of input data is neither feasible nor desirable: for most real-world systems, the set of possible input data is infinite.</a:t>
            </a:r>
          </a:p>
        </p:txBody>
      </p:sp>
      <p:sp>
        <p:nvSpPr>
          <p:cNvPr id="4" name="Slide Number Placeholder 3"/>
          <p:cNvSpPr>
            <a:spLocks noGrp="1"/>
          </p:cNvSpPr>
          <p:nvPr>
            <p:ph type="sldNum" sz="quarter" idx="5"/>
          </p:nvPr>
        </p:nvSpPr>
        <p:spPr/>
        <p:txBody>
          <a:bodyPr/>
          <a:lstStyle/>
          <a:p>
            <a:fld id="{CB1A10DC-F546-44AD-8D10-EE557FC7A27D}" type="slidenum">
              <a:rPr lang="en-GB" smtClean="0"/>
              <a:t>2</a:t>
            </a:fld>
            <a:endParaRPr lang="en-GB"/>
          </a:p>
        </p:txBody>
      </p:sp>
    </p:spTree>
    <p:extLst>
      <p:ext uri="{BB962C8B-B14F-4D97-AF65-F5344CB8AC3E}">
        <p14:creationId xmlns:p14="http://schemas.microsoft.com/office/powerpoint/2010/main" val="728863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differentiate two types of testing based on what their goals are:</a:t>
            </a:r>
          </a:p>
          <a:p>
            <a:pPr marL="228600" indent="-228600">
              <a:buAutoNum type="arabicPeriod"/>
            </a:pPr>
            <a:r>
              <a:rPr lang="en-GB" dirty="0"/>
              <a:t>Validation testing aims to demonstrate that software meets its requirements. This isn’t about demonstrating freedom from defects, but more of a sanity check to demonstrate that all features have been implemented and work essentially correctly.</a:t>
            </a:r>
          </a:p>
          <a:p>
            <a:pPr marL="228600" indent="-228600">
              <a:buAutoNum type="arabicPeriod"/>
            </a:pPr>
            <a:r>
              <a:rPr lang="en-GB" dirty="0"/>
              <a:t>&lt;ANIMATE&gt; Defect testing, on the other hand, aims to root out error situations so the errors can be fixed before the software goes into production use. While validation tests should reflect typical system usage, defect tests can be quite obscure and focused on demonstrating an error rather than a realistic usage scenario. The point is to demonstrate that an error can be caused to happen not to demonstrate that this would happen in the course of “vanilla” use of the software.</a:t>
            </a:r>
          </a:p>
          <a:p>
            <a:pPr marL="0" indent="0">
              <a:buNone/>
            </a:pPr>
            <a:endParaRPr lang="en-GB" dirty="0"/>
          </a:p>
          <a:p>
            <a:pPr marL="0" indent="0">
              <a:buNone/>
            </a:pPr>
            <a:endParaRPr lang="en-GB" dirty="0"/>
          </a:p>
        </p:txBody>
      </p:sp>
      <p:sp>
        <p:nvSpPr>
          <p:cNvPr id="4" name="Slide Number Placeholder 3"/>
          <p:cNvSpPr>
            <a:spLocks noGrp="1"/>
          </p:cNvSpPr>
          <p:nvPr>
            <p:ph type="sldNum" sz="quarter" idx="5"/>
          </p:nvPr>
        </p:nvSpPr>
        <p:spPr/>
        <p:txBody>
          <a:bodyPr/>
          <a:lstStyle/>
          <a:p>
            <a:fld id="{CB1A10DC-F546-44AD-8D10-EE557FC7A27D}" type="slidenum">
              <a:rPr lang="en-GB" smtClean="0"/>
              <a:t>3</a:t>
            </a:fld>
            <a:endParaRPr lang="en-GB"/>
          </a:p>
        </p:txBody>
      </p:sp>
    </p:spTree>
    <p:extLst>
      <p:ext uri="{BB962C8B-B14F-4D97-AF65-F5344CB8AC3E}">
        <p14:creationId xmlns:p14="http://schemas.microsoft.com/office/powerpoint/2010/main" val="3042546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r>
              <a:rPr lang="en-US" dirty="0"/>
              <a:t>We have previously spoken about inspections (or reviews). How does testing and inspection compare?</a:t>
            </a:r>
          </a:p>
          <a:p>
            <a:endParaRPr lang="en-US" dirty="0"/>
          </a:p>
          <a:p>
            <a:r>
              <a:rPr lang="en-US" dirty="0"/>
              <a:t>The biggest difference is that testing focuses on dynamic execution while inspections focus on static analysis of the system </a:t>
            </a:r>
            <a:r>
              <a:rPr lang="en-US" i="1" dirty="0"/>
              <a:t>without execution.</a:t>
            </a:r>
            <a:r>
              <a:rPr lang="en-US" i="0" dirty="0"/>
              <a:t> </a:t>
            </a:r>
          </a:p>
          <a:p>
            <a:r>
              <a:rPr lang="en-US" i="0" dirty="0"/>
              <a:t>This has a number of implications, most importantly that inspections can be used for artefacts that cannot be executed, such as documentation or requirements specifications.</a:t>
            </a:r>
            <a:endParaRPr lang="en-US" dirty="0"/>
          </a:p>
        </p:txBody>
      </p:sp>
      <p:sp>
        <p:nvSpPr>
          <p:cNvPr id="133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598655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are some other consequences of this key difference between testing and inspections:</a:t>
            </a:r>
          </a:p>
          <a:p>
            <a:endParaRPr lang="en-GB" dirty="0"/>
          </a:p>
          <a:p>
            <a:r>
              <a:rPr lang="en-GB" dirty="0"/>
              <a:t>Because tests rely on executing the software, some errors may be masked by other errors: if the program throws an exception, this is where we initially assume the error to be, even though an earlier, unreported error, may have led to the problem occurring here. </a:t>
            </a:r>
          </a:p>
          <a:p>
            <a:r>
              <a:rPr lang="en-GB" dirty="0"/>
              <a:t>Even worse, it may be possible for two errors to cancel each other out so that no error is reported by the overall test run.</a:t>
            </a:r>
          </a:p>
          <a:p>
            <a:r>
              <a:rPr lang="en-GB" dirty="0"/>
              <a:t>In contrast, inspections look at the code statically and can better identify potential interactions between errors.</a:t>
            </a:r>
          </a:p>
          <a:p>
            <a:endParaRPr lang="en-GB" dirty="0"/>
          </a:p>
          <a:p>
            <a:r>
              <a:rPr lang="en-GB" dirty="0"/>
              <a:t>Testing incomplete systems is often complicated, requiring additional setup of test harnesses to mock up the non-existent system parts.</a:t>
            </a:r>
          </a:p>
          <a:p>
            <a:r>
              <a:rPr lang="en-GB" dirty="0"/>
              <a:t>Inspections doesn’t need an executable system and, thus, has no need for mocking up missing system parts.</a:t>
            </a:r>
          </a:p>
          <a:p>
            <a:endParaRPr lang="en-GB" dirty="0"/>
          </a:p>
          <a:p>
            <a:r>
              <a:rPr lang="en-GB" dirty="0"/>
              <a:t>Testing can </a:t>
            </a:r>
            <a:r>
              <a:rPr lang="en-GB" i="1" dirty="0"/>
              <a:t>only </a:t>
            </a:r>
            <a:r>
              <a:rPr lang="en-GB" i="0" dirty="0"/>
              <a:t>test dynamic properties. In contrast, inspection can also check properties such as maintainability, adherence to standards etc. However, analysing dynamic properties of a system through inspection can become quite difficult.</a:t>
            </a:r>
          </a:p>
          <a:p>
            <a:endParaRPr lang="en-GB" i="0" dirty="0"/>
          </a:p>
          <a:p>
            <a:r>
              <a:rPr lang="en-GB" i="0" dirty="0"/>
              <a:t>In contrast, tests can be written to test many quality properties, including performance or security. Inspections struggle with such properties.</a:t>
            </a:r>
          </a:p>
          <a:p>
            <a:endParaRPr lang="en-GB" i="0" dirty="0"/>
          </a:p>
          <a:p>
            <a:r>
              <a:rPr lang="en-GB" i="0" dirty="0"/>
              <a:t>In all, inspections and testing shouldn’t be treated as mutually exclusive. Instead, a good quality assurance plan will aim to use a mix of testing and inspection.</a:t>
            </a:r>
            <a:endParaRPr lang="en-GB" dirty="0"/>
          </a:p>
        </p:txBody>
      </p:sp>
      <p:sp>
        <p:nvSpPr>
          <p:cNvPr id="4" name="Slide Number Placeholder 3"/>
          <p:cNvSpPr>
            <a:spLocks noGrp="1"/>
          </p:cNvSpPr>
          <p:nvPr>
            <p:ph type="sldNum" sz="quarter" idx="5"/>
          </p:nvPr>
        </p:nvSpPr>
        <p:spPr/>
        <p:txBody>
          <a:bodyPr/>
          <a:lstStyle/>
          <a:p>
            <a:fld id="{CB1A10DC-F546-44AD-8D10-EE557FC7A27D}" type="slidenum">
              <a:rPr lang="en-GB" smtClean="0"/>
              <a:t>5</a:t>
            </a:fld>
            <a:endParaRPr lang="en-GB"/>
          </a:p>
        </p:txBody>
      </p:sp>
    </p:spTree>
    <p:extLst>
      <p:ext uri="{BB962C8B-B14F-4D97-AF65-F5344CB8AC3E}">
        <p14:creationId xmlns:p14="http://schemas.microsoft.com/office/powerpoint/2010/main" val="3802458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an overview of the overall testing process. Note that I am showing the process as if it was a fairly linear thing here, but in reality we may be at different stages of the process for different tests that we are using.</a:t>
            </a:r>
          </a:p>
          <a:p>
            <a:endParaRPr lang="en-GB" dirty="0"/>
          </a:p>
          <a:p>
            <a:r>
              <a:rPr lang="en-GB" dirty="0"/>
              <a:t>In the diagram, boxes represent data and boxes with rounded edges represent activities.</a:t>
            </a:r>
          </a:p>
          <a:p>
            <a:endParaRPr lang="en-GB" dirty="0"/>
          </a:p>
          <a:p>
            <a:r>
              <a:rPr lang="en-GB" dirty="0"/>
              <a:t>We start by designing a test case, that is a sequence of steps that we need to undertake with the software to execute a test.</a:t>
            </a:r>
          </a:p>
          <a:p>
            <a:r>
              <a:rPr lang="en-GB" dirty="0"/>
              <a:t>Test cases are parametrised and, in the next step, we prepare the test data, which we will use to instantiate the parameters of each test.</a:t>
            </a:r>
          </a:p>
          <a:p>
            <a:endParaRPr lang="en-GB" dirty="0"/>
          </a:p>
          <a:p>
            <a:r>
              <a:rPr lang="en-GB" dirty="0"/>
              <a:t>Once we have the test data prepared, we can run our tests by executing the steps of the test case against the software system, using the parameters provided by the test data set.</a:t>
            </a:r>
          </a:p>
          <a:p>
            <a:r>
              <a:rPr lang="en-GB" dirty="0"/>
              <a:t>This produces some test results.</a:t>
            </a:r>
          </a:p>
          <a:p>
            <a:endParaRPr lang="en-GB" dirty="0"/>
          </a:p>
          <a:p>
            <a:r>
              <a:rPr lang="en-GB" dirty="0"/>
              <a:t>By inspecting our test case, we can identify the expected test result and compare this against the real test result. </a:t>
            </a:r>
          </a:p>
          <a:p>
            <a:r>
              <a:rPr lang="en-GB" dirty="0"/>
              <a:t>We, finally, report the results of the test run.</a:t>
            </a:r>
          </a:p>
        </p:txBody>
      </p:sp>
      <p:sp>
        <p:nvSpPr>
          <p:cNvPr id="4" name="Slide Number Placeholder 3"/>
          <p:cNvSpPr>
            <a:spLocks noGrp="1"/>
          </p:cNvSpPr>
          <p:nvPr>
            <p:ph type="sldNum" sz="quarter" idx="5"/>
          </p:nvPr>
        </p:nvSpPr>
        <p:spPr/>
        <p:txBody>
          <a:bodyPr/>
          <a:lstStyle/>
          <a:p>
            <a:fld id="{CB1A10DC-F546-44AD-8D10-EE557FC7A27D}" type="slidenum">
              <a:rPr lang="en-GB" smtClean="0"/>
              <a:t>6</a:t>
            </a:fld>
            <a:endParaRPr lang="en-GB"/>
          </a:p>
        </p:txBody>
      </p:sp>
    </p:spTree>
    <p:extLst>
      <p:ext uri="{BB962C8B-B14F-4D97-AF65-F5344CB8AC3E}">
        <p14:creationId xmlns:p14="http://schemas.microsoft.com/office/powerpoint/2010/main" val="1571361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a big system, we differentiate several stages of testing:</a:t>
            </a:r>
          </a:p>
          <a:p>
            <a:endParaRPr lang="en-GB" dirty="0"/>
          </a:p>
          <a:p>
            <a:pPr marL="228600" indent="-228600">
              <a:buAutoNum type="arabicPeriod"/>
            </a:pPr>
            <a:r>
              <a:rPr lang="en-GB" dirty="0"/>
              <a:t>Development testing is done during development and tests are often written by the original developers</a:t>
            </a:r>
          </a:p>
          <a:p>
            <a:pPr marL="228600" indent="-228600">
              <a:buAutoNum type="arabicPeriod"/>
            </a:pPr>
            <a:r>
              <a:rPr lang="en-GB" dirty="0"/>
              <a:t>Release testing is undertaken by a separate independent team to assess the system quality before the system is delivered to users</a:t>
            </a:r>
          </a:p>
          <a:p>
            <a:pPr marL="228600" indent="-228600">
              <a:buAutoNum type="arabicPeriod"/>
            </a:pPr>
            <a:r>
              <a:rPr lang="en-GB" dirty="0"/>
              <a:t>User testing is where users test the system in their own context.</a:t>
            </a:r>
          </a:p>
          <a:p>
            <a:pPr marL="0" indent="0">
              <a:buNone/>
            </a:pPr>
            <a:endParaRPr lang="en-GB" dirty="0"/>
          </a:p>
          <a:p>
            <a:pPr marL="0" indent="0">
              <a:buNone/>
            </a:pPr>
            <a:r>
              <a:rPr lang="en-GB" dirty="0"/>
              <a:t>For the rest of the week, we will discuss each of these in more detail, starting with &lt;ANIMATE&gt; Development testing in the next video on KEATS.</a:t>
            </a:r>
          </a:p>
          <a:p>
            <a:pPr marL="0" indent="0">
              <a:buNone/>
            </a:pPr>
            <a:endParaRPr lang="en-GB" dirty="0"/>
          </a:p>
          <a:p>
            <a:pPr marL="0" indent="0">
              <a:buNone/>
            </a:pPr>
            <a:r>
              <a:rPr lang="en-GB"/>
              <a:t>&lt;CTRL-SHIFT-END&gt;</a:t>
            </a:r>
            <a:endParaRPr lang="en-GB" dirty="0"/>
          </a:p>
        </p:txBody>
      </p:sp>
      <p:sp>
        <p:nvSpPr>
          <p:cNvPr id="4" name="Slide Number Placeholder 3"/>
          <p:cNvSpPr>
            <a:spLocks noGrp="1"/>
          </p:cNvSpPr>
          <p:nvPr>
            <p:ph type="sldNum" sz="quarter" idx="5"/>
          </p:nvPr>
        </p:nvSpPr>
        <p:spPr/>
        <p:txBody>
          <a:bodyPr/>
          <a:lstStyle/>
          <a:p>
            <a:fld id="{CB1A10DC-F546-44AD-8D10-EE557FC7A27D}" type="slidenum">
              <a:rPr lang="en-GB" smtClean="0"/>
              <a:t>7</a:t>
            </a:fld>
            <a:endParaRPr lang="en-GB"/>
          </a:p>
        </p:txBody>
      </p:sp>
    </p:spTree>
    <p:extLst>
      <p:ext uri="{BB962C8B-B14F-4D97-AF65-F5344CB8AC3E}">
        <p14:creationId xmlns:p14="http://schemas.microsoft.com/office/powerpoint/2010/main" val="4050365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file://localhost/Users/mac1/Desktop/KCL%20LOGO%20WOB.png"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file://localhost/Users/mac1/Desktop/KCL_box_red_485_rgb.png" TargetMode="External"/><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0AD0-B93E-418A-82E9-22419C4E79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B027933-92CE-41A3-9FDD-53C5A5746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6FE9CB1-23BF-4164-80B9-B3BF1444AB56}"/>
              </a:ext>
            </a:extLst>
          </p:cNvPr>
          <p:cNvSpPr>
            <a:spLocks noGrp="1"/>
          </p:cNvSpPr>
          <p:nvPr>
            <p:ph type="dt" sz="half" idx="10"/>
          </p:nvPr>
        </p:nvSpPr>
        <p:spPr/>
        <p:txBody>
          <a:bodyPr/>
          <a:lstStyle/>
          <a:p>
            <a:r>
              <a:rPr lang="en-US"/>
              <a:t>25/02/2020</a:t>
            </a:r>
            <a:endParaRPr lang="en-GB"/>
          </a:p>
        </p:txBody>
      </p:sp>
      <p:sp>
        <p:nvSpPr>
          <p:cNvPr id="5" name="Footer Placeholder 4">
            <a:extLst>
              <a:ext uri="{FF2B5EF4-FFF2-40B4-BE49-F238E27FC236}">
                <a16:creationId xmlns:a16="http://schemas.microsoft.com/office/drawing/2014/main" id="{78AA96CC-FC6D-4468-9346-EF910E8B36D9}"/>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3F515AF6-AE2B-4D9C-A3DB-90F600B9D100}"/>
              </a:ext>
            </a:extLst>
          </p:cNvPr>
          <p:cNvSpPr>
            <a:spLocks noGrp="1"/>
          </p:cNvSpPr>
          <p:nvPr>
            <p:ph type="sldNum" sz="quarter" idx="12"/>
          </p:nvPr>
        </p:nvSpPr>
        <p:spPr/>
        <p:txBody>
          <a:bodyPr/>
          <a:lstStyle/>
          <a:p>
            <a:fld id="{46ED0B7D-3A60-4E4F-9B93-CB00CF2A5871}" type="slidenum">
              <a:rPr lang="en-GB" smtClean="0"/>
              <a:t>‹#›</a:t>
            </a:fld>
            <a:endParaRPr lang="en-GB"/>
          </a:p>
        </p:txBody>
      </p:sp>
    </p:spTree>
    <p:extLst>
      <p:ext uri="{BB962C8B-B14F-4D97-AF65-F5344CB8AC3E}">
        <p14:creationId xmlns:p14="http://schemas.microsoft.com/office/powerpoint/2010/main" val="2790195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F579-2708-4561-930F-A02C4196876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8964F8E-D253-4EE0-BB52-674EB2D726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08596E-5A75-44A6-B241-E55B3129D1FC}"/>
              </a:ext>
            </a:extLst>
          </p:cNvPr>
          <p:cNvSpPr>
            <a:spLocks noGrp="1"/>
          </p:cNvSpPr>
          <p:nvPr>
            <p:ph type="dt" sz="half" idx="10"/>
          </p:nvPr>
        </p:nvSpPr>
        <p:spPr/>
        <p:txBody>
          <a:bodyPr/>
          <a:lstStyle/>
          <a:p>
            <a:r>
              <a:rPr lang="en-US"/>
              <a:t>25/02/2020</a:t>
            </a:r>
            <a:endParaRPr lang="en-GB"/>
          </a:p>
        </p:txBody>
      </p:sp>
      <p:sp>
        <p:nvSpPr>
          <p:cNvPr id="5" name="Footer Placeholder 4">
            <a:extLst>
              <a:ext uri="{FF2B5EF4-FFF2-40B4-BE49-F238E27FC236}">
                <a16:creationId xmlns:a16="http://schemas.microsoft.com/office/drawing/2014/main" id="{B22DF5F7-A029-4498-9DCB-1100C154D644}"/>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F420AFBD-23B6-4538-AE3C-0EC44C11AE09}"/>
              </a:ext>
            </a:extLst>
          </p:cNvPr>
          <p:cNvSpPr>
            <a:spLocks noGrp="1"/>
          </p:cNvSpPr>
          <p:nvPr>
            <p:ph type="sldNum" sz="quarter" idx="12"/>
          </p:nvPr>
        </p:nvSpPr>
        <p:spPr/>
        <p:txBody>
          <a:bodyPr/>
          <a:lstStyle/>
          <a:p>
            <a:fld id="{46ED0B7D-3A60-4E4F-9B93-CB00CF2A5871}" type="slidenum">
              <a:rPr lang="en-GB" smtClean="0"/>
              <a:t>‹#›</a:t>
            </a:fld>
            <a:endParaRPr lang="en-GB"/>
          </a:p>
        </p:txBody>
      </p:sp>
    </p:spTree>
    <p:extLst>
      <p:ext uri="{BB962C8B-B14F-4D97-AF65-F5344CB8AC3E}">
        <p14:creationId xmlns:p14="http://schemas.microsoft.com/office/powerpoint/2010/main" val="2894094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9C8B0E-126F-4E91-8E8B-65DBB079A1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FA12F4-6A59-4891-977F-64C8086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097826-2C2B-439F-85E3-4979EA7EF70B}"/>
              </a:ext>
            </a:extLst>
          </p:cNvPr>
          <p:cNvSpPr>
            <a:spLocks noGrp="1"/>
          </p:cNvSpPr>
          <p:nvPr>
            <p:ph type="dt" sz="half" idx="10"/>
          </p:nvPr>
        </p:nvSpPr>
        <p:spPr/>
        <p:txBody>
          <a:bodyPr/>
          <a:lstStyle/>
          <a:p>
            <a:r>
              <a:rPr lang="en-US"/>
              <a:t>25/02/2020</a:t>
            </a:r>
            <a:endParaRPr lang="en-GB"/>
          </a:p>
        </p:txBody>
      </p:sp>
      <p:sp>
        <p:nvSpPr>
          <p:cNvPr id="5" name="Footer Placeholder 4">
            <a:extLst>
              <a:ext uri="{FF2B5EF4-FFF2-40B4-BE49-F238E27FC236}">
                <a16:creationId xmlns:a16="http://schemas.microsoft.com/office/drawing/2014/main" id="{64A6A8C7-7AE7-4248-BD13-0DE5664BFB42}"/>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C7E8797D-CDCD-41C9-AB1C-9A9AF49CD7F7}"/>
              </a:ext>
            </a:extLst>
          </p:cNvPr>
          <p:cNvSpPr>
            <a:spLocks noGrp="1"/>
          </p:cNvSpPr>
          <p:nvPr>
            <p:ph type="sldNum" sz="quarter" idx="12"/>
          </p:nvPr>
        </p:nvSpPr>
        <p:spPr/>
        <p:txBody>
          <a:bodyPr/>
          <a:lstStyle/>
          <a:p>
            <a:fld id="{46ED0B7D-3A60-4E4F-9B93-CB00CF2A5871}" type="slidenum">
              <a:rPr lang="en-GB" smtClean="0"/>
              <a:t>‹#›</a:t>
            </a:fld>
            <a:endParaRPr lang="en-GB"/>
          </a:p>
        </p:txBody>
      </p:sp>
    </p:spTree>
    <p:extLst>
      <p:ext uri="{BB962C8B-B14F-4D97-AF65-F5344CB8AC3E}">
        <p14:creationId xmlns:p14="http://schemas.microsoft.com/office/powerpoint/2010/main" val="2105058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K Cover slide">
    <p:bg>
      <p:bgPr>
        <a:solidFill>
          <a:srgbClr val="D80815"/>
        </a:solidFill>
        <a:effectLst/>
      </p:bgPr>
    </p:bg>
    <p:spTree>
      <p:nvGrpSpPr>
        <p:cNvPr id="1" name=""/>
        <p:cNvGrpSpPr/>
        <p:nvPr/>
      </p:nvGrpSpPr>
      <p:grpSpPr>
        <a:xfrm>
          <a:off x="0" y="0"/>
          <a:ext cx="0" cy="0"/>
          <a:chOff x="0" y="0"/>
          <a:chExt cx="0" cy="0"/>
        </a:xfrm>
      </p:grpSpPr>
      <p:pic>
        <p:nvPicPr>
          <p:cNvPr id="7" name="KCL-LOGO-INTERNATIONAL.png"/>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2188958" y="1397958"/>
            <a:ext cx="7814084" cy="4062084"/>
          </a:xfrm>
          <a:prstGeom prst="rect">
            <a:avLst/>
          </a:prstGeom>
        </p:spPr>
      </p:pic>
    </p:spTree>
    <p:extLst>
      <p:ext uri="{BB962C8B-B14F-4D97-AF65-F5344CB8AC3E}">
        <p14:creationId xmlns:p14="http://schemas.microsoft.com/office/powerpoint/2010/main" val="33858192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 bottom - alt 1">
    <p:spTree>
      <p:nvGrpSpPr>
        <p:cNvPr id="1" name=""/>
        <p:cNvGrpSpPr/>
        <p:nvPr/>
      </p:nvGrpSpPr>
      <p:grpSpPr>
        <a:xfrm>
          <a:off x="0" y="0"/>
          <a:ext cx="0" cy="0"/>
          <a:chOff x="0" y="0"/>
          <a:chExt cx="0" cy="0"/>
        </a:xfrm>
      </p:grpSpPr>
      <p:pic>
        <p:nvPicPr>
          <p:cNvPr id="10"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r="9016"/>
          <a:stretch>
            <a:fillRect/>
          </a:stretch>
        </p:blipFill>
        <p:spPr>
          <a:xfrm>
            <a:off x="0" y="1"/>
            <a:ext cx="12192000" cy="6857999"/>
          </a:xfrm>
          <a:prstGeom prst="rect">
            <a:avLst/>
          </a:prstGeom>
        </p:spPr>
      </p:pic>
      <p:sp>
        <p:nvSpPr>
          <p:cNvPr id="11" name="Rectangle 10"/>
          <p:cNvSpPr/>
          <p:nvPr userDrawn="1"/>
        </p:nvSpPr>
        <p:spPr>
          <a:xfrm>
            <a:off x="0" y="3460750"/>
            <a:ext cx="12192000" cy="3397250"/>
          </a:xfrm>
          <a:prstGeom prst="rect">
            <a:avLst/>
          </a:prstGeom>
          <a:gradFill flip="none" rotWithShape="1">
            <a:gsLst>
              <a:gs pos="0">
                <a:schemeClr val="tx1">
                  <a:alpha val="5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2708276"/>
            <a:ext cx="11232000" cy="2709726"/>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4" name="Group 3"/>
          <p:cNvGrpSpPr>
            <a:grpSpLocks noChangeAspect="1"/>
          </p:cNvGrpSpPr>
          <p:nvPr/>
        </p:nvGrpSpPr>
        <p:grpSpPr>
          <a:xfrm>
            <a:off x="9912000" y="1"/>
            <a:ext cx="2280000" cy="1303021"/>
            <a:chOff x="7949775" y="1"/>
            <a:chExt cx="1194225" cy="910000"/>
          </a:xfrm>
        </p:grpSpPr>
        <p:sp>
          <p:nvSpPr>
            <p:cNvPr id="7" name="Rectangle 6"/>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9"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87468649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joint - alt 1">
    <p:spTree>
      <p:nvGrpSpPr>
        <p:cNvPr id="1" name=""/>
        <p:cNvGrpSpPr/>
        <p:nvPr/>
      </p:nvGrpSpPr>
      <p:grpSpPr>
        <a:xfrm>
          <a:off x="0" y="0"/>
          <a:ext cx="0" cy="0"/>
          <a:chOff x="0" y="0"/>
          <a:chExt cx="0" cy="0"/>
        </a:xfrm>
      </p:grpSpPr>
      <p:pic>
        <p:nvPicPr>
          <p:cNvPr id="14"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t="-6022" r="9016" b="18999"/>
          <a:stretch>
            <a:fillRect/>
          </a:stretch>
        </p:blipFill>
        <p:spPr>
          <a:xfrm>
            <a:off x="-1" y="-413131"/>
            <a:ext cx="12192000" cy="5968109"/>
          </a:xfrm>
          <a:prstGeom prst="rect">
            <a:avLst/>
          </a:prstGeom>
        </p:spPr>
      </p:pic>
      <p:sp>
        <p:nvSpPr>
          <p:cNvPr id="15" name="Rectangle 14"/>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0"/>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26296"/>
            <a:ext cx="8985955" cy="951707"/>
          </a:xfrm>
        </p:spPr>
        <p:txBody>
          <a:bodyPr/>
          <a:lstStyle/>
          <a:p>
            <a:r>
              <a:rPr lang="en-GB"/>
              <a:t>Drag picture to placeholder or click icon to add</a:t>
            </a:r>
            <a:endParaRPr lang="en-US" dirty="0"/>
          </a:p>
        </p:txBody>
      </p:sp>
      <p:pic>
        <p:nvPicPr>
          <p:cNvPr id="12"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27203461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 alt 2">
    <p:spTree>
      <p:nvGrpSpPr>
        <p:cNvPr id="1" name=""/>
        <p:cNvGrpSpPr/>
        <p:nvPr/>
      </p:nvGrpSpPr>
      <p:grpSpPr>
        <a:xfrm>
          <a:off x="0" y="0"/>
          <a:ext cx="0" cy="0"/>
          <a:chOff x="0" y="0"/>
          <a:chExt cx="0" cy="0"/>
        </a:xfrm>
      </p:grpSpPr>
      <p:pic>
        <p:nvPicPr>
          <p:cNvPr id="9"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8" r="1" b="7904"/>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26943794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 joint - alt 2">
    <p:spTree>
      <p:nvGrpSpPr>
        <p:cNvPr id="1" name=""/>
        <p:cNvGrpSpPr/>
        <p:nvPr/>
      </p:nvGrpSpPr>
      <p:grpSpPr>
        <a:xfrm>
          <a:off x="0" y="0"/>
          <a:ext cx="0" cy="0"/>
          <a:chOff x="0" y="0"/>
          <a:chExt cx="0" cy="0"/>
        </a:xfrm>
      </p:grpSpPr>
      <p:pic>
        <p:nvPicPr>
          <p:cNvPr id="14"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7" r="1" b="25310"/>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3" y="5726296"/>
            <a:ext cx="9005759" cy="951707"/>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77794132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 alt 3">
    <p:spTree>
      <p:nvGrpSpPr>
        <p:cNvPr id="1" name=""/>
        <p:cNvGrpSpPr/>
        <p:nvPr/>
      </p:nvGrpSpPr>
      <p:grpSpPr>
        <a:xfrm>
          <a:off x="0" y="0"/>
          <a:ext cx="0" cy="0"/>
          <a:chOff x="0" y="0"/>
          <a:chExt cx="0" cy="0"/>
        </a:xfrm>
      </p:grpSpPr>
      <p:pic>
        <p:nvPicPr>
          <p:cNvPr id="9"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5970"/>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174000379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 joint - alt 3">
    <p:spTree>
      <p:nvGrpSpPr>
        <p:cNvPr id="1" name=""/>
        <p:cNvGrpSpPr/>
        <p:nvPr/>
      </p:nvGrpSpPr>
      <p:grpSpPr>
        <a:xfrm>
          <a:off x="0" y="0"/>
          <a:ext cx="0" cy="0"/>
          <a:chOff x="0" y="0"/>
          <a:chExt cx="0" cy="0"/>
        </a:xfrm>
      </p:grpSpPr>
      <p:pic>
        <p:nvPicPr>
          <p:cNvPr id="13"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23836"/>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33722"/>
            <a:ext cx="8995856" cy="944280"/>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417199829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23563014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E0B5-70FE-4E4E-AFCB-13E9B1B02C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B615F17-E061-4943-8450-00CF4E5478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2137D3-8779-4999-9108-2447BB39258B}"/>
              </a:ext>
            </a:extLst>
          </p:cNvPr>
          <p:cNvSpPr>
            <a:spLocks noGrp="1"/>
          </p:cNvSpPr>
          <p:nvPr>
            <p:ph type="dt" sz="half" idx="10"/>
          </p:nvPr>
        </p:nvSpPr>
        <p:spPr/>
        <p:txBody>
          <a:bodyPr/>
          <a:lstStyle/>
          <a:p>
            <a:r>
              <a:rPr lang="en-US"/>
              <a:t>25/02/2020</a:t>
            </a:r>
            <a:endParaRPr lang="en-GB"/>
          </a:p>
        </p:txBody>
      </p:sp>
      <p:sp>
        <p:nvSpPr>
          <p:cNvPr id="5" name="Footer Placeholder 4">
            <a:extLst>
              <a:ext uri="{FF2B5EF4-FFF2-40B4-BE49-F238E27FC236}">
                <a16:creationId xmlns:a16="http://schemas.microsoft.com/office/drawing/2014/main" id="{EAEFE0B4-F665-420B-8839-42D12A4CC6F9}"/>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4A372985-7B9D-440A-A227-2BC7F4A6BF03}"/>
              </a:ext>
            </a:extLst>
          </p:cNvPr>
          <p:cNvSpPr>
            <a:spLocks noGrp="1"/>
          </p:cNvSpPr>
          <p:nvPr>
            <p:ph type="sldNum" sz="quarter" idx="12"/>
          </p:nvPr>
        </p:nvSpPr>
        <p:spPr/>
        <p:txBody>
          <a:bodyPr/>
          <a:lstStyle/>
          <a:p>
            <a:fld id="{46ED0B7D-3A60-4E4F-9B93-CB00CF2A5871}" type="slidenum">
              <a:rPr lang="en-GB" smtClean="0"/>
              <a:t>‹#›</a:t>
            </a:fld>
            <a:endParaRPr lang="en-GB"/>
          </a:p>
        </p:txBody>
      </p:sp>
    </p:spTree>
    <p:extLst>
      <p:ext uri="{BB962C8B-B14F-4D97-AF65-F5344CB8AC3E}">
        <p14:creationId xmlns:p14="http://schemas.microsoft.com/office/powerpoint/2010/main" val="3523832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vid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373742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Divider - teal">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75885733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sea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94913684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0" indent="0">
              <a:lnSpc>
                <a:spcPct val="120000"/>
              </a:lnSpc>
              <a:spcBef>
                <a:spcPts val="0"/>
              </a:spcBef>
              <a:buNone/>
              <a:defRPr sz="2000">
                <a:solidFill>
                  <a:srgbClr val="0A2D50"/>
                </a:solidFill>
                <a:latin typeface="Impact"/>
                <a:cs typeface="Impact"/>
              </a:defRPr>
            </a:lvl1pPr>
            <a:lvl2pPr marL="0" indent="0">
              <a:lnSpc>
                <a:spcPct val="120000"/>
              </a:lnSpc>
              <a:spcBef>
                <a:spcPts val="0"/>
              </a:spcBef>
              <a:buNone/>
              <a:defRPr sz="2000">
                <a:latin typeface="Georgia"/>
                <a:cs typeface="Georgia"/>
              </a:defRPr>
            </a:lvl2pPr>
            <a:lvl3pPr marL="269875" indent="-269875">
              <a:lnSpc>
                <a:spcPct val="120000"/>
              </a:lnSpc>
              <a:spcBef>
                <a:spcPts val="0"/>
              </a:spcBef>
              <a:defRPr sz="2000">
                <a:latin typeface="Georgia"/>
                <a:cs typeface="Georgia"/>
              </a:defRPr>
            </a:lvl3pPr>
            <a:lvl4pPr marL="539750" indent="-269875">
              <a:lnSpc>
                <a:spcPct val="120000"/>
              </a:lnSpc>
              <a:spcBef>
                <a:spcPts val="0"/>
              </a:spcBef>
              <a:defRPr sz="2000">
                <a:latin typeface="Georgia"/>
                <a:cs typeface="Georgia"/>
              </a:defRPr>
            </a:lvl4pPr>
            <a:lvl5pPr marL="809625" indent="-269875">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25/02/2020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7" name="Straight Connector 6"/>
          <p:cNvCxnSpPr/>
          <p:nvPr/>
        </p:nvCxnSpPr>
        <p:spPr>
          <a:xfrm>
            <a:off x="480000" y="909220"/>
            <a:ext cx="11232000"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45688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269875" indent="-269875">
              <a:lnSpc>
                <a:spcPct val="120000"/>
              </a:lnSpc>
              <a:spcBef>
                <a:spcPts val="0"/>
              </a:spcBef>
              <a:defRPr sz="2000">
                <a:latin typeface="Georgia"/>
                <a:cs typeface="Georgia"/>
              </a:defRPr>
            </a:lvl1pPr>
            <a:lvl2pPr marL="539750" indent="-269875">
              <a:lnSpc>
                <a:spcPct val="120000"/>
              </a:lnSpc>
              <a:spcBef>
                <a:spcPts val="0"/>
              </a:spcBef>
              <a:defRPr sz="2000">
                <a:latin typeface="Georgia"/>
                <a:cs typeface="Georgia"/>
              </a:defRPr>
            </a:lvl2pPr>
            <a:lvl3pPr marL="809625" indent="-269875">
              <a:lnSpc>
                <a:spcPct val="120000"/>
              </a:lnSpc>
              <a:spcBef>
                <a:spcPts val="0"/>
              </a:spcBef>
              <a:defRPr sz="2000">
                <a:latin typeface="Georgia"/>
                <a:cs typeface="Georgia"/>
              </a:defRPr>
            </a:lvl3pPr>
            <a:lvl4pPr marL="1079500" indent="-269875">
              <a:lnSpc>
                <a:spcPct val="120000"/>
              </a:lnSpc>
              <a:spcBef>
                <a:spcPts val="0"/>
              </a:spcBef>
              <a:defRPr sz="2000">
                <a:latin typeface="Georgia"/>
                <a:cs typeface="Georgia"/>
              </a:defRPr>
            </a:lvl4pPr>
            <a:lvl5pPr marL="1341438" indent="-261938">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25/02/2020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090623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lumns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60939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lumns - bullets only">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03175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x1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1"/>
            <a:ext cx="11232000" cy="46805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Title 8"/>
          <p:cNvSpPr>
            <a:spLocks noGrp="1"/>
          </p:cNvSpPr>
          <p:nvPr>
            <p:ph type="title"/>
          </p:nvPr>
        </p:nvSpPr>
        <p:spPr/>
        <p:txBody>
          <a:bodyPr/>
          <a:lstStyle/>
          <a:p>
            <a:r>
              <a:rPr lang="en-GB"/>
              <a:t>Click to edit Master title style</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082063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icture x 6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1" y="1088720"/>
            <a:ext cx="3600028"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1" y="3519000"/>
            <a:ext cx="3600028"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8111971"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8111971"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dirty="0"/>
          </a:p>
        </p:txBody>
      </p:sp>
      <p:sp>
        <p:nvSpPr>
          <p:cNvPr id="24" name="Picture Placeholder 2"/>
          <p:cNvSpPr>
            <a:spLocks noGrp="1"/>
          </p:cNvSpPr>
          <p:nvPr>
            <p:ph type="pic" idx="16"/>
          </p:nvPr>
        </p:nvSpPr>
        <p:spPr>
          <a:xfrm>
            <a:off x="4295985"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5" name="Picture Placeholder 2"/>
          <p:cNvSpPr>
            <a:spLocks noGrp="1"/>
          </p:cNvSpPr>
          <p:nvPr>
            <p:ph type="pic" idx="17"/>
          </p:nvPr>
        </p:nvSpPr>
        <p:spPr>
          <a:xfrm>
            <a:off x="4295985"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cxnSp>
        <p:nvCxnSpPr>
          <p:cNvPr id="20" name="Straight Connector 19"/>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21856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icture x 4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0"/>
            <a:ext cx="5496000"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0" y="3519000"/>
            <a:ext cx="5496000"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6216000" y="1088720"/>
            <a:ext cx="5499043"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6216000" y="3519000"/>
            <a:ext cx="5499043"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a:p>
        </p:txBody>
      </p:sp>
      <p:cxnSp>
        <p:nvCxnSpPr>
          <p:cNvPr id="14" name="Straight Connector 13"/>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579312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EAE4-AB34-4808-982A-3A86978DA6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4F76622-4721-4160-BC22-B9C0EACF3E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A9827B-ADF0-4083-8803-5DAE4E012423}"/>
              </a:ext>
            </a:extLst>
          </p:cNvPr>
          <p:cNvSpPr>
            <a:spLocks noGrp="1"/>
          </p:cNvSpPr>
          <p:nvPr>
            <p:ph type="dt" sz="half" idx="10"/>
          </p:nvPr>
        </p:nvSpPr>
        <p:spPr/>
        <p:txBody>
          <a:bodyPr/>
          <a:lstStyle/>
          <a:p>
            <a:r>
              <a:rPr lang="en-US"/>
              <a:t>25/02/2020</a:t>
            </a:r>
            <a:endParaRPr lang="en-GB"/>
          </a:p>
        </p:txBody>
      </p:sp>
      <p:sp>
        <p:nvSpPr>
          <p:cNvPr id="5" name="Footer Placeholder 4">
            <a:extLst>
              <a:ext uri="{FF2B5EF4-FFF2-40B4-BE49-F238E27FC236}">
                <a16:creationId xmlns:a16="http://schemas.microsoft.com/office/drawing/2014/main" id="{3CE823C0-1AFF-4D19-B761-0F46532C453F}"/>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42258FFA-78A4-4B1F-8C82-03FA9281153A}"/>
              </a:ext>
            </a:extLst>
          </p:cNvPr>
          <p:cNvSpPr>
            <a:spLocks noGrp="1"/>
          </p:cNvSpPr>
          <p:nvPr>
            <p:ph type="sldNum" sz="quarter" idx="12"/>
          </p:nvPr>
        </p:nvSpPr>
        <p:spPr/>
        <p:txBody>
          <a:bodyPr/>
          <a:lstStyle/>
          <a:p>
            <a:fld id="{46ED0B7D-3A60-4E4F-9B93-CB00CF2A5871}" type="slidenum">
              <a:rPr lang="en-GB" smtClean="0"/>
              <a:t>‹#›</a:t>
            </a:fld>
            <a:endParaRPr lang="en-GB"/>
          </a:p>
        </p:txBody>
      </p:sp>
    </p:spTree>
    <p:extLst>
      <p:ext uri="{BB962C8B-B14F-4D97-AF65-F5344CB8AC3E}">
        <p14:creationId xmlns:p14="http://schemas.microsoft.com/office/powerpoint/2010/main" val="26963569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lumns 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63399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317144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columns 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4800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46657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lumns - text/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6335667" y="1089025"/>
            <a:ext cx="5376333"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44393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s - text/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480000" y="1088356"/>
            <a:ext cx="5376333" cy="4860925"/>
          </a:xfrm>
        </p:spPr>
        <p:txBody>
          <a:bodyPr/>
          <a:lstStyle/>
          <a:p>
            <a:r>
              <a:rPr lang="en-GB" dirty="0"/>
              <a:t>Drag picture to placeholder or click icon to add</a:t>
            </a:r>
            <a:endParaRPr lang="en-US" dirty="0"/>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138239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End p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0000" y="3420000"/>
            <a:ext cx="11232000" cy="2520000"/>
          </a:xfrm>
        </p:spPr>
        <p:txBody>
          <a:bodyPr anchor="b" anchorCtr="0">
            <a:normAutofit/>
          </a:bodyPr>
          <a:lstStyle>
            <a:lvl1pPr>
              <a:defRPr sz="1600" b="0" baseline="0">
                <a:solidFill>
                  <a:srgbClr val="FFFFFF"/>
                </a:solidFill>
                <a:latin typeface="+mn-lt"/>
              </a:defRPr>
            </a:lvl1pPr>
          </a:lstStyle>
          <a:p>
            <a:endParaRPr lang="en-US" dirty="0"/>
          </a:p>
        </p:txBody>
      </p:sp>
      <p:sp>
        <p:nvSpPr>
          <p:cNvPr id="3" name="Subtitle 2"/>
          <p:cNvSpPr>
            <a:spLocks noGrp="1"/>
          </p:cNvSpPr>
          <p:nvPr>
            <p:ph type="subTitle" idx="1"/>
          </p:nvPr>
        </p:nvSpPr>
        <p:spPr>
          <a:xfrm>
            <a:off x="480000" y="6120001"/>
            <a:ext cx="11232000" cy="358407"/>
          </a:xfrm>
        </p:spPr>
        <p:txBody>
          <a:bodyPr anchor="b" anchorCtr="0">
            <a:normAutofit/>
          </a:bodyPr>
          <a:lstStyle>
            <a:lvl1pPr marL="0" indent="0" algn="l">
              <a:buNone/>
              <a:defRPr sz="1200">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3" name="Rectangle 12"/>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4" name="KCL-LOGO-UK-1.png"/>
            <p:cNvPicPr>
              <a:picLocks noChangeAspect="1"/>
            </p:cNvPicPr>
            <p:nvPr userDrawn="1"/>
          </p:nvPicPr>
          <p:blipFill>
            <a:blip r:embed="rId2" r:link="rId3"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50520972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200"/>
            <a:r>
              <a:rPr lang="en-US">
                <a:solidFill>
                  <a:srgbClr val="0A2D50"/>
                </a:solidFill>
              </a:rPr>
              <a:t>25/02/2020</a:t>
            </a:r>
            <a:endParaRPr lang="en-US" dirty="0">
              <a:solidFill>
                <a:srgbClr val="0A2D50"/>
              </a:solidFill>
            </a:endParaRPr>
          </a:p>
        </p:txBody>
      </p:sp>
      <p:sp>
        <p:nvSpPr>
          <p:cNvPr id="3" name="Footer Placeholder 2"/>
          <p:cNvSpPr>
            <a:spLocks noGrp="1"/>
          </p:cNvSpPr>
          <p:nvPr>
            <p:ph type="ftr" sz="quarter" idx="11"/>
          </p:nvPr>
        </p:nvSpPr>
        <p:spPr/>
        <p:txBody>
          <a:body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4" name="Slide Number Placeholder 3"/>
          <p:cNvSpPr>
            <a:spLocks noGrp="1"/>
          </p:cNvSpPr>
          <p:nvPr>
            <p:ph type="sldNum" sz="quarter" idx="12"/>
          </p:nvPr>
        </p:nvSpPr>
        <p:spPr/>
        <p:txBody>
          <a:body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16019828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D0086-F8DF-4091-B4A8-CFF900A388D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3892D3-72FD-429B-96CC-8D1CF034FD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470303F-F1BC-43AE-A360-5090596D22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E7E0F73-0364-43F1-9087-DF8CECAD17EA}"/>
              </a:ext>
            </a:extLst>
          </p:cNvPr>
          <p:cNvSpPr>
            <a:spLocks noGrp="1"/>
          </p:cNvSpPr>
          <p:nvPr>
            <p:ph type="dt" sz="half" idx="10"/>
          </p:nvPr>
        </p:nvSpPr>
        <p:spPr/>
        <p:txBody>
          <a:bodyPr/>
          <a:lstStyle/>
          <a:p>
            <a:r>
              <a:rPr lang="en-US"/>
              <a:t>25/02/2020</a:t>
            </a:r>
            <a:endParaRPr lang="en-GB"/>
          </a:p>
        </p:txBody>
      </p:sp>
      <p:sp>
        <p:nvSpPr>
          <p:cNvPr id="6" name="Footer Placeholder 5">
            <a:extLst>
              <a:ext uri="{FF2B5EF4-FFF2-40B4-BE49-F238E27FC236}">
                <a16:creationId xmlns:a16="http://schemas.microsoft.com/office/drawing/2014/main" id="{23FC698E-A01B-4FFE-9BD6-1E0463403485}"/>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9654B937-CFEC-499F-A4C3-94F6959DAF1D}"/>
              </a:ext>
            </a:extLst>
          </p:cNvPr>
          <p:cNvSpPr>
            <a:spLocks noGrp="1"/>
          </p:cNvSpPr>
          <p:nvPr>
            <p:ph type="sldNum" sz="quarter" idx="12"/>
          </p:nvPr>
        </p:nvSpPr>
        <p:spPr/>
        <p:txBody>
          <a:bodyPr/>
          <a:lstStyle/>
          <a:p>
            <a:fld id="{46ED0B7D-3A60-4E4F-9B93-CB00CF2A5871}" type="slidenum">
              <a:rPr lang="en-GB" smtClean="0"/>
              <a:t>‹#›</a:t>
            </a:fld>
            <a:endParaRPr lang="en-GB"/>
          </a:p>
        </p:txBody>
      </p:sp>
    </p:spTree>
    <p:extLst>
      <p:ext uri="{BB962C8B-B14F-4D97-AF65-F5344CB8AC3E}">
        <p14:creationId xmlns:p14="http://schemas.microsoft.com/office/powerpoint/2010/main" val="634988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CFCB4-6921-4677-87F5-A2D01173DC8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1EAA440-61FC-4FCB-9ECC-0EBEFF26C2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CA7DEF-2E01-49E5-9F2D-2CC6ECF90D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0A7DFA8-133D-428E-A646-0D76B2E31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9A3089-B1E2-4FED-9FC8-59DF30267C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1F2652-9E85-4674-9335-07AD04EB5207}"/>
              </a:ext>
            </a:extLst>
          </p:cNvPr>
          <p:cNvSpPr>
            <a:spLocks noGrp="1"/>
          </p:cNvSpPr>
          <p:nvPr>
            <p:ph type="dt" sz="half" idx="10"/>
          </p:nvPr>
        </p:nvSpPr>
        <p:spPr/>
        <p:txBody>
          <a:bodyPr/>
          <a:lstStyle/>
          <a:p>
            <a:r>
              <a:rPr lang="en-US"/>
              <a:t>25/02/2020</a:t>
            </a:r>
            <a:endParaRPr lang="en-GB"/>
          </a:p>
        </p:txBody>
      </p:sp>
      <p:sp>
        <p:nvSpPr>
          <p:cNvPr id="8" name="Footer Placeholder 7">
            <a:extLst>
              <a:ext uri="{FF2B5EF4-FFF2-40B4-BE49-F238E27FC236}">
                <a16:creationId xmlns:a16="http://schemas.microsoft.com/office/drawing/2014/main" id="{64C51A4E-480F-449A-ACA3-C8107EF93C53}"/>
              </a:ext>
            </a:extLst>
          </p:cNvPr>
          <p:cNvSpPr>
            <a:spLocks noGrp="1"/>
          </p:cNvSpPr>
          <p:nvPr>
            <p:ph type="ftr" sz="quarter" idx="11"/>
          </p:nvPr>
        </p:nvSpPr>
        <p:spPr/>
        <p:txBody>
          <a:bodyPr/>
          <a:lstStyle/>
          <a:p>
            <a:r>
              <a:rPr lang="en-GB"/>
              <a:t>(c) King's College London, {steffen.zschaler | leonardo.magela}@kcl.ac.uk</a:t>
            </a:r>
          </a:p>
        </p:txBody>
      </p:sp>
      <p:sp>
        <p:nvSpPr>
          <p:cNvPr id="9" name="Slide Number Placeholder 8">
            <a:extLst>
              <a:ext uri="{FF2B5EF4-FFF2-40B4-BE49-F238E27FC236}">
                <a16:creationId xmlns:a16="http://schemas.microsoft.com/office/drawing/2014/main" id="{8D213CB9-6CB8-4D31-BC66-43D839232DBB}"/>
              </a:ext>
            </a:extLst>
          </p:cNvPr>
          <p:cNvSpPr>
            <a:spLocks noGrp="1"/>
          </p:cNvSpPr>
          <p:nvPr>
            <p:ph type="sldNum" sz="quarter" idx="12"/>
          </p:nvPr>
        </p:nvSpPr>
        <p:spPr/>
        <p:txBody>
          <a:bodyPr/>
          <a:lstStyle/>
          <a:p>
            <a:fld id="{46ED0B7D-3A60-4E4F-9B93-CB00CF2A5871}" type="slidenum">
              <a:rPr lang="en-GB" smtClean="0"/>
              <a:t>‹#›</a:t>
            </a:fld>
            <a:endParaRPr lang="en-GB"/>
          </a:p>
        </p:txBody>
      </p:sp>
    </p:spTree>
    <p:extLst>
      <p:ext uri="{BB962C8B-B14F-4D97-AF65-F5344CB8AC3E}">
        <p14:creationId xmlns:p14="http://schemas.microsoft.com/office/powerpoint/2010/main" val="2399952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52BE5-53D8-441A-9D5D-A6B732C68FD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604E5AE-C7EC-470E-A1F8-A82B75D1FE3E}"/>
              </a:ext>
            </a:extLst>
          </p:cNvPr>
          <p:cNvSpPr>
            <a:spLocks noGrp="1"/>
          </p:cNvSpPr>
          <p:nvPr>
            <p:ph type="dt" sz="half" idx="10"/>
          </p:nvPr>
        </p:nvSpPr>
        <p:spPr/>
        <p:txBody>
          <a:bodyPr/>
          <a:lstStyle/>
          <a:p>
            <a:r>
              <a:rPr lang="en-US"/>
              <a:t>25/02/2020</a:t>
            </a:r>
            <a:endParaRPr lang="en-GB"/>
          </a:p>
        </p:txBody>
      </p:sp>
      <p:sp>
        <p:nvSpPr>
          <p:cNvPr id="4" name="Footer Placeholder 3">
            <a:extLst>
              <a:ext uri="{FF2B5EF4-FFF2-40B4-BE49-F238E27FC236}">
                <a16:creationId xmlns:a16="http://schemas.microsoft.com/office/drawing/2014/main" id="{BFE961A5-4DE7-4925-9964-C501222B644C}"/>
              </a:ext>
            </a:extLst>
          </p:cNvPr>
          <p:cNvSpPr>
            <a:spLocks noGrp="1"/>
          </p:cNvSpPr>
          <p:nvPr>
            <p:ph type="ftr" sz="quarter" idx="11"/>
          </p:nvPr>
        </p:nvSpPr>
        <p:spPr/>
        <p:txBody>
          <a:bodyPr/>
          <a:lstStyle/>
          <a:p>
            <a:r>
              <a:rPr lang="en-GB"/>
              <a:t>(c) King's College London, {steffen.zschaler | leonardo.magela}@kcl.ac.uk</a:t>
            </a:r>
          </a:p>
        </p:txBody>
      </p:sp>
      <p:sp>
        <p:nvSpPr>
          <p:cNvPr id="5" name="Slide Number Placeholder 4">
            <a:extLst>
              <a:ext uri="{FF2B5EF4-FFF2-40B4-BE49-F238E27FC236}">
                <a16:creationId xmlns:a16="http://schemas.microsoft.com/office/drawing/2014/main" id="{8210FFF2-1E3F-4C49-92B9-482EEBEBBFE4}"/>
              </a:ext>
            </a:extLst>
          </p:cNvPr>
          <p:cNvSpPr>
            <a:spLocks noGrp="1"/>
          </p:cNvSpPr>
          <p:nvPr>
            <p:ph type="sldNum" sz="quarter" idx="12"/>
          </p:nvPr>
        </p:nvSpPr>
        <p:spPr/>
        <p:txBody>
          <a:bodyPr/>
          <a:lstStyle/>
          <a:p>
            <a:fld id="{46ED0B7D-3A60-4E4F-9B93-CB00CF2A5871}" type="slidenum">
              <a:rPr lang="en-GB" smtClean="0"/>
              <a:t>‹#›</a:t>
            </a:fld>
            <a:endParaRPr lang="en-GB"/>
          </a:p>
        </p:txBody>
      </p:sp>
    </p:spTree>
    <p:extLst>
      <p:ext uri="{BB962C8B-B14F-4D97-AF65-F5344CB8AC3E}">
        <p14:creationId xmlns:p14="http://schemas.microsoft.com/office/powerpoint/2010/main" val="120379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E926CB-D49D-46D1-9E28-BD01EE892DCD}"/>
              </a:ext>
            </a:extLst>
          </p:cNvPr>
          <p:cNvSpPr>
            <a:spLocks noGrp="1"/>
          </p:cNvSpPr>
          <p:nvPr>
            <p:ph type="dt" sz="half" idx="10"/>
          </p:nvPr>
        </p:nvSpPr>
        <p:spPr/>
        <p:txBody>
          <a:bodyPr/>
          <a:lstStyle/>
          <a:p>
            <a:r>
              <a:rPr lang="en-US"/>
              <a:t>25/02/2020</a:t>
            </a:r>
            <a:endParaRPr lang="en-GB"/>
          </a:p>
        </p:txBody>
      </p:sp>
      <p:sp>
        <p:nvSpPr>
          <p:cNvPr id="3" name="Footer Placeholder 2">
            <a:extLst>
              <a:ext uri="{FF2B5EF4-FFF2-40B4-BE49-F238E27FC236}">
                <a16:creationId xmlns:a16="http://schemas.microsoft.com/office/drawing/2014/main" id="{893C09DF-DF6F-420D-BBF1-F797E165F982}"/>
              </a:ext>
            </a:extLst>
          </p:cNvPr>
          <p:cNvSpPr>
            <a:spLocks noGrp="1"/>
          </p:cNvSpPr>
          <p:nvPr>
            <p:ph type="ftr" sz="quarter" idx="11"/>
          </p:nvPr>
        </p:nvSpPr>
        <p:spPr/>
        <p:txBody>
          <a:bodyPr/>
          <a:lstStyle/>
          <a:p>
            <a:r>
              <a:rPr lang="en-GB"/>
              <a:t>(c) King's College London, {steffen.zschaler | leonardo.magela}@kcl.ac.uk</a:t>
            </a:r>
          </a:p>
        </p:txBody>
      </p:sp>
      <p:sp>
        <p:nvSpPr>
          <p:cNvPr id="4" name="Slide Number Placeholder 3">
            <a:extLst>
              <a:ext uri="{FF2B5EF4-FFF2-40B4-BE49-F238E27FC236}">
                <a16:creationId xmlns:a16="http://schemas.microsoft.com/office/drawing/2014/main" id="{A224DC96-48B2-4FF0-AB40-A77C4D3F085C}"/>
              </a:ext>
            </a:extLst>
          </p:cNvPr>
          <p:cNvSpPr>
            <a:spLocks noGrp="1"/>
          </p:cNvSpPr>
          <p:nvPr>
            <p:ph type="sldNum" sz="quarter" idx="12"/>
          </p:nvPr>
        </p:nvSpPr>
        <p:spPr/>
        <p:txBody>
          <a:bodyPr/>
          <a:lstStyle/>
          <a:p>
            <a:fld id="{46ED0B7D-3A60-4E4F-9B93-CB00CF2A5871}" type="slidenum">
              <a:rPr lang="en-GB" smtClean="0"/>
              <a:t>‹#›</a:t>
            </a:fld>
            <a:endParaRPr lang="en-GB"/>
          </a:p>
        </p:txBody>
      </p:sp>
    </p:spTree>
    <p:extLst>
      <p:ext uri="{BB962C8B-B14F-4D97-AF65-F5344CB8AC3E}">
        <p14:creationId xmlns:p14="http://schemas.microsoft.com/office/powerpoint/2010/main" val="294897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FA98E-092C-4206-9CCF-A5CCADF1D2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41939BE-3FDC-4227-8F28-928335368B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4E4A3A5-3FD4-426D-9DEC-BB2E0C2A3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E32B72-812F-4D1B-AB98-40F408C97821}"/>
              </a:ext>
            </a:extLst>
          </p:cNvPr>
          <p:cNvSpPr>
            <a:spLocks noGrp="1"/>
          </p:cNvSpPr>
          <p:nvPr>
            <p:ph type="dt" sz="half" idx="10"/>
          </p:nvPr>
        </p:nvSpPr>
        <p:spPr/>
        <p:txBody>
          <a:bodyPr/>
          <a:lstStyle/>
          <a:p>
            <a:r>
              <a:rPr lang="en-US"/>
              <a:t>25/02/2020</a:t>
            </a:r>
            <a:endParaRPr lang="en-GB"/>
          </a:p>
        </p:txBody>
      </p:sp>
      <p:sp>
        <p:nvSpPr>
          <p:cNvPr id="6" name="Footer Placeholder 5">
            <a:extLst>
              <a:ext uri="{FF2B5EF4-FFF2-40B4-BE49-F238E27FC236}">
                <a16:creationId xmlns:a16="http://schemas.microsoft.com/office/drawing/2014/main" id="{F0313B4D-2AEB-4BA4-B455-6CA8BEADFB6F}"/>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75E9819B-DDEC-44AB-ABEF-78A859F576F8}"/>
              </a:ext>
            </a:extLst>
          </p:cNvPr>
          <p:cNvSpPr>
            <a:spLocks noGrp="1"/>
          </p:cNvSpPr>
          <p:nvPr>
            <p:ph type="sldNum" sz="quarter" idx="12"/>
          </p:nvPr>
        </p:nvSpPr>
        <p:spPr/>
        <p:txBody>
          <a:bodyPr/>
          <a:lstStyle/>
          <a:p>
            <a:fld id="{46ED0B7D-3A60-4E4F-9B93-CB00CF2A5871}" type="slidenum">
              <a:rPr lang="en-GB" smtClean="0"/>
              <a:t>‹#›</a:t>
            </a:fld>
            <a:endParaRPr lang="en-GB"/>
          </a:p>
        </p:txBody>
      </p:sp>
    </p:spTree>
    <p:extLst>
      <p:ext uri="{BB962C8B-B14F-4D97-AF65-F5344CB8AC3E}">
        <p14:creationId xmlns:p14="http://schemas.microsoft.com/office/powerpoint/2010/main" val="426439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7293-C336-45C5-9967-9368F2E168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BEE1D65-C440-4197-9891-00E1566B7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6667A06-21CC-40BD-B665-59DCB0575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82AE5E-4257-467F-91E4-91F613341EE1}"/>
              </a:ext>
            </a:extLst>
          </p:cNvPr>
          <p:cNvSpPr>
            <a:spLocks noGrp="1"/>
          </p:cNvSpPr>
          <p:nvPr>
            <p:ph type="dt" sz="half" idx="10"/>
          </p:nvPr>
        </p:nvSpPr>
        <p:spPr/>
        <p:txBody>
          <a:bodyPr/>
          <a:lstStyle/>
          <a:p>
            <a:r>
              <a:rPr lang="en-US"/>
              <a:t>25/02/2020</a:t>
            </a:r>
            <a:endParaRPr lang="en-GB"/>
          </a:p>
        </p:txBody>
      </p:sp>
      <p:sp>
        <p:nvSpPr>
          <p:cNvPr id="6" name="Footer Placeholder 5">
            <a:extLst>
              <a:ext uri="{FF2B5EF4-FFF2-40B4-BE49-F238E27FC236}">
                <a16:creationId xmlns:a16="http://schemas.microsoft.com/office/drawing/2014/main" id="{FEF4CE6C-CFB0-4A42-91EA-FBC949CC9615}"/>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0B84A0EC-F2DC-42D7-8AEE-C410095399EE}"/>
              </a:ext>
            </a:extLst>
          </p:cNvPr>
          <p:cNvSpPr>
            <a:spLocks noGrp="1"/>
          </p:cNvSpPr>
          <p:nvPr>
            <p:ph type="sldNum" sz="quarter" idx="12"/>
          </p:nvPr>
        </p:nvSpPr>
        <p:spPr/>
        <p:txBody>
          <a:bodyPr/>
          <a:lstStyle/>
          <a:p>
            <a:fld id="{46ED0B7D-3A60-4E4F-9B93-CB00CF2A5871}" type="slidenum">
              <a:rPr lang="en-GB" smtClean="0"/>
              <a:t>‹#›</a:t>
            </a:fld>
            <a:endParaRPr lang="en-GB"/>
          </a:p>
        </p:txBody>
      </p:sp>
    </p:spTree>
    <p:extLst>
      <p:ext uri="{BB962C8B-B14F-4D97-AF65-F5344CB8AC3E}">
        <p14:creationId xmlns:p14="http://schemas.microsoft.com/office/powerpoint/2010/main" val="2734782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E2853C-BFE2-432F-883D-BDCCC6B048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2DAB9E-214A-47C8-911F-50F4BC0770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48A97C-03F3-4934-AE50-1D187A75B0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25/02/2020</a:t>
            </a:r>
            <a:endParaRPr lang="en-GB"/>
          </a:p>
        </p:txBody>
      </p:sp>
      <p:sp>
        <p:nvSpPr>
          <p:cNvPr id="5" name="Footer Placeholder 4">
            <a:extLst>
              <a:ext uri="{FF2B5EF4-FFF2-40B4-BE49-F238E27FC236}">
                <a16:creationId xmlns:a16="http://schemas.microsoft.com/office/drawing/2014/main" id="{C9637C3D-BD5B-4A45-800E-9BAC4B3AF7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BB1093C7-48F9-4667-BE34-703FA4FD3E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D0B7D-3A60-4E4F-9B93-CB00CF2A5871}" type="slidenum">
              <a:rPr lang="en-GB" smtClean="0"/>
              <a:t>‹#›</a:t>
            </a:fld>
            <a:endParaRPr lang="en-GB"/>
          </a:p>
        </p:txBody>
      </p:sp>
    </p:spTree>
    <p:extLst>
      <p:ext uri="{BB962C8B-B14F-4D97-AF65-F5344CB8AC3E}">
        <p14:creationId xmlns:p14="http://schemas.microsoft.com/office/powerpoint/2010/main" val="2285257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000" y="180000"/>
            <a:ext cx="11232000" cy="720000"/>
          </a:xfrm>
          <a:prstGeom prst="rect">
            <a:avLst/>
          </a:prstGeom>
        </p:spPr>
        <p:txBody>
          <a:bodyPr vert="horz" lIns="0" tIns="0" rIns="0" bIns="0" rtlCol="0" anchor="t" anchorCtr="0">
            <a:normAutofit/>
          </a:bodyPr>
          <a:lstStyle/>
          <a:p>
            <a:r>
              <a:rPr lang="en-GB"/>
              <a:t>Click to edit Master title style</a:t>
            </a:r>
            <a:endParaRPr lang="en-US" dirty="0"/>
          </a:p>
        </p:txBody>
      </p:sp>
      <p:sp>
        <p:nvSpPr>
          <p:cNvPr id="3" name="Text Placeholder 2"/>
          <p:cNvSpPr>
            <a:spLocks noGrp="1"/>
          </p:cNvSpPr>
          <p:nvPr>
            <p:ph type="body" idx="1"/>
          </p:nvPr>
        </p:nvSpPr>
        <p:spPr>
          <a:xfrm>
            <a:off x="480000" y="1089220"/>
            <a:ext cx="11232000" cy="4856400"/>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80000" y="6498000"/>
            <a:ext cx="960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25/02/2020</a:t>
            </a:r>
            <a:endParaRPr lang="en-US" dirty="0">
              <a:solidFill>
                <a:srgbClr val="0A2D50"/>
              </a:solidFill>
            </a:endParaRPr>
          </a:p>
        </p:txBody>
      </p:sp>
      <p:sp>
        <p:nvSpPr>
          <p:cNvPr id="5" name="Footer Placeholder 4"/>
          <p:cNvSpPr>
            <a:spLocks noGrp="1"/>
          </p:cNvSpPr>
          <p:nvPr>
            <p:ph type="ftr" sz="quarter" idx="3"/>
          </p:nvPr>
        </p:nvSpPr>
        <p:spPr>
          <a:xfrm>
            <a:off x="1440000" y="6498000"/>
            <a:ext cx="9312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4"/>
          </p:nvPr>
        </p:nvSpPr>
        <p:spPr>
          <a:xfrm>
            <a:off x="10752000" y="6498000"/>
            <a:ext cx="960000" cy="360000"/>
          </a:xfrm>
          <a:prstGeom prst="rect">
            <a:avLst/>
          </a:prstGeom>
        </p:spPr>
        <p:txBody>
          <a:bodyPr vert="horz" lIns="91440" tIns="0" rIns="0" bIns="0" rtlCol="0" anchor="t" anchorCtr="0"/>
          <a:lstStyle>
            <a:lvl1pPr algn="r">
              <a:defRPr sz="1000">
                <a:solidFill>
                  <a:schemeClr val="tx2"/>
                </a:solidFill>
                <a:latin typeface="Georgia"/>
                <a:cs typeface="Georgia"/>
              </a:defRPr>
            </a:lvl1p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15474565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p:transition>
  <p:hf hdr="0" dt="0"/>
  <p:txStyles>
    <p:titleStyle>
      <a:lvl1pPr algn="l" defTabSz="457200" rtl="0" eaLnBrk="1" latinLnBrk="0" hangingPunct="1">
        <a:spcBef>
          <a:spcPct val="0"/>
        </a:spcBef>
        <a:buNone/>
        <a:defRPr sz="3200" kern="1200">
          <a:solidFill>
            <a:srgbClr val="0A2D50"/>
          </a:solidFill>
          <a:latin typeface="Impact"/>
          <a:ea typeface="+mj-ea"/>
          <a:cs typeface="Impact"/>
        </a:defRPr>
      </a:lvl1pPr>
    </p:titleStyle>
    <p:bodyStyle>
      <a:lvl1pPr marL="26987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1pPr>
      <a:lvl2pPr marL="53975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2pPr>
      <a:lvl3pPr marL="80962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3pPr>
      <a:lvl4pPr marL="107950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4pPr>
      <a:lvl5pPr marL="1341438" indent="-261938"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A90D-5E18-4833-9871-2E140DBA1366}"/>
              </a:ext>
            </a:extLst>
          </p:cNvPr>
          <p:cNvSpPr>
            <a:spLocks noGrp="1"/>
          </p:cNvSpPr>
          <p:nvPr>
            <p:ph type="ctrTitle"/>
          </p:nvPr>
        </p:nvSpPr>
        <p:spPr/>
        <p:txBody>
          <a:bodyPr/>
          <a:lstStyle/>
          <a:p>
            <a:r>
              <a:rPr lang="en-GB" dirty="0">
                <a:ln>
                  <a:solidFill>
                    <a:sysClr val="windowText" lastClr="000000"/>
                  </a:solidFill>
                </a:ln>
                <a:effectLst>
                  <a:outerShdw blurRad="50800" dist="38100" dir="2700000" algn="tl" rotWithShape="0">
                    <a:prstClr val="black">
                      <a:alpha val="40000"/>
                    </a:prstClr>
                  </a:outerShdw>
                </a:effectLst>
              </a:rPr>
              <a:t>QA Techniques: Testing: Introduction</a:t>
            </a:r>
          </a:p>
        </p:txBody>
      </p:sp>
      <p:sp>
        <p:nvSpPr>
          <p:cNvPr id="3" name="Subtitle 2">
            <a:extLst>
              <a:ext uri="{FF2B5EF4-FFF2-40B4-BE49-F238E27FC236}">
                <a16:creationId xmlns:a16="http://schemas.microsoft.com/office/drawing/2014/main" id="{3DD024AD-27AF-4162-A900-74EA8F97BC24}"/>
              </a:ext>
            </a:extLst>
          </p:cNvPr>
          <p:cNvSpPr>
            <a:spLocks noGrp="1"/>
          </p:cNvSpPr>
          <p:nvPr>
            <p:ph type="subTitle" idx="1"/>
          </p:nvPr>
        </p:nvSpPr>
        <p:spPr/>
        <p:txBody>
          <a:bodyPr/>
          <a:lstStyle/>
          <a:p>
            <a:r>
              <a:rPr lang="en-GB" dirty="0"/>
              <a:t>Dr Steffen Zschaler</a:t>
            </a:r>
          </a:p>
        </p:txBody>
      </p:sp>
    </p:spTree>
    <p:extLst>
      <p:ext uri="{BB962C8B-B14F-4D97-AF65-F5344CB8AC3E}">
        <p14:creationId xmlns:p14="http://schemas.microsoft.com/office/powerpoint/2010/main" val="25047265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a:t>
            </a:r>
          </a:p>
        </p:txBody>
      </p:sp>
      <p:sp>
        <p:nvSpPr>
          <p:cNvPr id="3" name="Content Placeholder 2"/>
          <p:cNvSpPr>
            <a:spLocks noGrp="1"/>
          </p:cNvSpPr>
          <p:nvPr>
            <p:ph sz="half" idx="1"/>
          </p:nvPr>
        </p:nvSpPr>
        <p:spPr/>
        <p:txBody>
          <a:bodyPr>
            <a:normAutofit fontScale="92500"/>
          </a:bodyPr>
          <a:lstStyle/>
          <a:p>
            <a:pPr marL="0" indent="0">
              <a:buNone/>
            </a:pPr>
            <a:r>
              <a:rPr lang="en-US" sz="2200" dirty="0">
                <a:solidFill>
                  <a:schemeClr val="tx2"/>
                </a:solidFill>
                <a:latin typeface="+mj-lt"/>
              </a:rPr>
              <a:t>Testing intends to …</a:t>
            </a:r>
          </a:p>
          <a:p>
            <a:pPr marL="182563" lvl="1" indent="-182563">
              <a:buFontTx/>
              <a:buChar char="-"/>
            </a:pPr>
            <a:r>
              <a:rPr lang="en-US" sz="2200" dirty="0"/>
              <a:t>Show a program does what it is intended to do </a:t>
            </a:r>
          </a:p>
          <a:p>
            <a:pPr marL="182563" lvl="1" indent="-182563">
              <a:buFontTx/>
              <a:buChar char="-"/>
            </a:pPr>
            <a:r>
              <a:rPr lang="en-US" sz="2200" dirty="0"/>
              <a:t>Discover program defects before program is put into use</a:t>
            </a:r>
          </a:p>
          <a:p>
            <a:endParaRPr lang="en-US" sz="2200" dirty="0"/>
          </a:p>
          <a:p>
            <a:pPr marL="0" indent="0">
              <a:buNone/>
            </a:pPr>
            <a:r>
              <a:rPr lang="en-US" sz="2200" dirty="0">
                <a:solidFill>
                  <a:schemeClr val="tx2"/>
                </a:solidFill>
                <a:latin typeface="+mj-lt"/>
              </a:rPr>
              <a:t>Testing means …</a:t>
            </a:r>
          </a:p>
          <a:p>
            <a:pPr marL="182563" lvl="1" indent="-182563">
              <a:buFontTx/>
              <a:buChar char="-"/>
            </a:pPr>
            <a:r>
              <a:rPr lang="en-US" sz="2200" dirty="0"/>
              <a:t>Executing a program using artificial data</a:t>
            </a:r>
          </a:p>
          <a:p>
            <a:pPr marL="182563" lvl="1" indent="-182563">
              <a:buFontTx/>
              <a:buChar char="-"/>
            </a:pPr>
            <a:r>
              <a:rPr lang="en-US" sz="2200" dirty="0"/>
              <a:t>Checking test results for errors, anomalies, or information about non-functional attributes</a:t>
            </a:r>
          </a:p>
          <a:p>
            <a:endParaRPr lang="en-GB" sz="2200" dirty="0"/>
          </a:p>
          <a:p>
            <a:pPr marL="0" indent="0">
              <a:buNone/>
            </a:pPr>
            <a:r>
              <a:rPr lang="en-GB" sz="2200" dirty="0">
                <a:solidFill>
                  <a:schemeClr val="tx2"/>
                </a:solidFill>
                <a:latin typeface="+mj-lt"/>
              </a:rPr>
              <a:t>Testing can reveal the presence of errors </a:t>
            </a:r>
            <a:r>
              <a:rPr lang="en-GB" sz="2200" u="sng" dirty="0">
                <a:solidFill>
                  <a:schemeClr val="tx2"/>
                </a:solidFill>
                <a:latin typeface="+mj-lt"/>
              </a:rPr>
              <a:t>NOT</a:t>
            </a:r>
            <a:r>
              <a:rPr lang="en-GB" sz="2200" dirty="0">
                <a:solidFill>
                  <a:schemeClr val="tx2"/>
                </a:solidFill>
                <a:latin typeface="+mj-lt"/>
              </a:rPr>
              <a:t> their absence</a:t>
            </a:r>
            <a:endParaRPr lang="en-US" dirty="0">
              <a:solidFill>
                <a:schemeClr val="tx2"/>
              </a:solidFill>
              <a:latin typeface="+mj-lt"/>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srgbClr val="0A2D50"/>
              </a:solidFill>
              <a:effectLst/>
              <a:uLnTx/>
              <a:uFillTx/>
              <a:latin typeface="Georgia"/>
              <a:ea typeface="+mn-ea"/>
            </a:endParaRPr>
          </a:p>
        </p:txBody>
      </p:sp>
      <p:pic>
        <p:nvPicPr>
          <p:cNvPr id="10" name="Picture Placeholder 9"/>
          <p:cNvPicPr>
            <a:picLocks noGrp="1" noChangeAspect="1"/>
          </p:cNvPicPr>
          <p:nvPr>
            <p:ph type="pic" sz="quarter" idx="13"/>
          </p:nvPr>
        </p:nvPicPr>
        <p:blipFill rotWithShape="1">
          <a:blip r:embed="rId3"/>
          <a:srcRect l="10717" r="9862"/>
          <a:stretch/>
        </p:blipFill>
        <p:spPr>
          <a:xfrm>
            <a:off x="6415578" y="1683251"/>
            <a:ext cx="5296422" cy="3672474"/>
          </a:xfrm>
          <a:prstGeom prst="rect">
            <a:avLst/>
          </a:prstGeom>
        </p:spPr>
      </p:pic>
    </p:spTree>
    <p:extLst>
      <p:ext uri="{BB962C8B-B14F-4D97-AF65-F5344CB8AC3E}">
        <p14:creationId xmlns:p14="http://schemas.microsoft.com/office/powerpoint/2010/main" val="1353955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 goals</a:t>
            </a:r>
          </a:p>
        </p:txBody>
      </p:sp>
      <p:sp>
        <p:nvSpPr>
          <p:cNvPr id="3" name="Content Placeholder 2"/>
          <p:cNvSpPr>
            <a:spLocks noGrp="1"/>
          </p:cNvSpPr>
          <p:nvPr>
            <p:ph idx="1"/>
          </p:nvPr>
        </p:nvSpPr>
        <p:spPr/>
        <p:txBody>
          <a:bodyPr>
            <a:normAutofit lnSpcReduction="10000"/>
          </a:bodyPr>
          <a:lstStyle/>
          <a:p>
            <a:r>
              <a:rPr lang="en-US" dirty="0"/>
              <a:t>Demonstrate to developer and customer that software meets its requirements</a:t>
            </a:r>
          </a:p>
          <a:p>
            <a:pPr marL="182563" lvl="1" indent="-182563">
              <a:buFontTx/>
              <a:buChar char="-"/>
            </a:pPr>
            <a:r>
              <a:rPr lang="en-US" dirty="0"/>
              <a:t>Custom software: at least one test for every requirement in the requirements document</a:t>
            </a:r>
          </a:p>
          <a:p>
            <a:pPr marL="182563" lvl="1" indent="-182563">
              <a:buFontTx/>
              <a:buChar char="-"/>
            </a:pPr>
            <a:r>
              <a:rPr lang="en-US" dirty="0"/>
              <a:t>Generic software products: tests for all of the system features, plus combinations of these features</a:t>
            </a:r>
          </a:p>
          <a:p>
            <a:pPr marL="182563" lvl="1" indent="-182563">
              <a:buFontTx/>
              <a:buChar char="-"/>
            </a:pPr>
            <a:r>
              <a:rPr lang="en-US" dirty="0">
                <a:solidFill>
                  <a:srgbClr val="000000"/>
                </a:solidFill>
              </a:rPr>
              <a:t>Test cases reflect system’s expected use</a:t>
            </a:r>
          </a:p>
          <a:p>
            <a:pPr marL="182563" lvl="1" indent="-182563">
              <a:buFontTx/>
              <a:buChar char="-"/>
            </a:pPr>
            <a:endParaRPr lang="en-US" dirty="0"/>
          </a:p>
          <a:p>
            <a:pPr lvl="1"/>
            <a:r>
              <a:rPr lang="en-GB" b="1" dirty="0">
                <a:sym typeface="Wingdings" panose="05000000000000000000" pitchFamily="2" charset="2"/>
              </a:rPr>
              <a:t> Validation Testing</a:t>
            </a:r>
            <a:endParaRPr lang="en-GB" b="1" dirty="0"/>
          </a:p>
          <a:p>
            <a:endParaRPr lang="en-US" dirty="0"/>
          </a:p>
          <a:p>
            <a:r>
              <a:rPr lang="en-US" dirty="0"/>
              <a:t>Discover situations in which software behavior is incorrect or undesirable</a:t>
            </a:r>
          </a:p>
          <a:p>
            <a:pPr marL="182563" lvl="1" indent="-182563">
              <a:lnSpc>
                <a:spcPct val="130000"/>
              </a:lnSpc>
              <a:buFontTx/>
              <a:buChar char="-"/>
            </a:pPr>
            <a:r>
              <a:rPr lang="en-US" dirty="0"/>
              <a:t>Root out undesirable system behavior such as system crashes, unwanted interactions with other systems, incorrect computations and data corruption</a:t>
            </a:r>
          </a:p>
          <a:p>
            <a:pPr marL="182563" lvl="1" indent="-182563">
              <a:lnSpc>
                <a:spcPct val="130000"/>
              </a:lnSpc>
              <a:buFontTx/>
              <a:buChar char="-"/>
            </a:pPr>
            <a:r>
              <a:rPr lang="en-US" dirty="0"/>
              <a:t>Test cases designed to expose defects</a:t>
            </a:r>
          </a:p>
          <a:p>
            <a:pPr marL="452438" lvl="2" indent="-182563">
              <a:lnSpc>
                <a:spcPct val="130000"/>
              </a:lnSpc>
              <a:buFontTx/>
              <a:buChar char="-"/>
            </a:pPr>
            <a:r>
              <a:rPr lang="en-US" dirty="0"/>
              <a:t>Can be deliberately obscure and need not reflect how the system is normally used</a:t>
            </a:r>
          </a:p>
          <a:p>
            <a:pPr lvl="1"/>
            <a:endParaRPr lang="en-US" dirty="0">
              <a:solidFill>
                <a:srgbClr val="000000"/>
              </a:solidFill>
            </a:endParaRPr>
          </a:p>
          <a:p>
            <a:pPr lvl="1"/>
            <a:r>
              <a:rPr lang="en-US" b="1" dirty="0">
                <a:solidFill>
                  <a:srgbClr val="000000"/>
                </a:solidFill>
                <a:sym typeface="Wingdings" panose="05000000000000000000" pitchFamily="2" charset="2"/>
              </a:rPr>
              <a:t> Defect testing</a:t>
            </a:r>
            <a:endParaRPr lang="en-US" b="1" dirty="0">
              <a:solidFill>
                <a:srgbClr val="000000"/>
              </a:solidFill>
            </a:endParaRPr>
          </a:p>
          <a:p>
            <a:pPr lvl="1"/>
            <a:endParaRPr lang="en-GB" dirty="0"/>
          </a:p>
          <a:p>
            <a:endParaRPr lang="en-US" dirty="0"/>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30642020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p:txBody>
          <a:bodyPr/>
          <a:lstStyle/>
          <a:p>
            <a:r>
              <a:rPr lang="en-GB" dirty="0"/>
              <a:t>Testing vs Inspections</a:t>
            </a:r>
          </a:p>
        </p:txBody>
      </p:sp>
      <p:sp>
        <p:nvSpPr>
          <p:cNvPr id="12290" name="Rectangle 2"/>
          <p:cNvSpPr>
            <a:spLocks noGrp="1" noChangeArrowheads="1"/>
          </p:cNvSpPr>
          <p:nvPr>
            <p:ph sz="half" idx="1"/>
          </p:nvPr>
        </p:nvSpPr>
        <p:spPr/>
        <p:txBody>
          <a:bodyPr/>
          <a:lstStyle/>
          <a:p>
            <a:r>
              <a:rPr lang="en-GB" dirty="0"/>
              <a:t>Testing </a:t>
            </a:r>
          </a:p>
          <a:p>
            <a:pPr marL="182563" lvl="1" indent="-182563">
              <a:buFontTx/>
              <a:buChar char="-"/>
            </a:pPr>
            <a:r>
              <a:rPr lang="en-GB" dirty="0"/>
              <a:t>Exercise and observe product behaviour (dynamic verification)</a:t>
            </a:r>
          </a:p>
          <a:p>
            <a:pPr marL="182563" lvl="1" indent="-182563">
              <a:buFontTx/>
              <a:buChar char="-"/>
            </a:pPr>
            <a:r>
              <a:rPr lang="en-GB" dirty="0"/>
              <a:t>System is executed with test data and its operational behaviour is observed</a:t>
            </a:r>
          </a:p>
          <a:p>
            <a:endParaRPr lang="en-GB" dirty="0"/>
          </a:p>
        </p:txBody>
      </p:sp>
      <p:sp>
        <p:nvSpPr>
          <p:cNvPr id="12" name="Content Placeholder 11"/>
          <p:cNvSpPr>
            <a:spLocks noGrp="1"/>
          </p:cNvSpPr>
          <p:nvPr>
            <p:ph sz="half" idx="2"/>
          </p:nvPr>
        </p:nvSpPr>
        <p:spPr/>
        <p:txBody>
          <a:bodyPr/>
          <a:lstStyle/>
          <a:p>
            <a:r>
              <a:rPr lang="en-GB" dirty="0"/>
              <a:t>Inspections </a:t>
            </a:r>
          </a:p>
          <a:p>
            <a:pPr marL="182563" lvl="1" indent="-182563">
              <a:buFontTx/>
              <a:buChar char="-"/>
            </a:pPr>
            <a:r>
              <a:rPr lang="en-GB" dirty="0"/>
              <a:t>Analysis of static system representation to discover problems  (static verification)</a:t>
            </a:r>
          </a:p>
          <a:p>
            <a:pPr marL="182563" lvl="1" indent="-182563">
              <a:buFontTx/>
              <a:buChar char="-"/>
            </a:pPr>
            <a:r>
              <a:rPr lang="en-GB" dirty="0"/>
              <a:t>May be supplemented by tool-based document and code analysis</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srgbClr val="0A2D50"/>
              </a:solidFill>
              <a:effectLst/>
              <a:uLnTx/>
              <a:uFillTx/>
              <a:latin typeface="Georgia"/>
              <a:ea typeface="+mn-ea"/>
            </a:endParaRPr>
          </a:p>
        </p:txBody>
      </p:sp>
      <p:pic>
        <p:nvPicPr>
          <p:cNvPr id="15" name="Picture 14" descr="8.2 Inspections Testing.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9144" y="3147344"/>
            <a:ext cx="7993712" cy="3350656"/>
          </a:xfrm>
          <a:prstGeom prst="rect">
            <a:avLst/>
          </a:prstGeom>
        </p:spPr>
      </p:pic>
    </p:spTree>
    <p:extLst>
      <p:ext uri="{BB962C8B-B14F-4D97-AF65-F5344CB8AC3E}">
        <p14:creationId xmlns:p14="http://schemas.microsoft.com/office/powerpoint/2010/main" val="64143471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vs Inspections (2)</a:t>
            </a:r>
          </a:p>
        </p:txBody>
      </p:sp>
      <p:sp>
        <p:nvSpPr>
          <p:cNvPr id="3" name="Content Placeholder 2"/>
          <p:cNvSpPr>
            <a:spLocks noGrp="1"/>
          </p:cNvSpPr>
          <p:nvPr>
            <p:ph sz="half" idx="1"/>
          </p:nvPr>
        </p:nvSpPr>
        <p:spPr/>
        <p:txBody>
          <a:bodyPr>
            <a:normAutofit/>
          </a:bodyPr>
          <a:lstStyle/>
          <a:p>
            <a:r>
              <a:rPr lang="en-US" dirty="0"/>
              <a:t>Testing</a:t>
            </a:r>
          </a:p>
          <a:p>
            <a:pPr marL="182563" lvl="1" indent="-182563">
              <a:buFontTx/>
              <a:buChar char="-"/>
            </a:pPr>
            <a:r>
              <a:rPr lang="en-US" dirty="0"/>
              <a:t>Errors can mask (hide) other errors</a:t>
            </a:r>
          </a:p>
          <a:p>
            <a:pPr marL="182563" lvl="1" indent="-182563">
              <a:buFontTx/>
              <a:buChar char="-"/>
            </a:pPr>
            <a:endParaRPr lang="en-US" dirty="0"/>
          </a:p>
          <a:p>
            <a:pPr marL="182563" lvl="1" indent="-182563">
              <a:buFontTx/>
              <a:buChar char="-"/>
            </a:pPr>
            <a:r>
              <a:rPr lang="en-US" dirty="0"/>
              <a:t>Need specialized test harnesses to test incomplete systems (mocking)</a:t>
            </a:r>
          </a:p>
          <a:p>
            <a:pPr marL="182563" lvl="1" indent="-182563">
              <a:buFontTx/>
              <a:buChar char="-"/>
            </a:pPr>
            <a:r>
              <a:rPr lang="en-US" dirty="0"/>
              <a:t>Cannot test “static” system properties</a:t>
            </a:r>
          </a:p>
          <a:p>
            <a:pPr marL="182563" lvl="1" indent="-182563">
              <a:buFontTx/>
              <a:buChar char="-"/>
            </a:pPr>
            <a:endParaRPr lang="en-US" dirty="0"/>
          </a:p>
          <a:p>
            <a:pPr marL="182563" lvl="1" indent="-182563">
              <a:buFontTx/>
              <a:buChar char="-"/>
            </a:pPr>
            <a:endParaRPr lang="en-US" dirty="0"/>
          </a:p>
          <a:p>
            <a:pPr marL="182563" lvl="1" indent="-182563">
              <a:buFontTx/>
              <a:buChar char="-"/>
            </a:pPr>
            <a:r>
              <a:rPr lang="en-US" dirty="0"/>
              <a:t>Can test</a:t>
            </a:r>
            <a:r>
              <a:rPr lang="en-GB" dirty="0"/>
              <a:t> non-functional characteristics such as performance, usability, etc.</a:t>
            </a:r>
          </a:p>
          <a:p>
            <a:endParaRPr lang="en-US" dirty="0"/>
          </a:p>
        </p:txBody>
      </p:sp>
      <p:sp>
        <p:nvSpPr>
          <p:cNvPr id="7" name="Content Placeholder 6"/>
          <p:cNvSpPr>
            <a:spLocks noGrp="1"/>
          </p:cNvSpPr>
          <p:nvPr>
            <p:ph sz="half" idx="2"/>
          </p:nvPr>
        </p:nvSpPr>
        <p:spPr/>
        <p:txBody>
          <a:bodyPr>
            <a:normAutofit/>
          </a:bodyPr>
          <a:lstStyle/>
          <a:p>
            <a:r>
              <a:rPr lang="en-GB" dirty="0"/>
              <a:t>Inspections</a:t>
            </a:r>
          </a:p>
          <a:p>
            <a:pPr marL="182563" lvl="1" indent="-182563">
              <a:buFontTx/>
              <a:buChar char="-"/>
            </a:pPr>
            <a:r>
              <a:rPr lang="en-US" dirty="0"/>
              <a:t>Static process: interactions between errors not a concern</a:t>
            </a:r>
          </a:p>
          <a:p>
            <a:pPr marL="182563" lvl="1" indent="-182563">
              <a:buFontTx/>
              <a:buChar char="-"/>
            </a:pPr>
            <a:r>
              <a:rPr lang="en-US" dirty="0"/>
              <a:t>Incomplete versions of a system can be inspected without additional costs</a:t>
            </a:r>
          </a:p>
          <a:p>
            <a:pPr marL="182563" lvl="1" indent="-182563">
              <a:buFontTx/>
              <a:buChar char="-"/>
            </a:pPr>
            <a:r>
              <a:rPr lang="en-US" dirty="0"/>
              <a:t>Can also consider broader quality attributes, such as compliance with standards, portability, maintainability</a:t>
            </a:r>
          </a:p>
          <a:p>
            <a:pPr marL="182563" lvl="1" indent="-182563">
              <a:buFontTx/>
              <a:buChar char="-"/>
            </a:pPr>
            <a:r>
              <a:rPr lang="en-GB" dirty="0"/>
              <a:t>Inspections cannot check dynamic properties reliably</a:t>
            </a:r>
          </a:p>
          <a:p>
            <a:pPr marL="182563" lvl="1" indent="-182563">
              <a:buFontTx/>
              <a:buChar char="-"/>
            </a:pPr>
            <a:endParaRPr lang="en-US" dirty="0"/>
          </a:p>
          <a:p>
            <a:endParaRPr lang="en-GB"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
        <p:nvSpPr>
          <p:cNvPr id="8" name="TextBox 7"/>
          <p:cNvSpPr txBox="1"/>
          <p:nvPr/>
        </p:nvSpPr>
        <p:spPr>
          <a:xfrm>
            <a:off x="480001" y="5267161"/>
            <a:ext cx="11232000"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0A2D50"/>
                </a:solidFill>
                <a:effectLst/>
                <a:uLnTx/>
                <a:uFillTx/>
                <a:latin typeface="Impact"/>
                <a:ea typeface="+mn-ea"/>
                <a:cs typeface="Impact"/>
              </a:rPr>
              <a:t>Inspections and testing are complementary and not opposing verification techniques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srgbClr val="0A2D50"/>
              </a:solidFill>
              <a:effectLst/>
              <a:uLnTx/>
              <a:uFillTx/>
              <a:latin typeface="Impact"/>
              <a:ea typeface="+mn-ea"/>
              <a:cs typeface="Impac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0A2D50"/>
                </a:solidFill>
                <a:effectLst/>
                <a:uLnTx/>
                <a:uFillTx/>
                <a:latin typeface="Impact"/>
                <a:ea typeface="+mn-ea"/>
                <a:cs typeface="Impact"/>
              </a:rPr>
              <a:t>Both should be used during the V &amp; V process</a:t>
            </a:r>
            <a:endParaRPr kumimoji="0" lang="en-GB" sz="2000" b="0" i="0" u="none" strike="noStrike" kern="1200" cap="none" spc="0" normalizeH="0" baseline="0" noProof="0" dirty="0">
              <a:ln>
                <a:noFill/>
              </a:ln>
              <a:solidFill>
                <a:prstClr val="black"/>
              </a:solidFill>
              <a:effectLst/>
              <a:uLnTx/>
              <a:uFillTx/>
              <a:latin typeface="Impact"/>
              <a:ea typeface="+mn-ea"/>
              <a:cs typeface="+mn-cs"/>
            </a:endParaRPr>
          </a:p>
        </p:txBody>
      </p:sp>
    </p:spTree>
    <p:extLst>
      <p:ext uri="{BB962C8B-B14F-4D97-AF65-F5344CB8AC3E}">
        <p14:creationId xmlns:p14="http://schemas.microsoft.com/office/powerpoint/2010/main" val="112905668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the software testing process</a:t>
            </a:r>
            <a:r>
              <a:rPr lang="en-GB" dirty="0"/>
              <a:t> </a:t>
            </a:r>
            <a:endParaRPr lang="en-US" dirty="0"/>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a:ln>
                <a:noFill/>
              </a:ln>
              <a:solidFill>
                <a:srgbClr val="0A2D50"/>
              </a:solidFill>
              <a:effectLst/>
              <a:uLnTx/>
              <a:uFillTx/>
              <a:latin typeface="Georgia"/>
              <a:ea typeface="+mn-ea"/>
            </a:endParaRPr>
          </a:p>
        </p:txBody>
      </p:sp>
      <p:pic>
        <p:nvPicPr>
          <p:cNvPr id="7" name="Picture 6" descr="8.3 Testing Process.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086" y="2655237"/>
            <a:ext cx="8744367" cy="1835492"/>
          </a:xfrm>
          <a:prstGeom prst="rect">
            <a:avLst/>
          </a:prstGeom>
        </p:spPr>
      </p:pic>
    </p:spTree>
    <p:extLst>
      <p:ext uri="{BB962C8B-B14F-4D97-AF65-F5344CB8AC3E}">
        <p14:creationId xmlns:p14="http://schemas.microsoft.com/office/powerpoint/2010/main" val="7166259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p:txBody>
          <a:bodyPr/>
          <a:lstStyle/>
          <a:p>
            <a:r>
              <a:rPr lang="en-US" dirty="0"/>
              <a:t>Development testing</a:t>
            </a:r>
          </a:p>
          <a:p>
            <a:pPr lvl="1"/>
            <a:r>
              <a:rPr lang="en-US" dirty="0"/>
              <a:t>System is tested during development to discover bugs and defects</a:t>
            </a:r>
          </a:p>
          <a:p>
            <a:pPr lvl="1"/>
            <a:endParaRPr lang="en-US" dirty="0"/>
          </a:p>
          <a:p>
            <a:r>
              <a:rPr lang="en-US" dirty="0"/>
              <a:t>Release testing</a:t>
            </a:r>
          </a:p>
          <a:p>
            <a:pPr lvl="1"/>
            <a:r>
              <a:rPr lang="en-US" dirty="0"/>
              <a:t>A separate testing team test a complete version of the system before it is released to users</a:t>
            </a:r>
          </a:p>
          <a:p>
            <a:endParaRPr lang="en-US" dirty="0"/>
          </a:p>
          <a:p>
            <a:r>
              <a:rPr lang="en-US" dirty="0"/>
              <a:t>User testing</a:t>
            </a:r>
          </a:p>
          <a:p>
            <a:pPr lvl="1"/>
            <a:r>
              <a:rPr lang="en-US" dirty="0"/>
              <a:t>Users or potential users of a system test the system in their own environment</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13899273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969696"/>
                                      </p:to>
                                    </p:animClr>
                                  </p:childTnLst>
                                </p:cTn>
                              </p:par>
                              <p:par>
                                <p:cTn id="7" presetID="3" presetClass="emph" presetSubtype="2" fill="hold" nodeType="withEffect">
                                  <p:stCondLst>
                                    <p:cond delay="0"/>
                                  </p:stCondLst>
                                  <p:childTnLst>
                                    <p:animClr clrSpc="rgb" dir="cw">
                                      <p:cBhvr override="childStyle">
                                        <p:cTn id="8" dur="500" fill="hold"/>
                                        <p:tgtEl>
                                          <p:spTgt spid="3">
                                            <p:txEl>
                                              <p:pRg st="4" end="4"/>
                                            </p:txEl>
                                          </p:spTgt>
                                        </p:tgtEl>
                                        <p:attrNameLst>
                                          <p:attrName>style.color</p:attrName>
                                        </p:attrNameLst>
                                      </p:cBhvr>
                                      <p:to>
                                        <a:srgbClr val="969696"/>
                                      </p:to>
                                    </p:animClr>
                                  </p:childTnLst>
                                </p:cTn>
                              </p:par>
                              <p:par>
                                <p:cTn id="9" presetID="3" presetClass="emph" presetSubtype="2" fill="hold" nodeType="withEffect">
                                  <p:stCondLst>
                                    <p:cond delay="0"/>
                                  </p:stCondLst>
                                  <p:childTnLst>
                                    <p:animClr clrSpc="rgb" dir="cw">
                                      <p:cBhvr override="childStyle">
                                        <p:cTn id="10" dur="500" fill="hold"/>
                                        <p:tgtEl>
                                          <p:spTgt spid="3">
                                            <p:txEl>
                                              <p:pRg st="6" end="6"/>
                                            </p:txEl>
                                          </p:spTgt>
                                        </p:tgtEl>
                                        <p:attrNameLst>
                                          <p:attrName>style.color</p:attrName>
                                        </p:attrNameLst>
                                      </p:cBhvr>
                                      <p:to>
                                        <a:srgbClr val="969696"/>
                                      </p:to>
                                    </p:animClr>
                                  </p:childTnLst>
                                </p:cTn>
                              </p:par>
                              <p:par>
                                <p:cTn id="11" presetID="3" presetClass="emph" presetSubtype="2" fill="hold" nodeType="withEffect">
                                  <p:stCondLst>
                                    <p:cond delay="0"/>
                                  </p:stCondLst>
                                  <p:childTnLst>
                                    <p:animClr clrSpc="rgb" dir="cw">
                                      <p:cBhvr override="childStyle">
                                        <p:cTn id="12" dur="500" fill="hold"/>
                                        <p:tgtEl>
                                          <p:spTgt spid="3">
                                            <p:txEl>
                                              <p:pRg st="7" end="7"/>
                                            </p:txEl>
                                          </p:spTgt>
                                        </p:tgtEl>
                                        <p:attrNameLst>
                                          <p:attrName>style.color</p:attrName>
                                        </p:attrNameLst>
                                      </p:cBhvr>
                                      <p:to>
                                        <a:srgbClr val="96969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CL UPDATE v4 4x3">
  <a:themeElements>
    <a:clrScheme name="KCL">
      <a:dk1>
        <a:sysClr val="windowText" lastClr="000000"/>
      </a:dk1>
      <a:lt1>
        <a:sysClr val="window" lastClr="FFFFFF"/>
      </a:lt1>
      <a:dk2>
        <a:srgbClr val="0A2D50"/>
      </a:dk2>
      <a:lt2>
        <a:srgbClr val="CDD7DC"/>
      </a:lt2>
      <a:accent1>
        <a:srgbClr val="E2231A"/>
      </a:accent1>
      <a:accent2>
        <a:srgbClr val="FF5F05"/>
      </a:accent2>
      <a:accent3>
        <a:srgbClr val="F5B90F"/>
      </a:accent3>
      <a:accent4>
        <a:srgbClr val="C8E128"/>
      </a:accent4>
      <a:accent5>
        <a:srgbClr val="009EA0"/>
      </a:accent5>
      <a:accent6>
        <a:srgbClr val="005AD2"/>
      </a:accent6>
      <a:hlink>
        <a:srgbClr val="E2231A"/>
      </a:hlink>
      <a:folHlink>
        <a:srgbClr val="E2231A"/>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1419</Words>
  <Application>Microsoft Office PowerPoint</Application>
  <PresentationFormat>Widescreen</PresentationFormat>
  <Paragraphs>133</Paragraphs>
  <Slides>7</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Calibri Light</vt:lpstr>
      <vt:lpstr>Georgia</vt:lpstr>
      <vt:lpstr>Impact</vt:lpstr>
      <vt:lpstr>Office Theme</vt:lpstr>
      <vt:lpstr>KCL UPDATE v4 4x3</vt:lpstr>
      <vt:lpstr>QA Techniques: Testing: Introduction</vt:lpstr>
      <vt:lpstr>Program testing</vt:lpstr>
      <vt:lpstr>Program testing goals</vt:lpstr>
      <vt:lpstr>Testing vs Inspections</vt:lpstr>
      <vt:lpstr>Test vs Inspections (2)</vt:lpstr>
      <vt:lpstr>A model of the software testing process </vt:lpstr>
      <vt:lpstr>Stages of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 Techniques: Testing: Introduction</dc:title>
  <dc:creator>Zschaler, Steffen</dc:creator>
  <cp:lastModifiedBy>Zschaler, Steffen</cp:lastModifiedBy>
  <cp:revision>1</cp:revision>
  <dcterms:created xsi:type="dcterms:W3CDTF">2021-02-12T11:52:56Z</dcterms:created>
  <dcterms:modified xsi:type="dcterms:W3CDTF">2021-02-15T15:18:40Z</dcterms:modified>
</cp:coreProperties>
</file>