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7"/>
  </p:notesMasterIdLst>
  <p:sldIdLst>
    <p:sldId id="404" r:id="rId3"/>
    <p:sldId id="343" r:id="rId4"/>
    <p:sldId id="344" r:id="rId5"/>
    <p:sldId id="346" r:id="rId6"/>
    <p:sldId id="348" r:id="rId7"/>
    <p:sldId id="349" r:id="rId8"/>
    <p:sldId id="392" r:id="rId9"/>
    <p:sldId id="394" r:id="rId10"/>
    <p:sldId id="393" r:id="rId11"/>
    <p:sldId id="350" r:id="rId12"/>
    <p:sldId id="352" r:id="rId13"/>
    <p:sldId id="354" r:id="rId14"/>
    <p:sldId id="356" r:id="rId15"/>
    <p:sldId id="370" r:id="rId16"/>
    <p:sldId id="390" r:id="rId17"/>
    <p:sldId id="357" r:id="rId18"/>
    <p:sldId id="358" r:id="rId19"/>
    <p:sldId id="360" r:id="rId20"/>
    <p:sldId id="361" r:id="rId21"/>
    <p:sldId id="391" r:id="rId22"/>
    <p:sldId id="362" r:id="rId23"/>
    <p:sldId id="364" r:id="rId24"/>
    <p:sldId id="366" r:id="rId25"/>
    <p:sldId id="3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chaler, Steffen" initials="ZS" lastIdx="2" clrIdx="0">
    <p:extLst>
      <p:ext uri="{19B8F6BF-5375-455C-9EA6-DF929625EA0E}">
        <p15:presenceInfo xmlns:p15="http://schemas.microsoft.com/office/powerpoint/2012/main" userId="S-1-5-21-1101985487-4055868668-2532615317-1516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98D594-3115-4B1A-BD8E-C40EDDC6FB6C}" v="8" dt="2021-02-15T15:59:55.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421" autoAdjust="0"/>
  </p:normalViewPr>
  <p:slideViewPr>
    <p:cSldViewPr snapToGrid="0">
      <p:cViewPr varScale="1">
        <p:scale>
          <a:sx n="62" d="100"/>
          <a:sy n="62" d="100"/>
        </p:scale>
        <p:origin x="147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schaler, Steffen" userId="130a91b6-43d4-46e6-aee6-e1bfbc1915e3" providerId="ADAL" clId="{A398D594-3115-4B1A-BD8E-C40EDDC6FB6C}"/>
    <pc:docChg chg="undo custSel addSld delSld modSld">
      <pc:chgData name="Zschaler, Steffen" userId="130a91b6-43d4-46e6-aee6-e1bfbc1915e3" providerId="ADAL" clId="{A398D594-3115-4B1A-BD8E-C40EDDC6FB6C}" dt="2021-02-15T17:01:00.961" v="14708" actId="33524"/>
      <pc:docMkLst>
        <pc:docMk/>
      </pc:docMkLst>
      <pc:sldChg chg="add del">
        <pc:chgData name="Zschaler, Steffen" userId="130a91b6-43d4-46e6-aee6-e1bfbc1915e3" providerId="ADAL" clId="{A398D594-3115-4B1A-BD8E-C40EDDC6FB6C}" dt="2021-02-15T15:21:12.452" v="193" actId="47"/>
        <pc:sldMkLst>
          <pc:docMk/>
          <pc:sldMk cId="1389927353" sldId="341"/>
        </pc:sldMkLst>
      </pc:sldChg>
      <pc:sldChg chg="add modAnim modNotesTx">
        <pc:chgData name="Zschaler, Steffen" userId="130a91b6-43d4-46e6-aee6-e1bfbc1915e3" providerId="ADAL" clId="{A398D594-3115-4B1A-BD8E-C40EDDC6FB6C}" dt="2021-02-15T15:38:52.979" v="1059" actId="20577"/>
        <pc:sldMkLst>
          <pc:docMk/>
          <pc:sldMk cId="4002378845" sldId="343"/>
        </pc:sldMkLst>
      </pc:sldChg>
      <pc:sldChg chg="add modNotesTx">
        <pc:chgData name="Zschaler, Steffen" userId="130a91b6-43d4-46e6-aee6-e1bfbc1915e3" providerId="ADAL" clId="{A398D594-3115-4B1A-BD8E-C40EDDC6FB6C}" dt="2021-02-15T15:52:28.273" v="2087" actId="5793"/>
        <pc:sldMkLst>
          <pc:docMk/>
          <pc:sldMk cId="2025196977" sldId="344"/>
        </pc:sldMkLst>
      </pc:sldChg>
      <pc:sldChg chg="add modNotesTx">
        <pc:chgData name="Zschaler, Steffen" userId="130a91b6-43d4-46e6-aee6-e1bfbc1915e3" providerId="ADAL" clId="{A398D594-3115-4B1A-BD8E-C40EDDC6FB6C}" dt="2021-02-15T16:17:19.029" v="6420" actId="6549"/>
        <pc:sldMkLst>
          <pc:docMk/>
          <pc:sldMk cId="2257012829" sldId="346"/>
        </pc:sldMkLst>
      </pc:sldChg>
      <pc:sldChg chg="add modAnim modNotesTx">
        <pc:chgData name="Zschaler, Steffen" userId="130a91b6-43d4-46e6-aee6-e1bfbc1915e3" providerId="ADAL" clId="{A398D594-3115-4B1A-BD8E-C40EDDC6FB6C}" dt="2021-02-15T16:04:11.955" v="4236" actId="20577"/>
        <pc:sldMkLst>
          <pc:docMk/>
          <pc:sldMk cId="3669627946" sldId="348"/>
        </pc:sldMkLst>
      </pc:sldChg>
      <pc:sldChg chg="add modNotesTx">
        <pc:chgData name="Zschaler, Steffen" userId="130a91b6-43d4-46e6-aee6-e1bfbc1915e3" providerId="ADAL" clId="{A398D594-3115-4B1A-BD8E-C40EDDC6FB6C}" dt="2021-02-15T16:08:28.538" v="4591" actId="20577"/>
        <pc:sldMkLst>
          <pc:docMk/>
          <pc:sldMk cId="1736301160" sldId="349"/>
        </pc:sldMkLst>
      </pc:sldChg>
      <pc:sldChg chg="add modNotesTx">
        <pc:chgData name="Zschaler, Steffen" userId="130a91b6-43d4-46e6-aee6-e1bfbc1915e3" providerId="ADAL" clId="{A398D594-3115-4B1A-BD8E-C40EDDC6FB6C}" dt="2021-02-15T16:24:30.900" v="7817" actId="20577"/>
        <pc:sldMkLst>
          <pc:docMk/>
          <pc:sldMk cId="1238041811" sldId="350"/>
        </pc:sldMkLst>
      </pc:sldChg>
      <pc:sldChg chg="add modNotesTx">
        <pc:chgData name="Zschaler, Steffen" userId="130a91b6-43d4-46e6-aee6-e1bfbc1915e3" providerId="ADAL" clId="{A398D594-3115-4B1A-BD8E-C40EDDC6FB6C}" dt="2021-02-15T16:29:02.948" v="8615" actId="20577"/>
        <pc:sldMkLst>
          <pc:docMk/>
          <pc:sldMk cId="2280891522" sldId="352"/>
        </pc:sldMkLst>
      </pc:sldChg>
      <pc:sldChg chg="add modNotesTx">
        <pc:chgData name="Zschaler, Steffen" userId="130a91b6-43d4-46e6-aee6-e1bfbc1915e3" providerId="ADAL" clId="{A398D594-3115-4B1A-BD8E-C40EDDC6FB6C}" dt="2021-02-15T16:30:42.795" v="9059" actId="20577"/>
        <pc:sldMkLst>
          <pc:docMk/>
          <pc:sldMk cId="2701159919" sldId="354"/>
        </pc:sldMkLst>
      </pc:sldChg>
      <pc:sldChg chg="add modNotesTx">
        <pc:chgData name="Zschaler, Steffen" userId="130a91b6-43d4-46e6-aee6-e1bfbc1915e3" providerId="ADAL" clId="{A398D594-3115-4B1A-BD8E-C40EDDC6FB6C}" dt="2021-02-15T16:34:12.563" v="9833" actId="20577"/>
        <pc:sldMkLst>
          <pc:docMk/>
          <pc:sldMk cId="3392313188" sldId="356"/>
        </pc:sldMkLst>
      </pc:sldChg>
      <pc:sldChg chg="add modNotesTx">
        <pc:chgData name="Zschaler, Steffen" userId="130a91b6-43d4-46e6-aee6-e1bfbc1915e3" providerId="ADAL" clId="{A398D594-3115-4B1A-BD8E-C40EDDC6FB6C}" dt="2021-02-15T16:44:04.305" v="11081" actId="20577"/>
        <pc:sldMkLst>
          <pc:docMk/>
          <pc:sldMk cId="1774057714" sldId="357"/>
        </pc:sldMkLst>
      </pc:sldChg>
      <pc:sldChg chg="add modNotesTx">
        <pc:chgData name="Zschaler, Steffen" userId="130a91b6-43d4-46e6-aee6-e1bfbc1915e3" providerId="ADAL" clId="{A398D594-3115-4B1A-BD8E-C40EDDC6FB6C}" dt="2021-02-15T16:47:15.972" v="11900" actId="20577"/>
        <pc:sldMkLst>
          <pc:docMk/>
          <pc:sldMk cId="4292478685" sldId="358"/>
        </pc:sldMkLst>
      </pc:sldChg>
      <pc:sldChg chg="add modNotesTx">
        <pc:chgData name="Zschaler, Steffen" userId="130a91b6-43d4-46e6-aee6-e1bfbc1915e3" providerId="ADAL" clId="{A398D594-3115-4B1A-BD8E-C40EDDC6FB6C}" dt="2021-02-15T16:48:45.886" v="12340" actId="20577"/>
        <pc:sldMkLst>
          <pc:docMk/>
          <pc:sldMk cId="4194998803" sldId="360"/>
        </pc:sldMkLst>
      </pc:sldChg>
      <pc:sldChg chg="add modNotesTx">
        <pc:chgData name="Zschaler, Steffen" userId="130a91b6-43d4-46e6-aee6-e1bfbc1915e3" providerId="ADAL" clId="{A398D594-3115-4B1A-BD8E-C40EDDC6FB6C}" dt="2021-02-15T16:49:37.150" v="12552" actId="20577"/>
        <pc:sldMkLst>
          <pc:docMk/>
          <pc:sldMk cId="2015014850" sldId="361"/>
        </pc:sldMkLst>
      </pc:sldChg>
      <pc:sldChg chg="add modNotesTx">
        <pc:chgData name="Zschaler, Steffen" userId="130a91b6-43d4-46e6-aee6-e1bfbc1915e3" providerId="ADAL" clId="{A398D594-3115-4B1A-BD8E-C40EDDC6FB6C}" dt="2021-02-15T16:52:32.445" v="13112" actId="20577"/>
        <pc:sldMkLst>
          <pc:docMk/>
          <pc:sldMk cId="2834226761" sldId="362"/>
        </pc:sldMkLst>
      </pc:sldChg>
      <pc:sldChg chg="add modNotesTx">
        <pc:chgData name="Zschaler, Steffen" userId="130a91b6-43d4-46e6-aee6-e1bfbc1915e3" providerId="ADAL" clId="{A398D594-3115-4B1A-BD8E-C40EDDC6FB6C}" dt="2021-02-15T16:53:35.468" v="13354" actId="20577"/>
        <pc:sldMkLst>
          <pc:docMk/>
          <pc:sldMk cId="1629107897" sldId="364"/>
        </pc:sldMkLst>
      </pc:sldChg>
      <pc:sldChg chg="add modNotesTx">
        <pc:chgData name="Zschaler, Steffen" userId="130a91b6-43d4-46e6-aee6-e1bfbc1915e3" providerId="ADAL" clId="{A398D594-3115-4B1A-BD8E-C40EDDC6FB6C}" dt="2021-02-15T16:57:44.315" v="13951" actId="20577"/>
        <pc:sldMkLst>
          <pc:docMk/>
          <pc:sldMk cId="221484762" sldId="366"/>
        </pc:sldMkLst>
      </pc:sldChg>
      <pc:sldChg chg="modSp add mod modNotesTx">
        <pc:chgData name="Zschaler, Steffen" userId="130a91b6-43d4-46e6-aee6-e1bfbc1915e3" providerId="ADAL" clId="{A398D594-3115-4B1A-BD8E-C40EDDC6FB6C}" dt="2021-02-15T17:01:00.961" v="14708" actId="33524"/>
        <pc:sldMkLst>
          <pc:docMk/>
          <pc:sldMk cId="2282863502" sldId="367"/>
        </pc:sldMkLst>
        <pc:spChg chg="mod">
          <ac:chgData name="Zschaler, Steffen" userId="130a91b6-43d4-46e6-aee6-e1bfbc1915e3" providerId="ADAL" clId="{A398D594-3115-4B1A-BD8E-C40EDDC6FB6C}" dt="2021-02-15T17:01:00.961" v="14708" actId="33524"/>
          <ac:spMkLst>
            <pc:docMk/>
            <pc:sldMk cId="2282863502" sldId="367"/>
            <ac:spMk id="3" creationId="{00000000-0000-0000-0000-000000000000}"/>
          </ac:spMkLst>
        </pc:spChg>
      </pc:sldChg>
      <pc:sldChg chg="add modNotesTx">
        <pc:chgData name="Zschaler, Steffen" userId="130a91b6-43d4-46e6-aee6-e1bfbc1915e3" providerId="ADAL" clId="{A398D594-3115-4B1A-BD8E-C40EDDC6FB6C}" dt="2021-02-15T16:36:55.186" v="10248" actId="20577"/>
        <pc:sldMkLst>
          <pc:docMk/>
          <pc:sldMk cId="2285269737" sldId="370"/>
        </pc:sldMkLst>
      </pc:sldChg>
      <pc:sldChg chg="add modNotesTx">
        <pc:chgData name="Zschaler, Steffen" userId="130a91b6-43d4-46e6-aee6-e1bfbc1915e3" providerId="ADAL" clId="{A398D594-3115-4B1A-BD8E-C40EDDC6FB6C}" dt="2021-02-15T16:37:47.854" v="10381" actId="20577"/>
        <pc:sldMkLst>
          <pc:docMk/>
          <pc:sldMk cId="3786662443" sldId="390"/>
        </pc:sldMkLst>
      </pc:sldChg>
      <pc:sldChg chg="add modNotesTx">
        <pc:chgData name="Zschaler, Steffen" userId="130a91b6-43d4-46e6-aee6-e1bfbc1915e3" providerId="ADAL" clId="{A398D594-3115-4B1A-BD8E-C40EDDC6FB6C}" dt="2021-02-15T16:49:54.157" v="12613" actId="20577"/>
        <pc:sldMkLst>
          <pc:docMk/>
          <pc:sldMk cId="701946103" sldId="391"/>
        </pc:sldMkLst>
      </pc:sldChg>
      <pc:sldChg chg="add modNotesTx">
        <pc:chgData name="Zschaler, Steffen" userId="130a91b6-43d4-46e6-aee6-e1bfbc1915e3" providerId="ADAL" clId="{A398D594-3115-4B1A-BD8E-C40EDDC6FB6C}" dt="2021-02-15T16:10:26.422" v="5110" actId="20577"/>
        <pc:sldMkLst>
          <pc:docMk/>
          <pc:sldMk cId="2460644579" sldId="392"/>
        </pc:sldMkLst>
      </pc:sldChg>
      <pc:sldChg chg="add delCm modNotesTx">
        <pc:chgData name="Zschaler, Steffen" userId="130a91b6-43d4-46e6-aee6-e1bfbc1915e3" providerId="ADAL" clId="{A398D594-3115-4B1A-BD8E-C40EDDC6FB6C}" dt="2021-02-15T16:21:22.902" v="7349" actId="5793"/>
        <pc:sldMkLst>
          <pc:docMk/>
          <pc:sldMk cId="631062866" sldId="393"/>
        </pc:sldMkLst>
      </pc:sldChg>
      <pc:sldChg chg="add modNotesTx">
        <pc:chgData name="Zschaler, Steffen" userId="130a91b6-43d4-46e6-aee6-e1bfbc1915e3" providerId="ADAL" clId="{A398D594-3115-4B1A-BD8E-C40EDDC6FB6C}" dt="2021-02-15T16:15:33.489" v="6122" actId="20577"/>
        <pc:sldMkLst>
          <pc:docMk/>
          <pc:sldMk cId="3261169278" sldId="394"/>
        </pc:sldMkLst>
      </pc:sldChg>
      <pc:sldChg chg="add del">
        <pc:chgData name="Zschaler, Steffen" userId="130a91b6-43d4-46e6-aee6-e1bfbc1915e3" providerId="ADAL" clId="{A398D594-3115-4B1A-BD8E-C40EDDC6FB6C}" dt="2021-02-12T11:59:02.856" v="74" actId="47"/>
        <pc:sldMkLst>
          <pc:docMk/>
          <pc:sldMk cId="2600967825" sldId="398"/>
        </pc:sldMkLst>
      </pc:sldChg>
      <pc:sldChg chg="add del">
        <pc:chgData name="Zschaler, Steffen" userId="130a91b6-43d4-46e6-aee6-e1bfbc1915e3" providerId="ADAL" clId="{A398D594-3115-4B1A-BD8E-C40EDDC6FB6C}" dt="2021-02-12T11:59:11.336" v="75" actId="47"/>
        <pc:sldMkLst>
          <pc:docMk/>
          <pc:sldMk cId="767600158" sldId="399"/>
        </pc:sldMkLst>
      </pc:sldChg>
      <pc:sldChg chg="add del">
        <pc:chgData name="Zschaler, Steffen" userId="130a91b6-43d4-46e6-aee6-e1bfbc1915e3" providerId="ADAL" clId="{A398D594-3115-4B1A-BD8E-C40EDDC6FB6C}" dt="2021-02-12T11:59:02.856" v="74" actId="47"/>
        <pc:sldMkLst>
          <pc:docMk/>
          <pc:sldMk cId="2744473841" sldId="400"/>
        </pc:sldMkLst>
      </pc:sldChg>
      <pc:sldChg chg="add del">
        <pc:chgData name="Zschaler, Steffen" userId="130a91b6-43d4-46e6-aee6-e1bfbc1915e3" providerId="ADAL" clId="{A398D594-3115-4B1A-BD8E-C40EDDC6FB6C}" dt="2021-02-12T11:59:11.336" v="75" actId="47"/>
        <pc:sldMkLst>
          <pc:docMk/>
          <pc:sldMk cId="2128214962" sldId="401"/>
        </pc:sldMkLst>
      </pc:sldChg>
      <pc:sldChg chg="add del">
        <pc:chgData name="Zschaler, Steffen" userId="130a91b6-43d4-46e6-aee6-e1bfbc1915e3" providerId="ADAL" clId="{A398D594-3115-4B1A-BD8E-C40EDDC6FB6C}" dt="2021-02-12T11:59:16.539" v="76" actId="47"/>
        <pc:sldMkLst>
          <pc:docMk/>
          <pc:sldMk cId="2262742777" sldId="402"/>
        </pc:sldMkLst>
      </pc:sldChg>
      <pc:sldChg chg="add del">
        <pc:chgData name="Zschaler, Steffen" userId="130a91b6-43d4-46e6-aee6-e1bfbc1915e3" providerId="ADAL" clId="{A398D594-3115-4B1A-BD8E-C40EDDC6FB6C}" dt="2021-02-12T11:59:18.042" v="77" actId="47"/>
        <pc:sldMkLst>
          <pc:docMk/>
          <pc:sldMk cId="1187453072" sldId="403"/>
        </pc:sldMkLst>
      </pc:sldChg>
      <pc:sldChg chg="modSp new mod modNotesTx">
        <pc:chgData name="Zschaler, Steffen" userId="130a91b6-43d4-46e6-aee6-e1bfbc1915e3" providerId="ADAL" clId="{A398D594-3115-4B1A-BD8E-C40EDDC6FB6C}" dt="2021-02-15T15:20:00.158" v="192" actId="20577"/>
        <pc:sldMkLst>
          <pc:docMk/>
          <pc:sldMk cId="3841072240" sldId="404"/>
        </pc:sldMkLst>
        <pc:spChg chg="mod">
          <ac:chgData name="Zschaler, Steffen" userId="130a91b6-43d4-46e6-aee6-e1bfbc1915e3" providerId="ADAL" clId="{A398D594-3115-4B1A-BD8E-C40EDDC6FB6C}" dt="2021-02-12T11:58:37.234" v="73" actId="14838"/>
          <ac:spMkLst>
            <pc:docMk/>
            <pc:sldMk cId="3841072240" sldId="404"/>
            <ac:spMk id="2" creationId="{D33E6A65-3C6A-4490-816E-36DC11FF7860}"/>
          </ac:spMkLst>
        </pc:spChg>
        <pc:spChg chg="mod">
          <ac:chgData name="Zschaler, Steffen" userId="130a91b6-43d4-46e6-aee6-e1bfbc1915e3" providerId="ADAL" clId="{A398D594-3115-4B1A-BD8E-C40EDDC6FB6C}" dt="2021-02-12T11:58:31.331" v="71" actId="20577"/>
          <ac:spMkLst>
            <pc:docMk/>
            <pc:sldMk cId="3841072240" sldId="404"/>
            <ac:spMk id="3" creationId="{F304997C-07C8-44B9-AB97-C285750BEE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32675-DF7B-4AE7-A76B-88788B69251E}" type="datetimeFigureOut">
              <a:rPr lang="en-GB" smtClean="0"/>
              <a:t>15/02/2021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700D6-36FE-4AC4-891B-CFC33660602E}" type="slidenum">
              <a:rPr lang="en-GB" smtClean="0"/>
              <a:t>‹#›</a:t>
            </a:fld>
            <a:endParaRPr lang="en-GB"/>
          </a:p>
        </p:txBody>
      </p:sp>
    </p:spTree>
    <p:extLst>
      <p:ext uri="{BB962C8B-B14F-4D97-AF65-F5344CB8AC3E}">
        <p14:creationId xmlns:p14="http://schemas.microsoft.com/office/powerpoint/2010/main" val="1240493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&lt;CTRL-SHIFT-HOME&gt;&lt;CTRL-SHIFT-2&gt;</a:t>
            </a:r>
          </a:p>
          <a:p>
            <a:endParaRPr lang="en-GB" dirty="0"/>
          </a:p>
          <a:p>
            <a:r>
              <a:rPr lang="en-GB" dirty="0"/>
              <a:t>Welcome.</a:t>
            </a:r>
          </a:p>
          <a:p>
            <a:endParaRPr lang="en-GB" dirty="0"/>
          </a:p>
          <a:p>
            <a:r>
              <a:rPr lang="en-GB" dirty="0"/>
              <a:t>In this, slightly longer video, we will learn about development testing.</a:t>
            </a:r>
          </a:p>
        </p:txBody>
      </p:sp>
      <p:sp>
        <p:nvSpPr>
          <p:cNvPr id="4" name="Slide Number Placeholder 3"/>
          <p:cNvSpPr>
            <a:spLocks noGrp="1"/>
          </p:cNvSpPr>
          <p:nvPr>
            <p:ph type="sldNum" sz="quarter" idx="5"/>
          </p:nvPr>
        </p:nvSpPr>
        <p:spPr/>
        <p:txBody>
          <a:bodyPr/>
          <a:lstStyle/>
          <a:p>
            <a:fld id="{9F3700D6-36FE-4AC4-891B-CFC33660602E}" type="slidenum">
              <a:rPr lang="en-GB" smtClean="0"/>
              <a:t>1</a:t>
            </a:fld>
            <a:endParaRPr lang="en-GB"/>
          </a:p>
        </p:txBody>
      </p:sp>
    </p:spTree>
    <p:extLst>
      <p:ext uri="{BB962C8B-B14F-4D97-AF65-F5344CB8AC3E}">
        <p14:creationId xmlns:p14="http://schemas.microsoft.com/office/powerpoint/2010/main" val="343185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take a closer look at black-box testing: how do we select test cases and test data?</a:t>
            </a:r>
          </a:p>
          <a:p>
            <a:endParaRPr lang="en-GB" dirty="0"/>
          </a:p>
          <a:p>
            <a:r>
              <a:rPr lang="en-GB" dirty="0"/>
              <a:t>There are two approaches:</a:t>
            </a:r>
          </a:p>
          <a:p>
            <a:pPr marL="228600" indent="-228600">
              <a:buAutoNum type="arabicPeriod"/>
            </a:pPr>
            <a:r>
              <a:rPr lang="en-GB" dirty="0"/>
              <a:t>Partition testing aims to cover as much as possible of regular operation and to demonstrate that the unit works as expected.</a:t>
            </a:r>
          </a:p>
          <a:p>
            <a:pPr marL="228600" indent="-228600">
              <a:buAutoNum type="arabicPeriod"/>
            </a:pPr>
            <a:r>
              <a:rPr lang="en-GB" dirty="0"/>
              <a:t>Guideline-based testing on the other hand aims to identify defects by testing for typical mistakes, including using abnormal inputs.</a:t>
            </a:r>
          </a:p>
          <a:p>
            <a:pPr marL="0" indent="0">
              <a:buNone/>
            </a:pPr>
            <a:endParaRPr lang="en-GB" dirty="0"/>
          </a:p>
          <a:p>
            <a:pPr marL="0" indent="0">
              <a:buNone/>
            </a:pPr>
            <a:r>
              <a:rPr lang="en-GB" dirty="0"/>
              <a:t>We’ll look at each in a bit more detail in turn.</a:t>
            </a:r>
          </a:p>
        </p:txBody>
      </p:sp>
      <p:sp>
        <p:nvSpPr>
          <p:cNvPr id="4" name="Slide Number Placeholder 3"/>
          <p:cNvSpPr>
            <a:spLocks noGrp="1"/>
          </p:cNvSpPr>
          <p:nvPr>
            <p:ph type="sldNum" sz="quarter" idx="5"/>
          </p:nvPr>
        </p:nvSpPr>
        <p:spPr/>
        <p:txBody>
          <a:bodyPr/>
          <a:lstStyle/>
          <a:p>
            <a:fld id="{9F3700D6-36FE-4AC4-891B-CFC33660602E}" type="slidenum">
              <a:rPr lang="en-GB" smtClean="0"/>
              <a:t>10</a:t>
            </a:fld>
            <a:endParaRPr lang="en-GB"/>
          </a:p>
        </p:txBody>
      </p:sp>
    </p:spTree>
    <p:extLst>
      <p:ext uri="{BB962C8B-B14F-4D97-AF65-F5344CB8AC3E}">
        <p14:creationId xmlns:p14="http://schemas.microsoft.com/office/powerpoint/2010/main" val="3703782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Partition testing considers the space of possible inputs and outputs and aims to identify equivalence partitions – subsets of the space for which the system should, in effect, behave in a similar way.</a:t>
            </a:r>
          </a:p>
          <a:p>
            <a:r>
              <a:rPr lang="en-GB" dirty="0"/>
              <a:t>For example, we would identify the set of all inputs for which the system should not crash and the set of all inputs for which the system is allowed to crash (as they are considered illegal / unrealistic inputs).</a:t>
            </a:r>
          </a:p>
          <a:p>
            <a:r>
              <a:rPr lang="en-GB" dirty="0"/>
              <a:t>Equally, we would categorise the set of system outputs into correct and incorrect outputs and the correct outputs further into different types of outputs (application accepted / rejected, measurement value too low / just right / too high, …)</a:t>
            </a:r>
          </a:p>
          <a:p>
            <a:endParaRPr lang="en-GB" dirty="0"/>
          </a:p>
          <a:p>
            <a:r>
              <a:rPr lang="en-GB" dirty="0"/>
              <a:t>Note that we use the terms input and output loosely: this might be data or it might be behaviours.</a:t>
            </a:r>
          </a:p>
        </p:txBody>
      </p:sp>
      <p:sp>
        <p:nvSpPr>
          <p:cNvPr id="4" name="Slide Number Placeholder 3"/>
          <p:cNvSpPr>
            <a:spLocks noGrp="1"/>
          </p:cNvSpPr>
          <p:nvPr>
            <p:ph type="sldNum" sz="quarter" idx="5"/>
          </p:nvPr>
        </p:nvSpPr>
        <p:spPr/>
        <p:txBody>
          <a:bodyPr/>
          <a:lstStyle/>
          <a:p>
            <a:fld id="{9F3700D6-36FE-4AC4-891B-CFC33660602E}" type="slidenum">
              <a:rPr lang="en-GB" smtClean="0"/>
              <a:t>11</a:t>
            </a:fld>
            <a:endParaRPr lang="en-GB"/>
          </a:p>
        </p:txBody>
      </p:sp>
    </p:spTree>
    <p:extLst>
      <p:ext uri="{BB962C8B-B14F-4D97-AF65-F5344CB8AC3E}">
        <p14:creationId xmlns:p14="http://schemas.microsoft.com/office/powerpoint/2010/main" val="2217524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we have identified the partitions, we need to pick actual test data for each partition. We do not want to run tests for all inputs.</a:t>
            </a:r>
          </a:p>
          <a:p>
            <a:endParaRPr lang="en-GB" dirty="0"/>
          </a:p>
          <a:p>
            <a:r>
              <a:rPr lang="en-GB" dirty="0"/>
              <a:t>Instead, we typically pick a random value from somewhere in the middle of a partition as well as picking values right on the border lines between partitions. This is true for actual parameter values as well as for “meta-parameters” such as the size of collections.</a:t>
            </a:r>
          </a:p>
        </p:txBody>
      </p:sp>
      <p:sp>
        <p:nvSpPr>
          <p:cNvPr id="4" name="Slide Number Placeholder 3"/>
          <p:cNvSpPr>
            <a:spLocks noGrp="1"/>
          </p:cNvSpPr>
          <p:nvPr>
            <p:ph type="sldNum" sz="quarter" idx="5"/>
          </p:nvPr>
        </p:nvSpPr>
        <p:spPr/>
        <p:txBody>
          <a:bodyPr/>
          <a:lstStyle/>
          <a:p>
            <a:fld id="{9F3700D6-36FE-4AC4-891B-CFC33660602E}" type="slidenum">
              <a:rPr lang="en-GB" smtClean="0"/>
              <a:t>12</a:t>
            </a:fld>
            <a:endParaRPr lang="en-GB"/>
          </a:p>
        </p:txBody>
      </p:sp>
    </p:spTree>
    <p:extLst>
      <p:ext uri="{BB962C8B-B14F-4D97-AF65-F5344CB8AC3E}">
        <p14:creationId xmlns:p14="http://schemas.microsoft.com/office/powerpoint/2010/main" val="3752598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Guideline-based testing is different. Here, we pick test cases and test data based on previous experience about typical programmer errors.</a:t>
            </a:r>
          </a:p>
          <a:p>
            <a:endParaRPr lang="en-GB" dirty="0"/>
          </a:p>
          <a:p>
            <a:r>
              <a:rPr lang="en-GB" dirty="0"/>
              <a:t>Here are some examples of general guidelines. </a:t>
            </a:r>
          </a:p>
          <a:p>
            <a:pPr marL="171450" indent="-171450">
              <a:buFontTx/>
              <a:buChar char="-"/>
            </a:pPr>
            <a:r>
              <a:rPr lang="en-GB" dirty="0"/>
              <a:t>We want to make sure we can generate each possible error message in some way</a:t>
            </a:r>
          </a:p>
          <a:p>
            <a:pPr marL="171450" indent="-171450">
              <a:buFontTx/>
              <a:buChar char="-"/>
            </a:pPr>
            <a:r>
              <a:rPr lang="en-GB" dirty="0"/>
              <a:t>We want to try and make buffers overflow—for example by providing overlong inputs.</a:t>
            </a:r>
          </a:p>
          <a:p>
            <a:pPr marL="171450" indent="-171450">
              <a:buFontTx/>
              <a:buChar char="-"/>
            </a:pPr>
            <a:r>
              <a:rPr lang="en-GB" dirty="0"/>
              <a:t>We want to test repeating the same input multiple times.</a:t>
            </a:r>
          </a:p>
          <a:p>
            <a:pPr marL="171450" indent="-171450">
              <a:buFontTx/>
              <a:buChar char="-"/>
            </a:pPr>
            <a:r>
              <a:rPr lang="en-GB" dirty="0"/>
              <a:t>We want to try and force invalid outputs to be produced.</a:t>
            </a:r>
          </a:p>
          <a:p>
            <a:pPr marL="171450" indent="-171450">
              <a:buFontTx/>
              <a:buChar char="-"/>
            </a:pPr>
            <a:r>
              <a:rPr lang="en-GB" dirty="0"/>
              <a:t>We want to try and force computation results to become too large or small for the available range.</a:t>
            </a:r>
          </a:p>
          <a:p>
            <a:pPr marL="0" indent="0">
              <a:buFontTx/>
              <a:buNone/>
            </a:pPr>
            <a:endParaRPr lang="en-GB" dirty="0"/>
          </a:p>
          <a:p>
            <a:pPr marL="0" indent="0">
              <a:buFontTx/>
              <a:buNone/>
            </a:pPr>
            <a:r>
              <a:rPr lang="en-GB" dirty="0"/>
              <a:t>&lt;ANIMATE&gt;</a:t>
            </a:r>
          </a:p>
          <a:p>
            <a:pPr marL="0" indent="0">
              <a:buFontTx/>
              <a:buNone/>
            </a:pPr>
            <a:r>
              <a:rPr lang="en-GB" dirty="0"/>
              <a:t>For collection parameters, you may wish to use the following extra guidelines, which test typical edge cases of what we consider a collection.</a:t>
            </a:r>
          </a:p>
        </p:txBody>
      </p:sp>
      <p:sp>
        <p:nvSpPr>
          <p:cNvPr id="4" name="Slide Number Placeholder 3"/>
          <p:cNvSpPr>
            <a:spLocks noGrp="1"/>
          </p:cNvSpPr>
          <p:nvPr>
            <p:ph type="sldNum" sz="quarter" idx="5"/>
          </p:nvPr>
        </p:nvSpPr>
        <p:spPr/>
        <p:txBody>
          <a:bodyPr/>
          <a:lstStyle/>
          <a:p>
            <a:fld id="{9F3700D6-36FE-4AC4-891B-CFC33660602E}" type="slidenum">
              <a:rPr lang="en-GB" smtClean="0"/>
              <a:t>13</a:t>
            </a:fld>
            <a:endParaRPr lang="en-GB"/>
          </a:p>
        </p:txBody>
      </p:sp>
    </p:spTree>
    <p:extLst>
      <p:ext uri="{BB962C8B-B14F-4D97-AF65-F5344CB8AC3E}">
        <p14:creationId xmlns:p14="http://schemas.microsoft.com/office/powerpoint/2010/main" val="4146893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Unit tests, especially automated tests, can be used in a development process known as test-driven development.</a:t>
            </a:r>
          </a:p>
          <a:p>
            <a:r>
              <a:rPr lang="en-GB" dirty="0"/>
              <a:t>Crucially, in this approach we write the test first before writing code that provides the functionality.</a:t>
            </a:r>
          </a:p>
          <a:p>
            <a:r>
              <a:rPr lang="en-GB" dirty="0"/>
              <a:t>This may seem counter-intuitive, but it can actually be a very helpful way of allowing one to monitor progress and produce an initial test suite in parallel to coding.</a:t>
            </a:r>
          </a:p>
        </p:txBody>
      </p:sp>
      <p:sp>
        <p:nvSpPr>
          <p:cNvPr id="4" name="Slide Number Placeholder 3"/>
          <p:cNvSpPr>
            <a:spLocks noGrp="1"/>
          </p:cNvSpPr>
          <p:nvPr>
            <p:ph type="sldNum" sz="quarter" idx="5"/>
          </p:nvPr>
        </p:nvSpPr>
        <p:spPr/>
        <p:txBody>
          <a:bodyPr/>
          <a:lstStyle/>
          <a:p>
            <a:fld id="{9F3700D6-36FE-4AC4-891B-CFC33660602E}" type="slidenum">
              <a:rPr lang="en-GB" smtClean="0"/>
              <a:t>14</a:t>
            </a:fld>
            <a:endParaRPr lang="en-GB"/>
          </a:p>
        </p:txBody>
      </p:sp>
    </p:spTree>
    <p:extLst>
      <p:ext uri="{BB962C8B-B14F-4D97-AF65-F5344CB8AC3E}">
        <p14:creationId xmlns:p14="http://schemas.microsoft.com/office/powerpoint/2010/main" val="242830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the stages of development testing? </a:t>
            </a:r>
          </a:p>
          <a:p>
            <a:endParaRPr lang="en-GB" dirty="0"/>
          </a:p>
          <a:p>
            <a:r>
              <a:rPr lang="en-GB" dirty="0"/>
              <a:t>We have now discussed unit testing.</a:t>
            </a:r>
          </a:p>
          <a:p>
            <a:endParaRPr lang="en-GB" dirty="0"/>
          </a:p>
          <a:p>
            <a:r>
              <a:rPr lang="en-GB" dirty="0"/>
              <a:t>&lt;ANIMATE&gt;</a:t>
            </a:r>
          </a:p>
          <a:p>
            <a:r>
              <a:rPr lang="en-GB" dirty="0"/>
              <a:t>Let’s next discuss component testing.</a:t>
            </a:r>
          </a:p>
        </p:txBody>
      </p:sp>
      <p:sp>
        <p:nvSpPr>
          <p:cNvPr id="4" name="Slide Number Placeholder 3"/>
          <p:cNvSpPr>
            <a:spLocks noGrp="1"/>
          </p:cNvSpPr>
          <p:nvPr>
            <p:ph type="sldNum" sz="quarter" idx="5"/>
          </p:nvPr>
        </p:nvSpPr>
        <p:spPr/>
        <p:txBody>
          <a:bodyPr/>
          <a:lstStyle/>
          <a:p>
            <a:fld id="{9F3700D6-36FE-4AC4-891B-CFC33660602E}" type="slidenum">
              <a:rPr lang="en-GB" smtClean="0"/>
              <a:t>15</a:t>
            </a:fld>
            <a:endParaRPr lang="en-GB"/>
          </a:p>
        </p:txBody>
      </p:sp>
    </p:spTree>
    <p:extLst>
      <p:ext uri="{BB962C8B-B14F-4D97-AF65-F5344CB8AC3E}">
        <p14:creationId xmlns:p14="http://schemas.microsoft.com/office/powerpoint/2010/main" val="2760289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Unit tests can assure us that individual units / components of our system work well. However, they do not tell us that the interaction of these system components works.</a:t>
            </a:r>
          </a:p>
          <a:p>
            <a:endParaRPr lang="en-GB" dirty="0"/>
          </a:p>
          <a:p>
            <a:r>
              <a:rPr lang="en-GB" dirty="0"/>
              <a:t>This is crucial – it was an interface error between two components that led to the self-destruction of Ariadne V.</a:t>
            </a:r>
          </a:p>
          <a:p>
            <a:endParaRPr lang="en-GB" dirty="0"/>
          </a:p>
          <a:p>
            <a:r>
              <a:rPr lang="en-GB" dirty="0"/>
              <a:t>Writing tests for components consisting of multiple sub-components isn’t the same as “just a bigger unit test”: the test should be written at the level of the interface of the composite component, but what we are actually testing are the interactions between the components. </a:t>
            </a:r>
          </a:p>
          <a:p>
            <a:r>
              <a:rPr lang="en-GB" dirty="0"/>
              <a:t>These interactions are only accessible indirectly, so we need to design our test case very carefully.</a:t>
            </a:r>
          </a:p>
        </p:txBody>
      </p:sp>
      <p:sp>
        <p:nvSpPr>
          <p:cNvPr id="4" name="Slide Number Placeholder 3"/>
          <p:cNvSpPr>
            <a:spLocks noGrp="1"/>
          </p:cNvSpPr>
          <p:nvPr>
            <p:ph type="sldNum" sz="quarter" idx="5"/>
          </p:nvPr>
        </p:nvSpPr>
        <p:spPr/>
        <p:txBody>
          <a:bodyPr/>
          <a:lstStyle/>
          <a:p>
            <a:fld id="{9F3700D6-36FE-4AC4-891B-CFC33660602E}" type="slidenum">
              <a:rPr lang="en-GB" smtClean="0"/>
              <a:t>16</a:t>
            </a:fld>
            <a:endParaRPr lang="en-GB"/>
          </a:p>
        </p:txBody>
      </p:sp>
    </p:spTree>
    <p:extLst>
      <p:ext uri="{BB962C8B-B14F-4D97-AF65-F5344CB8AC3E}">
        <p14:creationId xmlns:p14="http://schemas.microsoft.com/office/powerpoint/2010/main" val="409082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r>
              <a:rPr lang="en-US" dirty="0"/>
              <a:t>Component interactions fall into four categories:</a:t>
            </a:r>
          </a:p>
          <a:p>
            <a:pPr marL="228600" indent="-228600">
              <a:buAutoNum type="arabicPeriod"/>
            </a:pPr>
            <a:r>
              <a:rPr lang="en-US" dirty="0"/>
              <a:t>Parameter interfaces: this means that one component calls a method on another one and passes some data as parameters</a:t>
            </a:r>
          </a:p>
          <a:p>
            <a:pPr marL="228600" indent="-228600">
              <a:buAutoNum type="arabicPeriod"/>
            </a:pPr>
            <a:r>
              <a:rPr lang="en-US" dirty="0"/>
              <a:t>Shared memory interfaces: this means that two components have access to the same variable or block of memory and share information by alternatively reading from and writing to this block of memory.</a:t>
            </a:r>
          </a:p>
          <a:p>
            <a:pPr marL="228600" indent="-228600">
              <a:buAutoNum type="arabicPeriod"/>
            </a:pPr>
            <a:r>
              <a:rPr lang="en-US" dirty="0"/>
              <a:t>Procedural interfaces: this means that a component makes a set of procedures available to be called. The focus here is on the </a:t>
            </a:r>
            <a:r>
              <a:rPr lang="en-US" dirty="0" err="1"/>
              <a:t>behaviour</a:t>
            </a:r>
            <a:r>
              <a:rPr lang="en-US" dirty="0"/>
              <a:t> of the method rather than just of the transfer of information as in parameter interfaces.</a:t>
            </a:r>
          </a:p>
          <a:p>
            <a:pPr marL="228600" indent="-228600">
              <a:buAutoNum type="arabicPeriod"/>
            </a:pPr>
            <a:r>
              <a:rPr lang="en-US" dirty="0"/>
              <a:t>Message passing interfaces are a generalization of procedural interfaces, where components only request services from other components.</a:t>
            </a:r>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1083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 errors that component tests aim to identify include:</a:t>
            </a:r>
          </a:p>
          <a:p>
            <a:pPr marL="171450" indent="-171450">
              <a:buFontTx/>
              <a:buChar char="-"/>
            </a:pPr>
            <a:r>
              <a:rPr lang="en-GB" dirty="0"/>
              <a:t>Interface misuse, where a component makes an error in using the interface of another component</a:t>
            </a:r>
          </a:p>
          <a:p>
            <a:pPr marL="171450" indent="-171450">
              <a:buFontTx/>
              <a:buChar char="-"/>
            </a:pPr>
            <a:r>
              <a:rPr lang="en-GB" dirty="0"/>
              <a:t>Interface misunderstanding, where a calling component makes assumptions about the internals of a component that it calls and these assumptions are wrong</a:t>
            </a:r>
          </a:p>
          <a:p>
            <a:pPr marL="171450" indent="-171450">
              <a:buFontTx/>
              <a:buChar char="-"/>
            </a:pPr>
            <a:r>
              <a:rPr lang="en-GB" dirty="0"/>
              <a:t>Timing errors where two components operate at different speeds and that makes communication difficult.</a:t>
            </a:r>
          </a:p>
        </p:txBody>
      </p:sp>
      <p:sp>
        <p:nvSpPr>
          <p:cNvPr id="4" name="Slide Number Placeholder 3"/>
          <p:cNvSpPr>
            <a:spLocks noGrp="1"/>
          </p:cNvSpPr>
          <p:nvPr>
            <p:ph type="sldNum" sz="quarter" idx="5"/>
          </p:nvPr>
        </p:nvSpPr>
        <p:spPr/>
        <p:txBody>
          <a:bodyPr/>
          <a:lstStyle/>
          <a:p>
            <a:fld id="{9F3700D6-36FE-4AC4-891B-CFC33660602E}" type="slidenum">
              <a:rPr lang="en-GB" smtClean="0"/>
              <a:t>18</a:t>
            </a:fld>
            <a:endParaRPr lang="en-GB"/>
          </a:p>
        </p:txBody>
      </p:sp>
    </p:spTree>
    <p:extLst>
      <p:ext uri="{BB962C8B-B14F-4D97-AF65-F5344CB8AC3E}">
        <p14:creationId xmlns:p14="http://schemas.microsoft.com/office/powerpoint/2010/main" val="3098543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like with unit testing, there are guidelines for designing component tests. Here are some examples.</a:t>
            </a:r>
          </a:p>
          <a:p>
            <a:endParaRPr lang="en-GB" dirty="0"/>
          </a:p>
          <a:p>
            <a:r>
              <a:rPr lang="en-GB" dirty="0"/>
              <a:t>Designing component tests is hard, however, and often reviews and inspections can work better.</a:t>
            </a:r>
          </a:p>
        </p:txBody>
      </p:sp>
      <p:sp>
        <p:nvSpPr>
          <p:cNvPr id="4" name="Slide Number Placeholder 3"/>
          <p:cNvSpPr>
            <a:spLocks noGrp="1"/>
          </p:cNvSpPr>
          <p:nvPr>
            <p:ph type="sldNum" sz="quarter" idx="5"/>
          </p:nvPr>
        </p:nvSpPr>
        <p:spPr/>
        <p:txBody>
          <a:bodyPr/>
          <a:lstStyle/>
          <a:p>
            <a:fld id="{9F3700D6-36FE-4AC4-891B-CFC33660602E}" type="slidenum">
              <a:rPr lang="en-GB" smtClean="0"/>
              <a:t>19</a:t>
            </a:fld>
            <a:endParaRPr lang="en-GB"/>
          </a:p>
        </p:txBody>
      </p:sp>
    </p:spTree>
    <p:extLst>
      <p:ext uri="{BB962C8B-B14F-4D97-AF65-F5344CB8AC3E}">
        <p14:creationId xmlns:p14="http://schemas.microsoft.com/office/powerpoint/2010/main" val="402359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Development testing describes all the testing activities that are directly carried out by the team developing the system. </a:t>
            </a:r>
          </a:p>
          <a:p>
            <a:r>
              <a:rPr lang="en-GB" dirty="0"/>
              <a:t>This includes testing activities undertaken by the original developer as well as activities undertaken by other members of the team (sometimes dedicated testers).</a:t>
            </a:r>
          </a:p>
          <a:p>
            <a:endParaRPr lang="en-GB" dirty="0"/>
          </a:p>
          <a:p>
            <a:r>
              <a:rPr lang="en-GB" dirty="0"/>
              <a:t>We differentiate</a:t>
            </a:r>
          </a:p>
          <a:p>
            <a:pPr marL="228600" indent="-228600">
              <a:buAutoNum type="arabicPeriod"/>
            </a:pPr>
            <a:r>
              <a:rPr lang="en-GB" dirty="0"/>
              <a:t>Unit testing, which focuses on individual program parts like methods or classes and focuses on testing their individual functionality in isolation. Unit tests are very often written directly by the developers.</a:t>
            </a:r>
          </a:p>
          <a:p>
            <a:pPr marL="228600" indent="-228600">
              <a:buAutoNum type="arabicPeriod"/>
            </a:pPr>
            <a:r>
              <a:rPr lang="en-GB" dirty="0"/>
              <a:t>&lt;ANIMATE&gt; Component testing, which integrates several individual units and tests the larger behaviour, especially at the interfaces of the various units; and</a:t>
            </a:r>
          </a:p>
          <a:p>
            <a:pPr marL="228600" indent="-228600">
              <a:buAutoNum type="arabicPeriod"/>
            </a:pPr>
            <a:r>
              <a:rPr lang="en-GB" dirty="0"/>
              <a:t>&lt;ANIMATE&gt; System testing, which tests the system as a whole.</a:t>
            </a:r>
          </a:p>
          <a:p>
            <a:pPr marL="0" indent="0">
              <a:buNone/>
            </a:pPr>
            <a:endParaRPr lang="en-GB" dirty="0"/>
          </a:p>
          <a:p>
            <a:pPr marL="0" indent="0">
              <a:buNone/>
            </a:pPr>
            <a:r>
              <a:rPr lang="en-GB" dirty="0"/>
              <a:t>Let’s start &lt;ANIMATE&gt; by looking at unit testing.</a:t>
            </a:r>
          </a:p>
        </p:txBody>
      </p:sp>
      <p:sp>
        <p:nvSpPr>
          <p:cNvPr id="4" name="Slide Number Placeholder 3"/>
          <p:cNvSpPr>
            <a:spLocks noGrp="1"/>
          </p:cNvSpPr>
          <p:nvPr>
            <p:ph type="sldNum" sz="quarter" idx="5"/>
          </p:nvPr>
        </p:nvSpPr>
        <p:spPr/>
        <p:txBody>
          <a:bodyPr/>
          <a:lstStyle/>
          <a:p>
            <a:fld id="{9F3700D6-36FE-4AC4-891B-CFC33660602E}" type="slidenum">
              <a:rPr lang="en-GB" smtClean="0"/>
              <a:t>2</a:t>
            </a:fld>
            <a:endParaRPr lang="en-GB"/>
          </a:p>
        </p:txBody>
      </p:sp>
    </p:spTree>
    <p:extLst>
      <p:ext uri="{BB962C8B-B14F-4D97-AF65-F5344CB8AC3E}">
        <p14:creationId xmlns:p14="http://schemas.microsoft.com/office/powerpoint/2010/main" val="814784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finally, take a look at &lt;ANIMATE&gt; system testing.</a:t>
            </a:r>
          </a:p>
        </p:txBody>
      </p:sp>
      <p:sp>
        <p:nvSpPr>
          <p:cNvPr id="4" name="Slide Number Placeholder 3"/>
          <p:cNvSpPr>
            <a:spLocks noGrp="1"/>
          </p:cNvSpPr>
          <p:nvPr>
            <p:ph type="sldNum" sz="quarter" idx="5"/>
          </p:nvPr>
        </p:nvSpPr>
        <p:spPr/>
        <p:txBody>
          <a:bodyPr/>
          <a:lstStyle/>
          <a:p>
            <a:fld id="{9F3700D6-36FE-4AC4-891B-CFC33660602E}" type="slidenum">
              <a:rPr lang="en-GB" smtClean="0"/>
              <a:t>20</a:t>
            </a:fld>
            <a:endParaRPr lang="en-GB"/>
          </a:p>
        </p:txBody>
      </p:sp>
    </p:spTree>
    <p:extLst>
      <p:ext uri="{BB962C8B-B14F-4D97-AF65-F5344CB8AC3E}">
        <p14:creationId xmlns:p14="http://schemas.microsoft.com/office/powerpoint/2010/main" val="1091032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System testing is a little bit like component testing on steroids. Essentially, it involves integrating components to the level of the full system and then running tests at this level.</a:t>
            </a:r>
          </a:p>
          <a:p>
            <a:endParaRPr lang="en-GB" dirty="0"/>
          </a:p>
          <a:p>
            <a:r>
              <a:rPr lang="en-GB" dirty="0"/>
              <a:t>This tests emerging behaviour of the system and also allows adding in components that are reused off the shelf.</a:t>
            </a:r>
          </a:p>
          <a:p>
            <a:endParaRPr lang="en-GB" dirty="0"/>
          </a:p>
          <a:p>
            <a:r>
              <a:rPr lang="en-GB" dirty="0"/>
              <a:t>In a larger organisation, a system test may involve components produced by multiple separate teams, in which case it may involve a separate team of testers.</a:t>
            </a:r>
          </a:p>
        </p:txBody>
      </p:sp>
      <p:sp>
        <p:nvSpPr>
          <p:cNvPr id="4" name="Slide Number Placeholder 3"/>
          <p:cNvSpPr>
            <a:spLocks noGrp="1"/>
          </p:cNvSpPr>
          <p:nvPr>
            <p:ph type="sldNum" sz="quarter" idx="5"/>
          </p:nvPr>
        </p:nvSpPr>
        <p:spPr/>
        <p:txBody>
          <a:bodyPr/>
          <a:lstStyle/>
          <a:p>
            <a:fld id="{9F3700D6-36FE-4AC4-891B-CFC33660602E}" type="slidenum">
              <a:rPr lang="en-GB" smtClean="0"/>
              <a:t>21</a:t>
            </a:fld>
            <a:endParaRPr lang="en-GB"/>
          </a:p>
        </p:txBody>
      </p:sp>
    </p:spTree>
    <p:extLst>
      <p:ext uri="{BB962C8B-B14F-4D97-AF65-F5344CB8AC3E}">
        <p14:creationId xmlns:p14="http://schemas.microsoft.com/office/powerpoint/2010/main" val="1980532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System testing is a little bit easier than component testing as we can use system use cases as a starting point for test-case definition. The sequence diagrams associated to each use case, like the one shown here, are a good starting point.</a:t>
            </a:r>
          </a:p>
        </p:txBody>
      </p:sp>
      <p:sp>
        <p:nvSpPr>
          <p:cNvPr id="4" name="Slide Number Placeholder 3"/>
          <p:cNvSpPr>
            <a:spLocks noGrp="1"/>
          </p:cNvSpPr>
          <p:nvPr>
            <p:ph type="sldNum" sz="quarter" idx="5"/>
          </p:nvPr>
        </p:nvSpPr>
        <p:spPr/>
        <p:txBody>
          <a:bodyPr/>
          <a:lstStyle/>
          <a:p>
            <a:fld id="{9F3700D6-36FE-4AC4-891B-CFC33660602E}" type="slidenum">
              <a:rPr lang="en-GB" smtClean="0"/>
              <a:t>22</a:t>
            </a:fld>
            <a:endParaRPr lang="en-GB"/>
          </a:p>
        </p:txBody>
      </p:sp>
    </p:spTree>
    <p:extLst>
      <p:ext uri="{BB962C8B-B14F-4D97-AF65-F5344CB8AC3E}">
        <p14:creationId xmlns:p14="http://schemas.microsoft.com/office/powerpoint/2010/main" val="551706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this sequence diagram, here is an example test we might want to execute:</a:t>
            </a:r>
          </a:p>
          <a:p>
            <a:endParaRPr lang="en-GB" dirty="0"/>
          </a:p>
          <a:p>
            <a:pPr marL="0" indent="0">
              <a:buFontTx/>
              <a:buNone/>
            </a:pPr>
            <a:r>
              <a:rPr lang="en-GB" dirty="0"/>
              <a:t>A request to the system to produce a report should eventually produce a report. </a:t>
            </a:r>
          </a:p>
          <a:p>
            <a:pPr marL="0" indent="0">
              <a:buFontTx/>
              <a:buNone/>
            </a:pPr>
            <a:r>
              <a:rPr lang="en-GB" dirty="0"/>
              <a:t>For this, we can use a description of the kind of data expected in a report to check that the produced report is correctly organised. </a:t>
            </a:r>
          </a:p>
          <a:p>
            <a:pPr marL="0" indent="0">
              <a:buFontTx/>
              <a:buNone/>
            </a:pPr>
            <a:r>
              <a:rPr lang="en-GB" dirty="0"/>
              <a:t>We can also use previously produced sample data to check the actual contents of the report summary produced.</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9F3700D6-36FE-4AC4-891B-CFC33660602E}" type="slidenum">
              <a:rPr lang="en-GB" smtClean="0"/>
              <a:t>23</a:t>
            </a:fld>
            <a:endParaRPr lang="en-GB"/>
          </a:p>
        </p:txBody>
      </p:sp>
    </p:spTree>
    <p:extLst>
      <p:ext uri="{BB962C8B-B14F-4D97-AF65-F5344CB8AC3E}">
        <p14:creationId xmlns:p14="http://schemas.microsoft.com/office/powerpoint/2010/main" val="890777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Exhaustive system testing is impossible. Instead, our QA plan needs to define policies for how we will be selecting test cases. </a:t>
            </a:r>
          </a:p>
          <a:p>
            <a:endParaRPr lang="en-GB" dirty="0"/>
          </a:p>
          <a:p>
            <a:r>
              <a:rPr lang="en-GB" dirty="0"/>
              <a:t>Here are some examples of realistic system test policies.</a:t>
            </a:r>
          </a:p>
          <a:p>
            <a:r>
              <a:rPr lang="en-GB" dirty="0"/>
              <a:t>For example, we might require that all system functions that can directly be accessed by the user have also been tested by at least one system test.</a:t>
            </a:r>
          </a:p>
          <a:p>
            <a:r>
              <a:rPr lang="en-GB" dirty="0"/>
              <a:t>We may also wish to test combinations of functions accessible through the same menu (and thus, presumably, semantically related).</a:t>
            </a:r>
          </a:p>
          <a:p>
            <a:r>
              <a:rPr lang="en-GB" dirty="0"/>
              <a:t>Finally, it is always useful to test all functions with both correct and incorrect input.</a:t>
            </a:r>
          </a:p>
          <a:p>
            <a:endParaRPr lang="en-GB" dirty="0"/>
          </a:p>
          <a:p>
            <a:r>
              <a:rPr lang="en-GB" dirty="0"/>
              <a:t>---</a:t>
            </a:r>
          </a:p>
          <a:p>
            <a:endParaRPr lang="en-GB" dirty="0"/>
          </a:p>
          <a:p>
            <a:r>
              <a:rPr lang="en-GB" dirty="0"/>
              <a:t>This concludes our discussion of development testing.</a:t>
            </a:r>
          </a:p>
          <a:p>
            <a:r>
              <a:rPr lang="en-GB" dirty="0"/>
              <a:t>On KEATS, you will a final video discussing the other types of tests.</a:t>
            </a:r>
          </a:p>
          <a:p>
            <a:endParaRPr lang="en-GB" dirty="0"/>
          </a:p>
          <a:p>
            <a:r>
              <a:rPr lang="en-GB" dirty="0"/>
              <a:t>&lt;CTRL-SHIFT-END&gt;</a:t>
            </a:r>
          </a:p>
        </p:txBody>
      </p:sp>
      <p:sp>
        <p:nvSpPr>
          <p:cNvPr id="4" name="Slide Number Placeholder 3"/>
          <p:cNvSpPr>
            <a:spLocks noGrp="1"/>
          </p:cNvSpPr>
          <p:nvPr>
            <p:ph type="sldNum" sz="quarter" idx="5"/>
          </p:nvPr>
        </p:nvSpPr>
        <p:spPr/>
        <p:txBody>
          <a:bodyPr/>
          <a:lstStyle/>
          <a:p>
            <a:fld id="{9F3700D6-36FE-4AC4-891B-CFC33660602E}" type="slidenum">
              <a:rPr lang="en-GB" smtClean="0"/>
              <a:t>24</a:t>
            </a:fld>
            <a:endParaRPr lang="en-GB"/>
          </a:p>
        </p:txBody>
      </p:sp>
    </p:spTree>
    <p:extLst>
      <p:ext uri="{BB962C8B-B14F-4D97-AF65-F5344CB8AC3E}">
        <p14:creationId xmlns:p14="http://schemas.microsoft.com/office/powerpoint/2010/main" val="305489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Unit testing is a defect testing activity. It aims to find errors before they can make it into production.</a:t>
            </a:r>
          </a:p>
          <a:p>
            <a:endParaRPr lang="en-GB" dirty="0"/>
          </a:p>
          <a:p>
            <a:r>
              <a:rPr lang="en-GB" dirty="0"/>
              <a:t>Unit testing focuses on individual “units” or components and tests them in isolation: individual functions or methods within an object, individual classes or very small composite components with well-defined interfaces.</a:t>
            </a:r>
          </a:p>
          <a:p>
            <a:endParaRPr lang="en-GB" dirty="0"/>
          </a:p>
          <a:p>
            <a:r>
              <a:rPr lang="en-GB" dirty="0"/>
              <a:t>In unit testing, we aim to achieve good test coverage: we want to exercise as much as possible of the code we have written with one or more tests.</a:t>
            </a:r>
          </a:p>
          <a:p>
            <a:r>
              <a:rPr lang="en-GB" dirty="0"/>
              <a:t>That’s not always easy to achieve. </a:t>
            </a:r>
          </a:p>
          <a:p>
            <a:endParaRPr lang="en-GB" dirty="0"/>
          </a:p>
          <a:p>
            <a:r>
              <a:rPr lang="en-GB" dirty="0"/>
              <a:t>&lt;ANIMATE&gt;</a:t>
            </a:r>
          </a:p>
          <a:p>
            <a:r>
              <a:rPr lang="en-GB" dirty="0"/>
              <a:t>For example, complete coverage of a class involves testing all the operations, setting and querying all attributes, and </a:t>
            </a:r>
            <a:r>
              <a:rPr lang="en-GB" i="1" dirty="0"/>
              <a:t>exercising an object in all possible states.</a:t>
            </a:r>
            <a:r>
              <a:rPr lang="en-GB" i="0" dirty="0"/>
              <a:t> </a:t>
            </a:r>
          </a:p>
          <a:p>
            <a:r>
              <a:rPr lang="en-GB" i="0" dirty="0"/>
              <a:t>Especially that final bit can be difficult as there may even be infinitely many states.</a:t>
            </a:r>
          </a:p>
          <a:p>
            <a:r>
              <a:rPr lang="en-GB" i="0" dirty="0"/>
              <a:t>Add inheritance to the mix and we are faced with a real challenge.</a:t>
            </a:r>
          </a:p>
          <a:p>
            <a:endParaRPr lang="en-GB" i="0" dirty="0"/>
          </a:p>
          <a:p>
            <a:r>
              <a:rPr lang="en-GB" i="0" dirty="0"/>
              <a:t>Let’s make this a little bit more concrete with an example…</a:t>
            </a:r>
          </a:p>
        </p:txBody>
      </p:sp>
      <p:sp>
        <p:nvSpPr>
          <p:cNvPr id="4" name="Slide Number Placeholder 3"/>
          <p:cNvSpPr>
            <a:spLocks noGrp="1"/>
          </p:cNvSpPr>
          <p:nvPr>
            <p:ph type="sldNum" sz="quarter" idx="5"/>
          </p:nvPr>
        </p:nvSpPr>
        <p:spPr/>
        <p:txBody>
          <a:bodyPr/>
          <a:lstStyle/>
          <a:p>
            <a:fld id="{9F3700D6-36FE-4AC4-891B-CFC33660602E}" type="slidenum">
              <a:rPr lang="en-GB" smtClean="0"/>
              <a:t>3</a:t>
            </a:fld>
            <a:endParaRPr lang="en-GB"/>
          </a:p>
        </p:txBody>
      </p:sp>
    </p:spTree>
    <p:extLst>
      <p:ext uri="{BB962C8B-B14F-4D97-AF65-F5344CB8AC3E}">
        <p14:creationId xmlns:p14="http://schemas.microsoft.com/office/powerpoint/2010/main" val="224257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class representing a weather station and a number of methods that can be invoked.</a:t>
            </a:r>
          </a:p>
          <a:p>
            <a:endParaRPr lang="en-GB" dirty="0"/>
          </a:p>
          <a:p>
            <a:r>
              <a:rPr lang="en-GB" dirty="0"/>
              <a:t>To unit test this class </a:t>
            </a:r>
            <a:r>
              <a:rPr lang="en-GB" i="1" dirty="0"/>
              <a:t>completely</a:t>
            </a:r>
            <a:r>
              <a:rPr lang="en-GB" dirty="0"/>
              <a:t>, we would have to define test cases for each method – that’s seven – with various values for the parameters – hmm, not quite sure how many there might be of those – and all possible sequences of method invocation. We can use a state machine diagram to identify possible invocation sequences, but even then there will likely be a very large number of such sequences.</a:t>
            </a:r>
          </a:p>
          <a:p>
            <a:endParaRPr lang="en-GB" dirty="0"/>
          </a:p>
          <a:p>
            <a:r>
              <a:rPr lang="en-GB" dirty="0"/>
              <a:t>We will come back to this in a little moment. But first, let us look at how we would express and execute unit tests.</a:t>
            </a:r>
          </a:p>
        </p:txBody>
      </p:sp>
      <p:sp>
        <p:nvSpPr>
          <p:cNvPr id="4" name="Slide Number Placeholder 3"/>
          <p:cNvSpPr>
            <a:spLocks noGrp="1"/>
          </p:cNvSpPr>
          <p:nvPr>
            <p:ph type="sldNum" sz="quarter" idx="5"/>
          </p:nvPr>
        </p:nvSpPr>
        <p:spPr/>
        <p:txBody>
          <a:bodyPr/>
          <a:lstStyle/>
          <a:p>
            <a:fld id="{9F3700D6-36FE-4AC4-891B-CFC33660602E}" type="slidenum">
              <a:rPr lang="en-GB" smtClean="0"/>
              <a:t>4</a:t>
            </a:fld>
            <a:endParaRPr lang="en-GB"/>
          </a:p>
        </p:txBody>
      </p:sp>
    </p:spTree>
    <p:extLst>
      <p:ext uri="{BB962C8B-B14F-4D97-AF65-F5344CB8AC3E}">
        <p14:creationId xmlns:p14="http://schemas.microsoft.com/office/powerpoint/2010/main" val="2853666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Unit tests are particularly useful if they can be executed automatically again and again. </a:t>
            </a:r>
          </a:p>
          <a:p>
            <a:r>
              <a:rPr lang="en-GB" dirty="0"/>
              <a:t>With automated unit tests, we get a so-called </a:t>
            </a:r>
            <a:r>
              <a:rPr lang="en-GB" i="1" dirty="0"/>
              <a:t>regression test suite</a:t>
            </a:r>
            <a:r>
              <a:rPr lang="en-GB" dirty="0"/>
              <a:t>. </a:t>
            </a:r>
          </a:p>
          <a:p>
            <a:r>
              <a:rPr lang="en-GB" dirty="0"/>
              <a:t>We can run all tests every time we make a change giving us really quick feedback on the quality of our changes.</a:t>
            </a:r>
          </a:p>
          <a:p>
            <a:r>
              <a:rPr lang="en-GB" dirty="0"/>
              <a:t>What’s more, we can incrementally build a larger and larger test suite – every time we fix a bug, we can add a test to ensure the bug won’t resurface.</a:t>
            </a:r>
          </a:p>
          <a:p>
            <a:endParaRPr lang="en-GB" dirty="0"/>
          </a:p>
          <a:p>
            <a:r>
              <a:rPr lang="en-GB" dirty="0"/>
              <a:t>&lt;ANIMATE&gt;</a:t>
            </a:r>
          </a:p>
          <a:p>
            <a:r>
              <a:rPr lang="en-GB" dirty="0"/>
              <a:t>To make test automation simpler, unit testing frameworks have been developed for many programming languages. </a:t>
            </a:r>
          </a:p>
          <a:p>
            <a:r>
              <a:rPr lang="en-GB" dirty="0"/>
              <a:t>JUnit was probably the first such framework, for Java, but other similar frameworks exist for other programming languages.</a:t>
            </a:r>
          </a:p>
          <a:p>
            <a:endParaRPr lang="en-GB" dirty="0"/>
          </a:p>
          <a:p>
            <a:r>
              <a:rPr lang="en-GB" dirty="0"/>
              <a:t>These frameworks provide a set of generic classes and an execution framework, which simplify the process of writing test cases, executing them, and visualising the results like in the screenshot on the right, which shows a “broken” test (i.e., a test that has failed) for a mid-size Java-based software system.</a:t>
            </a:r>
          </a:p>
          <a:p>
            <a:r>
              <a:rPr lang="en-GB" dirty="0"/>
              <a:t>This is indicated by the large red bar across the top as well as annotations to the list of tests and a log of the error at the bottom. </a:t>
            </a:r>
          </a:p>
          <a:p>
            <a:r>
              <a:rPr lang="en-GB" dirty="0"/>
              <a:t>You may have heard the phrase “make the test go green” – this refers to unit testing frameworks like JUnit where the bar at the top turns green if all tests go through OK.</a:t>
            </a:r>
          </a:p>
          <a:p>
            <a:endParaRPr lang="en-GB" dirty="0"/>
          </a:p>
        </p:txBody>
      </p:sp>
      <p:sp>
        <p:nvSpPr>
          <p:cNvPr id="4" name="Slide Number Placeholder 3"/>
          <p:cNvSpPr>
            <a:spLocks noGrp="1"/>
          </p:cNvSpPr>
          <p:nvPr>
            <p:ph type="sldNum" sz="quarter" idx="5"/>
          </p:nvPr>
        </p:nvSpPr>
        <p:spPr/>
        <p:txBody>
          <a:bodyPr/>
          <a:lstStyle/>
          <a:p>
            <a:fld id="{9F3700D6-36FE-4AC4-891B-CFC33660602E}" type="slidenum">
              <a:rPr lang="en-GB" smtClean="0"/>
              <a:t>5</a:t>
            </a:fld>
            <a:endParaRPr lang="en-GB"/>
          </a:p>
        </p:txBody>
      </p:sp>
    </p:spTree>
    <p:extLst>
      <p:ext uri="{BB962C8B-B14F-4D97-AF65-F5344CB8AC3E}">
        <p14:creationId xmlns:p14="http://schemas.microsoft.com/office/powerpoint/2010/main" val="3698224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Automated tests consist of three phases:</a:t>
            </a:r>
          </a:p>
          <a:p>
            <a:pPr marL="228600" indent="-228600">
              <a:buAutoNum type="arabicPeriod"/>
            </a:pPr>
            <a:r>
              <a:rPr lang="en-GB" dirty="0"/>
              <a:t>During test setup, we create the objects to be tested and initialise them as required</a:t>
            </a:r>
          </a:p>
          <a:p>
            <a:pPr marL="228600" indent="-228600">
              <a:buAutoNum type="arabicPeriod"/>
            </a:pPr>
            <a:r>
              <a:rPr lang="en-GB" dirty="0"/>
              <a:t>During the test phase, we call the appropriate methods on the object to be tested, and</a:t>
            </a:r>
          </a:p>
          <a:p>
            <a:pPr marL="228600" indent="-228600">
              <a:buAutoNum type="arabicPeriod"/>
            </a:pPr>
            <a:r>
              <a:rPr lang="en-GB" dirty="0"/>
              <a:t>During the assertion phase, we compare the results from the call with the expected result and indicate test success or failure.</a:t>
            </a:r>
          </a:p>
        </p:txBody>
      </p:sp>
      <p:sp>
        <p:nvSpPr>
          <p:cNvPr id="4" name="Slide Number Placeholder 3"/>
          <p:cNvSpPr>
            <a:spLocks noGrp="1"/>
          </p:cNvSpPr>
          <p:nvPr>
            <p:ph type="sldNum" sz="quarter" idx="5"/>
          </p:nvPr>
        </p:nvSpPr>
        <p:spPr/>
        <p:txBody>
          <a:bodyPr/>
          <a:lstStyle/>
          <a:p>
            <a:fld id="{9F3700D6-36FE-4AC4-891B-CFC33660602E}" type="slidenum">
              <a:rPr lang="en-GB" smtClean="0"/>
              <a:t>6</a:t>
            </a:fld>
            <a:endParaRPr lang="en-GB"/>
          </a:p>
        </p:txBody>
      </p:sp>
    </p:spTree>
    <p:extLst>
      <p:ext uri="{BB962C8B-B14F-4D97-AF65-F5344CB8AC3E}">
        <p14:creationId xmlns:p14="http://schemas.microsoft.com/office/powerpoint/2010/main" val="1406064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look at an example of what this looks like in the context of Java and the JUnit framework. JUnit is the de facto standard in automated unit testing for Java.</a:t>
            </a:r>
          </a:p>
          <a:p>
            <a:endParaRPr lang="en-GB" dirty="0"/>
          </a:p>
          <a:p>
            <a:r>
              <a:rPr lang="en-GB" dirty="0"/>
              <a:t>In JUnit, tests are written in standard Java classes with annotations that define specific tests. </a:t>
            </a:r>
          </a:p>
          <a:p>
            <a:r>
              <a:rPr lang="en-GB" dirty="0"/>
              <a:t>An annotation is a Java feature for adding extra information to your code.</a:t>
            </a:r>
          </a:p>
          <a:p>
            <a:r>
              <a:rPr lang="en-GB" dirty="0"/>
              <a:t>It is written using the letter @ followed by the name of the annotation in front of classes, attributes, or methods.</a:t>
            </a:r>
          </a:p>
        </p:txBody>
      </p:sp>
      <p:sp>
        <p:nvSpPr>
          <p:cNvPr id="4" name="Slide Number Placeholder 3"/>
          <p:cNvSpPr>
            <a:spLocks noGrp="1"/>
          </p:cNvSpPr>
          <p:nvPr>
            <p:ph type="sldNum" sz="quarter" idx="5"/>
          </p:nvPr>
        </p:nvSpPr>
        <p:spPr/>
        <p:txBody>
          <a:bodyPr/>
          <a:lstStyle/>
          <a:p>
            <a:fld id="{9F3700D6-36FE-4AC4-891B-CFC33660602E}" type="slidenum">
              <a:rPr lang="en-GB" smtClean="0"/>
              <a:t>7</a:t>
            </a:fld>
            <a:endParaRPr lang="en-GB"/>
          </a:p>
        </p:txBody>
      </p:sp>
    </p:spTree>
    <p:extLst>
      <p:ext uri="{BB962C8B-B14F-4D97-AF65-F5344CB8AC3E}">
        <p14:creationId xmlns:p14="http://schemas.microsoft.com/office/powerpoint/2010/main" val="314198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look at this example of a JUnit test for our weather station class.</a:t>
            </a:r>
          </a:p>
          <a:p>
            <a:endParaRPr lang="en-GB" dirty="0"/>
          </a:p>
          <a:p>
            <a:r>
              <a:rPr lang="en-GB" dirty="0"/>
              <a:t>You will notice that this looks very much like a regular Java class.</a:t>
            </a:r>
          </a:p>
          <a:p>
            <a:r>
              <a:rPr lang="en-GB" dirty="0"/>
              <a:t>In fact, it </a:t>
            </a:r>
            <a:r>
              <a:rPr lang="en-GB" i="1" dirty="0"/>
              <a:t>is</a:t>
            </a:r>
            <a:r>
              <a:rPr lang="en-GB" dirty="0"/>
              <a:t> a regular Java class.</a:t>
            </a:r>
          </a:p>
          <a:p>
            <a:endParaRPr lang="en-GB" dirty="0"/>
          </a:p>
          <a:p>
            <a:r>
              <a:rPr lang="en-GB" dirty="0"/>
              <a:t>Annotations are used to identify the various phases of the test run:</a:t>
            </a:r>
          </a:p>
          <a:p>
            <a:pPr marL="171450" indent="-171450">
              <a:buFontTx/>
              <a:buChar char="-"/>
            </a:pPr>
            <a:r>
              <a:rPr lang="en-GB" dirty="0"/>
              <a:t>&lt;ANIMATE&gt; @Before is used to indicate methods that should be run before each test – the setup phase.</a:t>
            </a:r>
          </a:p>
          <a:p>
            <a:pPr marL="171450" indent="-171450">
              <a:buFontTx/>
              <a:buChar char="-"/>
            </a:pPr>
            <a:r>
              <a:rPr lang="en-GB" dirty="0"/>
              <a:t>&lt;ANIMATE&gt; Each test method is annotated using @Test. There can be multiple such methods in a JUnit test class and they should cover both the call phase and the assertion phase of the test.</a:t>
            </a:r>
          </a:p>
          <a:p>
            <a:pPr marL="171450" indent="-171450">
              <a:buFontTx/>
              <a:buChar char="-"/>
            </a:pPr>
            <a:r>
              <a:rPr lang="en-GB" dirty="0"/>
              <a:t>&lt;ANIMATE&gt; Finally, it may be necessary to perform some </a:t>
            </a:r>
            <a:r>
              <a:rPr lang="en-GB" dirty="0" err="1"/>
              <a:t>cleanup</a:t>
            </a:r>
            <a:r>
              <a:rPr lang="en-GB" dirty="0"/>
              <a:t> after a test has run and methods annotated with @After can be used for this as they will be invoked after each test.</a:t>
            </a:r>
          </a:p>
          <a:p>
            <a:pPr marL="171450" indent="-171450">
              <a:buFontTx/>
              <a:buChar char="-"/>
            </a:pPr>
            <a:r>
              <a:rPr lang="en-GB" dirty="0"/>
              <a:t>&lt;ANIMATE&gt; The assertion phase of a test is supported with dedicated assertion methods, which can be imported from </a:t>
            </a:r>
            <a:r>
              <a:rPr lang="en-GB" dirty="0" err="1"/>
              <a:t>org.junit.Assert</a:t>
            </a:r>
            <a:r>
              <a:rPr lang="en-GB" dirty="0"/>
              <a:t>. Additional libraries of more powerful assertion support are also available.</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9F3700D6-36FE-4AC4-891B-CFC33660602E}" type="slidenum">
              <a:rPr lang="en-GB" smtClean="0"/>
              <a:t>8</a:t>
            </a:fld>
            <a:endParaRPr lang="en-GB"/>
          </a:p>
        </p:txBody>
      </p:sp>
    </p:spTree>
    <p:extLst>
      <p:ext uri="{BB962C8B-B14F-4D97-AF65-F5344CB8AC3E}">
        <p14:creationId xmlns:p14="http://schemas.microsoft.com/office/powerpoint/2010/main" val="3287050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understand how to write tests and execute them automatically, let’s go back to the question of selecting test cases and test data.</a:t>
            </a:r>
          </a:p>
          <a:p>
            <a:endParaRPr lang="en-GB" dirty="0"/>
          </a:p>
          <a:p>
            <a:r>
              <a:rPr lang="en-GB" dirty="0"/>
              <a:t>Generally, the aim is to cover as much of the unit’s functionality as possible, but, as we have discussed, this can be difficult to achieve.</a:t>
            </a:r>
          </a:p>
          <a:p>
            <a:endParaRPr lang="en-GB" dirty="0"/>
          </a:p>
          <a:p>
            <a:r>
              <a:rPr lang="en-GB" dirty="0"/>
              <a:t>We differentiate two general approaches:</a:t>
            </a:r>
          </a:p>
          <a:p>
            <a:pPr marL="228600" indent="-228600">
              <a:buAutoNum type="arabicPeriod"/>
            </a:pPr>
            <a:r>
              <a:rPr lang="en-GB" dirty="0"/>
              <a:t>&lt;ANIMATE&gt; Black box testing aims to write the test without consideration of how the unit has been implemented. The unit is treated as a black box that we are forbidden to look into. Test cases and test data are derived from unit requirements and aim to cover these as exhaustively as possible. This may mean that we do not test some paths through the unit’s code.</a:t>
            </a:r>
          </a:p>
          <a:p>
            <a:pPr marL="228600" indent="-228600">
              <a:buAutoNum type="arabicPeriod"/>
            </a:pPr>
            <a:r>
              <a:rPr lang="en-GB" dirty="0"/>
              <a:t>&lt;ANIMATE&gt; On the other hand, white-box testing explicitly considers the unit’s implementation and aims to derive test cases such that as many as possible of the branches / paths in the implementation are covered (the latter is typically impossible). While this can help identify errors in rarely used parts of the code, the tests become dependent on implementation internals, meaning they can easily break or lose coverage as we make changes to the implementation.</a:t>
            </a:r>
          </a:p>
          <a:p>
            <a:pPr marL="0" indent="0">
              <a:buNone/>
            </a:pPr>
            <a:endParaRPr lang="en-GB" dirty="0"/>
          </a:p>
          <a:p>
            <a:pPr marL="0" indent="0">
              <a:buNone/>
            </a:pPr>
            <a:endParaRPr lang="en-GB" dirty="0"/>
          </a:p>
        </p:txBody>
      </p:sp>
      <p:sp>
        <p:nvSpPr>
          <p:cNvPr id="4" name="Slide Number Placeholder 3"/>
          <p:cNvSpPr>
            <a:spLocks noGrp="1"/>
          </p:cNvSpPr>
          <p:nvPr>
            <p:ph type="sldNum" sz="quarter" idx="5"/>
          </p:nvPr>
        </p:nvSpPr>
        <p:spPr/>
        <p:txBody>
          <a:bodyPr/>
          <a:lstStyle/>
          <a:p>
            <a:fld id="{9F3700D6-36FE-4AC4-891B-CFC33660602E}" type="slidenum">
              <a:rPr lang="en-GB" smtClean="0"/>
              <a:t>9</a:t>
            </a:fld>
            <a:endParaRPr lang="en-GB"/>
          </a:p>
        </p:txBody>
      </p:sp>
    </p:spTree>
    <p:extLst>
      <p:ext uri="{BB962C8B-B14F-4D97-AF65-F5344CB8AC3E}">
        <p14:creationId xmlns:p14="http://schemas.microsoft.com/office/powerpoint/2010/main" val="176844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file://localhost/Users/mac1/Desktop/_DSC8668.jpg" TargetMode="External"/><Relationship Id="rId2" Type="http://schemas.openxmlformats.org/officeDocument/2006/relationships/image" Target="../media/image2.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file://localhost/Users/mac1/Desktop/_DSC1517.jpg" TargetMode="External"/><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file://localhost/Volumes/Day1_Data/WORK%20ARCHIVE/%20K/KING'S/11143%20KCL%20POWERPOINT%20UPDATE/BUILD/IMAGES/_DSC8361-rs.jpg" TargetMode="External"/><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file://localhost/Users/mac1/Desktop/KCL_box_red_485_rgb.png" TargetMode="Externa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F9B7-23D6-40EC-A26C-1C26824A4E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C7960E-F528-451B-A9AE-D3700E5F3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8EBC19-9A80-4BAD-91B0-5483822F1BD8}"/>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A0D47EBB-8A6A-4AB5-87A5-0EE4B26E2EA7}"/>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AE4D2813-2191-4619-B139-E48389FD3A5D}"/>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390406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412F-67D8-4AAF-B8E7-8C30836FCE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5701E1-504E-4F5C-A8EE-BC05F7F39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565791-17BC-4DE5-A6B4-B3CD2DE77DC3}"/>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262FBA66-5CA3-42D9-9DCA-F6F31F78D8ED}"/>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9E78E484-D328-481E-A4BA-22BB1D5C425B}"/>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255739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97630-1A57-455A-A181-5D4F98AB02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B8EF1A-056D-4D70-83A5-C4EAD6EF05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DFF4B0-BEFC-4348-BF1A-8632BD72E72D}"/>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3BC673AB-A059-44E7-85A8-B3291DBCE8A2}"/>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EBCC49F2-3BC1-4DC1-A9CA-01D2CFA6CD79}"/>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9844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D80815"/>
        </a:solidFill>
        <a:effectLst/>
      </p:bgPr>
    </p:bg>
    <p:spTree>
      <p:nvGrpSpPr>
        <p:cNvPr id="1" name=""/>
        <p:cNvGrpSpPr/>
        <p:nvPr/>
      </p:nvGrpSpPr>
      <p:grpSpPr>
        <a:xfrm>
          <a:off x="0" y="0"/>
          <a:ext cx="0" cy="0"/>
          <a:chOff x="0" y="0"/>
          <a:chExt cx="0" cy="0"/>
        </a:xfrm>
      </p:grpSpPr>
      <p:pic>
        <p:nvPicPr>
          <p:cNvPr id="7" name="KCL-LOGO-INTERNATIONAL.png"/>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188958" y="1397958"/>
            <a:ext cx="7814084" cy="4062084"/>
          </a:xfrm>
          <a:prstGeom prst="rect">
            <a:avLst/>
          </a:prstGeom>
        </p:spPr>
      </p:pic>
    </p:spTree>
    <p:extLst>
      <p:ext uri="{BB962C8B-B14F-4D97-AF65-F5344CB8AC3E}">
        <p14:creationId xmlns:p14="http://schemas.microsoft.com/office/powerpoint/2010/main" val="143476640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bottom - alt 1">
    <p:spTree>
      <p:nvGrpSpPr>
        <p:cNvPr id="1" name=""/>
        <p:cNvGrpSpPr/>
        <p:nvPr/>
      </p:nvGrpSpPr>
      <p:grpSpPr>
        <a:xfrm>
          <a:off x="0" y="0"/>
          <a:ext cx="0" cy="0"/>
          <a:chOff x="0" y="0"/>
          <a:chExt cx="0" cy="0"/>
        </a:xfrm>
      </p:grpSpPr>
      <p:pic>
        <p:nvPicPr>
          <p:cNvPr id="10"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r="9016"/>
          <a:stretch>
            <a:fillRect/>
          </a:stretch>
        </p:blipFill>
        <p:spPr>
          <a:xfrm>
            <a:off x="0" y="1"/>
            <a:ext cx="12192000" cy="6857999"/>
          </a:xfrm>
          <a:prstGeom prst="rect">
            <a:avLst/>
          </a:prstGeom>
        </p:spPr>
      </p:pic>
      <p:sp>
        <p:nvSpPr>
          <p:cNvPr id="11" name="Rectangle 10"/>
          <p:cNvSpPr/>
          <p:nvPr userDrawn="1"/>
        </p:nvSpPr>
        <p:spPr>
          <a:xfrm>
            <a:off x="0" y="3460750"/>
            <a:ext cx="12192000" cy="3397250"/>
          </a:xfrm>
          <a:prstGeom prst="rect">
            <a:avLst/>
          </a:prstGeom>
          <a:gradFill flip="none" rotWithShape="1">
            <a:gsLst>
              <a:gs pos="0">
                <a:schemeClr val="tx1">
                  <a:alpha val="5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2708276"/>
            <a:ext cx="11232000" cy="2709726"/>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4" name="Group 3"/>
          <p:cNvGrpSpPr>
            <a:grpSpLocks noChangeAspect="1"/>
          </p:cNvGrpSpPr>
          <p:nvPr/>
        </p:nvGrpSpPr>
        <p:grpSpPr>
          <a:xfrm>
            <a:off x="9912000" y="1"/>
            <a:ext cx="2280000" cy="1303021"/>
            <a:chOff x="7949775" y="1"/>
            <a:chExt cx="1194225" cy="910000"/>
          </a:xfrm>
        </p:grpSpPr>
        <p:sp>
          <p:nvSpPr>
            <p:cNvPr id="7" name="Rectangle 6"/>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9"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198316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joint - alt 1">
    <p:spTree>
      <p:nvGrpSpPr>
        <p:cNvPr id="1" name=""/>
        <p:cNvGrpSpPr/>
        <p:nvPr/>
      </p:nvGrpSpPr>
      <p:grpSpPr>
        <a:xfrm>
          <a:off x="0" y="0"/>
          <a:ext cx="0" cy="0"/>
          <a:chOff x="0" y="0"/>
          <a:chExt cx="0" cy="0"/>
        </a:xfrm>
      </p:grpSpPr>
      <p:pic>
        <p:nvPicPr>
          <p:cNvPr id="14"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2361" t="-6022" r="9016" b="18999"/>
          <a:stretch>
            <a:fillRect/>
          </a:stretch>
        </p:blipFill>
        <p:spPr>
          <a:xfrm>
            <a:off x="-1" y="-413131"/>
            <a:ext cx="12192000" cy="5968109"/>
          </a:xfrm>
          <a:prstGeom prst="rect">
            <a:avLst/>
          </a:prstGeom>
        </p:spPr>
      </p:pic>
      <p:sp>
        <p:nvSpPr>
          <p:cNvPr id="15" name="Rectangle 14"/>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0"/>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26296"/>
            <a:ext cx="8985955" cy="951707"/>
          </a:xfrm>
        </p:spPr>
        <p:txBody>
          <a:bodyPr/>
          <a:lstStyle/>
          <a:p>
            <a:r>
              <a:rPr lang="en-GB"/>
              <a:t>Drag picture to placeholder or click icon to add</a:t>
            </a:r>
            <a:endParaRPr lang="en-US" dirty="0"/>
          </a:p>
        </p:txBody>
      </p:sp>
      <p:pic>
        <p:nvPicPr>
          <p:cNvPr id="12"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27469643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 alt 2">
    <p:spTree>
      <p:nvGrpSpPr>
        <p:cNvPr id="1" name=""/>
        <p:cNvGrpSpPr/>
        <p:nvPr/>
      </p:nvGrpSpPr>
      <p:grpSpPr>
        <a:xfrm>
          <a:off x="0" y="0"/>
          <a:ext cx="0" cy="0"/>
          <a:chOff x="0" y="0"/>
          <a:chExt cx="0" cy="0"/>
        </a:xfrm>
      </p:grpSpPr>
      <p:pic>
        <p:nvPicPr>
          <p:cNvPr id="9"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8" r="1" b="7904"/>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69454357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joint - alt 2">
    <p:spTree>
      <p:nvGrpSpPr>
        <p:cNvPr id="1" name=""/>
        <p:cNvGrpSpPr/>
        <p:nvPr/>
      </p:nvGrpSpPr>
      <p:grpSpPr>
        <a:xfrm>
          <a:off x="0" y="0"/>
          <a:ext cx="0" cy="0"/>
          <a:chOff x="0" y="0"/>
          <a:chExt cx="0" cy="0"/>
        </a:xfrm>
      </p:grpSpPr>
      <p:pic>
        <p:nvPicPr>
          <p:cNvPr id="14" name="_DSC1517.jpg" descr="/Users/mac1/Desktop/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8489" t="487" r="1" b="25310"/>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t"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3" y="5726296"/>
            <a:ext cx="9005759" cy="951707"/>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35881698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 alt 3">
    <p:spTree>
      <p:nvGrpSpPr>
        <p:cNvPr id="1" name=""/>
        <p:cNvGrpSpPr/>
        <p:nvPr/>
      </p:nvGrpSpPr>
      <p:grpSpPr>
        <a:xfrm>
          <a:off x="0" y="0"/>
          <a:ext cx="0" cy="0"/>
          <a:chOff x="0" y="0"/>
          <a:chExt cx="0" cy="0"/>
        </a:xfrm>
      </p:grpSpPr>
      <p:pic>
        <p:nvPicPr>
          <p:cNvPr id="9"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5970"/>
          <a:stretch>
            <a:fillRect/>
          </a:stretch>
        </p:blipFill>
        <p:spPr>
          <a:xfrm>
            <a:off x="0" y="0"/>
            <a:ext cx="12192000" cy="6858000"/>
          </a:xfrm>
          <a:prstGeom prst="rect">
            <a:avLst/>
          </a:prstGeom>
        </p:spPr>
      </p:pic>
      <p:sp>
        <p:nvSpPr>
          <p:cNvPr id="13" name="Rectangle 12"/>
          <p:cNvSpPr/>
          <p:nvPr userDrawn="1"/>
        </p:nvSpPr>
        <p:spPr>
          <a:xfrm>
            <a:off x="0" y="3460750"/>
            <a:ext cx="12192000" cy="3397250"/>
          </a:xfrm>
          <a:prstGeom prst="rect">
            <a:avLst/>
          </a:prstGeom>
          <a:gradFill flip="none" rotWithShape="1">
            <a:gsLst>
              <a:gs pos="0">
                <a:schemeClr val="tx1">
                  <a:alpha val="80000"/>
                </a:schemeClr>
              </a:gs>
              <a:gs pos="100000">
                <a:srgbClr val="FFFFFF">
                  <a:alpha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a:solidFill>
                <a:prstClr val="white"/>
              </a:solidFill>
            </a:endParaRPr>
          </a:p>
        </p:txBody>
      </p:sp>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4" name="Rectangle 13"/>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5"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29205525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joint - alt 3">
    <p:spTree>
      <p:nvGrpSpPr>
        <p:cNvPr id="1" name=""/>
        <p:cNvGrpSpPr/>
        <p:nvPr/>
      </p:nvGrpSpPr>
      <p:grpSpPr>
        <a:xfrm>
          <a:off x="0" y="0"/>
          <a:ext cx="0" cy="0"/>
          <a:chOff x="0" y="0"/>
          <a:chExt cx="0" cy="0"/>
        </a:xfrm>
      </p:grpSpPr>
      <p:pic>
        <p:nvPicPr>
          <p:cNvPr id="13" name="_DSC1517.jpg"/>
          <p:cNvPicPr>
            <a:picLocks noChangeAspect="1"/>
          </p:cNvPicPr>
          <p:nvPr userDrawn="1"/>
        </p:nvPicPr>
        <p:blipFill rotWithShape="1">
          <a:blip r:embed="rId2" r:link="rId3">
            <a:extLst>
              <a:ext uri="{28A0092B-C50C-407E-A947-70E740481C1C}">
                <a14:useLocalDpi xmlns:a14="http://schemas.microsoft.com/office/drawing/2010/main" val="0"/>
              </a:ext>
            </a:extLst>
          </a:blip>
          <a:srcRect l="11345" r="4990" b="23836"/>
          <a:stretch>
            <a:fillRect/>
          </a:stretch>
        </p:blipFill>
        <p:spPr>
          <a:xfrm>
            <a:off x="0" y="1"/>
            <a:ext cx="12192000" cy="5554979"/>
          </a:xfrm>
          <a:prstGeom prst="rect">
            <a:avLst/>
          </a:prstGeom>
        </p:spPr>
      </p:pic>
      <p:sp>
        <p:nvSpPr>
          <p:cNvPr id="16" name="Rectangle 15"/>
          <p:cNvSpPr/>
          <p:nvPr userDrawn="1"/>
        </p:nvSpPr>
        <p:spPr>
          <a:xfrm>
            <a:off x="0" y="0"/>
            <a:ext cx="12192000" cy="3397250"/>
          </a:xfrm>
          <a:prstGeom prst="rect">
            <a:avLst/>
          </a:prstGeom>
          <a:gradFill flip="none" rotWithShape="1">
            <a:gsLst>
              <a:gs pos="0">
                <a:schemeClr val="tx1">
                  <a:alpha val="50000"/>
                </a:schemeClr>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dirty="0">
              <a:solidFill>
                <a:prstClr val="white"/>
              </a:solidFill>
            </a:endParaRPr>
          </a:p>
        </p:txBody>
      </p:sp>
      <p:sp>
        <p:nvSpPr>
          <p:cNvPr id="2" name="Title 1"/>
          <p:cNvSpPr>
            <a:spLocks noGrp="1"/>
          </p:cNvSpPr>
          <p:nvPr>
            <p:ph type="ctrTitle" hasCustomPrompt="1"/>
          </p:nvPr>
        </p:nvSpPr>
        <p:spPr>
          <a:xfrm>
            <a:off x="480000" y="180001"/>
            <a:ext cx="11232000" cy="1080000"/>
          </a:xfrm>
        </p:spPr>
        <p:txBody>
          <a:bodyPr anchor="b" anchorCtr="0">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1440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480484" y="5733722"/>
            <a:ext cx="8995856" cy="944280"/>
          </a:xfrm>
        </p:spPr>
        <p:txBody>
          <a:bodyPr/>
          <a:lstStyle/>
          <a:p>
            <a:r>
              <a:rPr lang="en-GB"/>
              <a:t>Drag picture to placeholder or click icon to add</a:t>
            </a:r>
            <a:endParaRPr lang="en-US" dirty="0"/>
          </a:p>
        </p:txBody>
      </p:sp>
      <p:pic>
        <p:nvPicPr>
          <p:cNvPr id="10" name="KCL-LOGO-UK-1.png"/>
          <p:cNvPicPr>
            <a:picLocks noChangeAspect="1"/>
          </p:cNvPicPr>
          <p:nvPr userDrawn="1"/>
        </p:nvPicPr>
        <p:blipFill>
          <a:blip r:embed="rId4" r:link="rId5" cstate="print">
            <a:extLst>
              <a:ext uri="{28A0092B-C50C-407E-A947-70E740481C1C}">
                <a14:useLocalDpi xmlns:a14="http://schemas.microsoft.com/office/drawing/2010/main" val="0"/>
              </a:ext>
            </a:extLst>
          </a:blip>
          <a:stretch>
            <a:fillRect/>
          </a:stretch>
        </p:blipFill>
        <p:spPr>
          <a:xfrm>
            <a:off x="9912000" y="5555716"/>
            <a:ext cx="2280000" cy="1302285"/>
          </a:xfrm>
          <a:prstGeom prst="rect">
            <a:avLst/>
          </a:prstGeom>
        </p:spPr>
      </p:pic>
    </p:spTree>
    <p:extLst>
      <p:ext uri="{BB962C8B-B14F-4D97-AF65-F5344CB8AC3E}">
        <p14:creationId xmlns:p14="http://schemas.microsoft.com/office/powerpoint/2010/main" val="108594875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4955015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FA6F-689C-4AF4-BBCA-B619F6B059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E6EC84-1C9A-48EB-93B8-9DA84CC62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E8F374-BD1A-4C12-86B5-9A131230A121}"/>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495EDD5B-8450-4951-88E7-83BB15FCDF9D}"/>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44059E87-FC85-46B8-AC92-B4C6071E9402}"/>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2565904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6156237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411435541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47930182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7" name="Straight Connector 6"/>
          <p:cNvCxnSpPr/>
          <p:nvPr/>
        </p:nvCxnSpPr>
        <p:spPr>
          <a:xfrm>
            <a:off x="480000"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15146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11"/>
          </p:nvPr>
        </p:nvSpPr>
        <p:spPr/>
        <p:txBody>
          <a:bodyPr/>
          <a:lstStyle>
            <a:lvl1pPr>
              <a:defRPr sz="1000">
                <a:latin typeface="Georgia"/>
                <a:cs typeface="Georgia"/>
              </a:defRPr>
            </a:lvl1pPr>
          </a:lstStyle>
          <a:p>
            <a:r>
              <a:rPr lang="en-US">
                <a:solidFill>
                  <a:srgbClr val="0A2D50"/>
                </a:solidFill>
              </a:rPr>
              <a:t>(c) King's College London, {steffen.zschaler | leonardo.magela}@kcl.ac.uk</a:t>
            </a:r>
          </a:p>
        </p:txBody>
      </p:sp>
      <p:sp>
        <p:nvSpPr>
          <p:cNvPr id="6" name="Slide Number Placeholder 5"/>
          <p:cNvSpPr>
            <a:spLocks noGrp="1"/>
          </p:cNvSpPr>
          <p:nvPr>
            <p:ph type="sldNum" sz="quarter" idx="12"/>
          </p:nvPr>
        </p:nvSpPr>
        <p:spPr>
          <a:xfrm>
            <a:off x="10752000" y="6498000"/>
            <a:ext cx="960000" cy="360000"/>
          </a:xfrm>
        </p:spPr>
        <p:txBody>
          <a:bodyPr/>
          <a:lstStyle>
            <a:lvl1pPr>
              <a:defRPr sz="1000">
                <a:latin typeface="Georgia"/>
                <a:cs typeface="Georgia"/>
              </a:defRPr>
            </a:lvl1p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744346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0603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cxnSp>
        <p:nvCxnSpPr>
          <p:cNvPr id="11" name="Straight Connector 10"/>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20815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1"/>
            <a:ext cx="11232000"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56795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1" y="1088720"/>
            <a:ext cx="3600028"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1" y="3519000"/>
            <a:ext cx="3600028"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11971"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11971"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295985" y="1088720"/>
            <a:ext cx="36030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5" y="3519000"/>
            <a:ext cx="36030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74413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0" y="1088720"/>
            <a:ext cx="5496000"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0000" y="5949280"/>
            <a:ext cx="11232000"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7" name="Picture Placeholder 2"/>
          <p:cNvSpPr>
            <a:spLocks noGrp="1"/>
          </p:cNvSpPr>
          <p:nvPr>
            <p:ph type="pic" idx="13"/>
          </p:nvPr>
        </p:nvSpPr>
        <p:spPr>
          <a:xfrm>
            <a:off x="480000" y="3519000"/>
            <a:ext cx="5496000"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16000" y="1088720"/>
            <a:ext cx="5499043"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16000" y="3519000"/>
            <a:ext cx="5499043"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81085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BCC3-5F78-4587-A8A3-5145666D70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5E707EB-28ED-4062-BDF0-1CB47666D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C6DFEF-DA34-403A-A9D3-E5F2904FD8CC}"/>
              </a:ext>
            </a:extLst>
          </p:cNvPr>
          <p:cNvSpPr>
            <a:spLocks noGrp="1"/>
          </p:cNvSpPr>
          <p:nvPr>
            <p:ph type="dt" sz="half" idx="10"/>
          </p:nvPr>
        </p:nvSpPr>
        <p:spPr/>
        <p:txBody>
          <a:bodyPr/>
          <a:lstStyle/>
          <a:p>
            <a:r>
              <a:rPr lang="en-US"/>
              <a:t>25/02/2020</a:t>
            </a:r>
            <a:endParaRPr lang="en-GB"/>
          </a:p>
        </p:txBody>
      </p:sp>
      <p:sp>
        <p:nvSpPr>
          <p:cNvPr id="5" name="Footer Placeholder 4">
            <a:extLst>
              <a:ext uri="{FF2B5EF4-FFF2-40B4-BE49-F238E27FC236}">
                <a16:creationId xmlns:a16="http://schemas.microsoft.com/office/drawing/2014/main" id="{369FCDE0-6082-44CE-A7E6-B8AE0B3B4C1C}"/>
              </a:ext>
            </a:extLst>
          </p:cNvPr>
          <p:cNvSpPr>
            <a:spLocks noGrp="1"/>
          </p:cNvSpPr>
          <p:nvPr>
            <p:ph type="ftr" sz="quarter" idx="11"/>
          </p:nvPr>
        </p:nvSpPr>
        <p:spPr/>
        <p:txBody>
          <a:body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371F8D5D-7CAD-4134-A110-4E9B3EADB2A0}"/>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17218181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63399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256585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9" name="Picture Placeholder 8"/>
          <p:cNvSpPr>
            <a:spLocks noGrp="1"/>
          </p:cNvSpPr>
          <p:nvPr>
            <p:ph type="pic" sz="quarter" idx="13"/>
          </p:nvPr>
        </p:nvSpPr>
        <p:spPr>
          <a:xfrm>
            <a:off x="480001" y="1089025"/>
            <a:ext cx="5372100"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70530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0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6335667" y="1089025"/>
            <a:ext cx="5376333" cy="4860925"/>
          </a:xfrm>
        </p:spPr>
        <p:txBody>
          <a:bodyPr/>
          <a:lstStyle/>
          <a:p>
            <a:r>
              <a:rPr lang="en-GB"/>
              <a:t>Drag picture to placeholder or click icon to add</a:t>
            </a:r>
            <a:endParaRPr lang="en-US"/>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58719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36000" y="1088721"/>
            <a:ext cx="53760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a:solidFill>
                  <a:srgbClr val="0A2D50"/>
                </a:solidFill>
              </a:rPr>
              <a:t>25/02/2020</a:t>
            </a:r>
          </a:p>
        </p:txBody>
      </p:sp>
      <p:sp>
        <p:nvSpPr>
          <p:cNvPr id="6" name="Footer Placeholder 5"/>
          <p:cNvSpPr>
            <a:spLocks noGrp="1"/>
          </p:cNvSpPr>
          <p:nvPr>
            <p:ph type="ftr" sz="quarter" idx="11"/>
          </p:nvPr>
        </p:nvSpPr>
        <p:spPr/>
        <p:txBody>
          <a:bodyPr/>
          <a:lstStyle/>
          <a:p>
            <a:r>
              <a:rPr lang="en-US">
                <a:solidFill>
                  <a:srgbClr val="0A2D50"/>
                </a:solidFill>
              </a:rPr>
              <a:t>(c) King's College London, {steffen.zschaler | leonardo.magela}@kcl.ac.uk</a:t>
            </a:r>
          </a:p>
        </p:txBody>
      </p:sp>
      <p:sp>
        <p:nvSpPr>
          <p:cNvPr id="7" name="Slide Number Placeholder 6"/>
          <p:cNvSpPr>
            <a:spLocks noGrp="1"/>
          </p:cNvSpPr>
          <p:nvPr>
            <p:ph type="sldNum" sz="quarter" idx="12"/>
          </p:nvPr>
        </p:nvSpPr>
        <p:spPr/>
        <p:txBody>
          <a:bodyPr/>
          <a:lstStyle/>
          <a:p>
            <a:fld id="{8A04D54F-FA85-F344-8424-FB00D2AE8D01}" type="slidenum">
              <a:rPr lang="en-US" smtClean="0">
                <a:solidFill>
                  <a:srgbClr val="0A2D50"/>
                </a:solidFill>
              </a:rPr>
              <a:pPr/>
              <a:t>‹#›</a:t>
            </a:fld>
            <a:endParaRPr lang="en-US">
              <a:solidFill>
                <a:srgbClr val="0A2D50"/>
              </a:solidFill>
            </a:endParaRPr>
          </a:p>
        </p:txBody>
      </p:sp>
      <p:sp>
        <p:nvSpPr>
          <p:cNvPr id="11" name="Picture Placeholder 10"/>
          <p:cNvSpPr>
            <a:spLocks noGrp="1"/>
          </p:cNvSpPr>
          <p:nvPr>
            <p:ph type="pic" sz="quarter" idx="13"/>
          </p:nvPr>
        </p:nvSpPr>
        <p:spPr>
          <a:xfrm>
            <a:off x="480000"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0"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4634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End p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0000" y="3420000"/>
            <a:ext cx="11232000" cy="2520000"/>
          </a:xfrm>
        </p:spPr>
        <p:txBody>
          <a:bodyPr anchor="b" anchorCtr="0">
            <a:normAutofit/>
          </a:bodyPr>
          <a:lstStyle>
            <a:lvl1pPr>
              <a:defRPr sz="1600" b="0" baseline="0">
                <a:solidFill>
                  <a:srgbClr val="FFFFFF"/>
                </a:solidFill>
                <a:latin typeface="+mn-lt"/>
              </a:defRPr>
            </a:lvl1pPr>
          </a:lstStyle>
          <a:p>
            <a:endParaRPr lang="en-US" dirty="0"/>
          </a:p>
        </p:txBody>
      </p:sp>
      <p:sp>
        <p:nvSpPr>
          <p:cNvPr id="3" name="Subtitle 2"/>
          <p:cNvSpPr>
            <a:spLocks noGrp="1"/>
          </p:cNvSpPr>
          <p:nvPr>
            <p:ph type="subTitle" idx="1"/>
          </p:nvPr>
        </p:nvSpPr>
        <p:spPr>
          <a:xfrm>
            <a:off x="480000" y="6120001"/>
            <a:ext cx="11232000" cy="358407"/>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grpSp>
        <p:nvGrpSpPr>
          <p:cNvPr id="12" name="Group 11"/>
          <p:cNvGrpSpPr>
            <a:grpSpLocks noChangeAspect="1"/>
          </p:cNvGrpSpPr>
          <p:nvPr userDrawn="1"/>
        </p:nvGrpSpPr>
        <p:grpSpPr>
          <a:xfrm>
            <a:off x="9912000" y="1"/>
            <a:ext cx="2280000" cy="1303021"/>
            <a:chOff x="7949775" y="1"/>
            <a:chExt cx="1194225" cy="910000"/>
          </a:xfrm>
        </p:grpSpPr>
        <p:sp>
          <p:nvSpPr>
            <p:cNvPr id="13" name="Rectangle 12"/>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4" name="KCL-LOGO-UK-1.png"/>
            <p:cNvPicPr>
              <a:picLocks noChangeAspect="1"/>
            </p:cNvPicPr>
            <p:nvPr userDrawn="1"/>
          </p:nvPicPr>
          <p:blipFill>
            <a:blip r:embed="rId2" r:link="rId3" cstate="print">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363699871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200"/>
            <a:r>
              <a:rPr lang="en-US">
                <a:solidFill>
                  <a:srgbClr val="0A2D50"/>
                </a:solidFill>
              </a:rPr>
              <a:t>25/02/2020</a:t>
            </a:r>
            <a:endParaRPr lang="en-US" dirty="0">
              <a:solidFill>
                <a:srgbClr val="0A2D50"/>
              </a:solidFill>
            </a:endParaRPr>
          </a:p>
        </p:txBody>
      </p:sp>
      <p:sp>
        <p:nvSpPr>
          <p:cNvPr id="3" name="Footer Placeholder 2"/>
          <p:cNvSpPr>
            <a:spLocks noGrp="1"/>
          </p:cNvSpPr>
          <p:nvPr>
            <p:ph type="ftr" sz="quarter" idx="11"/>
          </p:nvPr>
        </p:nvSpPr>
        <p:spPr/>
        <p:txBody>
          <a:body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4" name="Slide Number Placeholder 3"/>
          <p:cNvSpPr>
            <a:spLocks noGrp="1"/>
          </p:cNvSpPr>
          <p:nvPr>
            <p:ph type="sldNum" sz="quarter" idx="12"/>
          </p:nvPr>
        </p:nvSpPr>
        <p:spPr/>
        <p:txBody>
          <a:body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187765446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F2F-9F68-4472-9B57-B6C997E73F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C7A2F1-EFC6-4073-B3E2-E3F6F783F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A045074-A4F5-417F-9B40-E4B9534FAD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F91CD9A-FC13-4AF8-A200-3B211AE7AE83}"/>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0E47E868-3CDD-465D-95F0-C5E23AC0716B}"/>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1399BA59-DB6E-46C5-ABD4-34D48F4CB3B6}"/>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866088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6DCC-A022-4FF7-81A1-604CDC5B8AA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CAC7EF-B97D-4D30-B643-32EDD6E738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1D4A95-5330-4C1C-8555-CF0E5D928F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C570A22-DC70-45F6-9573-3E1865950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324EC-358C-4AE5-B1EA-9A13634BE9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C53A3F3-48B8-4E79-BB22-A2B3D34CCE1F}"/>
              </a:ext>
            </a:extLst>
          </p:cNvPr>
          <p:cNvSpPr>
            <a:spLocks noGrp="1"/>
          </p:cNvSpPr>
          <p:nvPr>
            <p:ph type="dt" sz="half" idx="10"/>
          </p:nvPr>
        </p:nvSpPr>
        <p:spPr/>
        <p:txBody>
          <a:bodyPr/>
          <a:lstStyle/>
          <a:p>
            <a:r>
              <a:rPr lang="en-US"/>
              <a:t>25/02/2020</a:t>
            </a:r>
            <a:endParaRPr lang="en-GB"/>
          </a:p>
        </p:txBody>
      </p:sp>
      <p:sp>
        <p:nvSpPr>
          <p:cNvPr id="8" name="Footer Placeholder 7">
            <a:extLst>
              <a:ext uri="{FF2B5EF4-FFF2-40B4-BE49-F238E27FC236}">
                <a16:creationId xmlns:a16="http://schemas.microsoft.com/office/drawing/2014/main" id="{6F3F8527-6DEE-4E05-B4D4-50C05F37B9D1}"/>
              </a:ext>
            </a:extLst>
          </p:cNvPr>
          <p:cNvSpPr>
            <a:spLocks noGrp="1"/>
          </p:cNvSpPr>
          <p:nvPr>
            <p:ph type="ftr" sz="quarter" idx="11"/>
          </p:nvPr>
        </p:nvSpPr>
        <p:spPr/>
        <p:txBody>
          <a:bodyPr/>
          <a:lstStyle/>
          <a:p>
            <a:r>
              <a:rPr lang="en-GB"/>
              <a:t>(c) King's College London, {steffen.zschaler | leonardo.magela}@kcl.ac.uk</a:t>
            </a:r>
          </a:p>
        </p:txBody>
      </p:sp>
      <p:sp>
        <p:nvSpPr>
          <p:cNvPr id="9" name="Slide Number Placeholder 8">
            <a:extLst>
              <a:ext uri="{FF2B5EF4-FFF2-40B4-BE49-F238E27FC236}">
                <a16:creationId xmlns:a16="http://schemas.microsoft.com/office/drawing/2014/main" id="{4C2735D5-3392-4521-B552-7A32D856DA83}"/>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111008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E91E-C563-4AC2-9374-30BC94983DF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AB5D5DC-616A-44A0-B7EA-65E10B6C5F83}"/>
              </a:ext>
            </a:extLst>
          </p:cNvPr>
          <p:cNvSpPr>
            <a:spLocks noGrp="1"/>
          </p:cNvSpPr>
          <p:nvPr>
            <p:ph type="dt" sz="half" idx="10"/>
          </p:nvPr>
        </p:nvSpPr>
        <p:spPr/>
        <p:txBody>
          <a:bodyPr/>
          <a:lstStyle/>
          <a:p>
            <a:r>
              <a:rPr lang="en-US"/>
              <a:t>25/02/2020</a:t>
            </a:r>
            <a:endParaRPr lang="en-GB"/>
          </a:p>
        </p:txBody>
      </p:sp>
      <p:sp>
        <p:nvSpPr>
          <p:cNvPr id="4" name="Footer Placeholder 3">
            <a:extLst>
              <a:ext uri="{FF2B5EF4-FFF2-40B4-BE49-F238E27FC236}">
                <a16:creationId xmlns:a16="http://schemas.microsoft.com/office/drawing/2014/main" id="{5404E862-5703-418E-AC4C-8D28B18EC44F}"/>
              </a:ext>
            </a:extLst>
          </p:cNvPr>
          <p:cNvSpPr>
            <a:spLocks noGrp="1"/>
          </p:cNvSpPr>
          <p:nvPr>
            <p:ph type="ftr" sz="quarter" idx="11"/>
          </p:nvPr>
        </p:nvSpPr>
        <p:spPr/>
        <p:txBody>
          <a:bodyPr/>
          <a:lstStyle/>
          <a:p>
            <a:r>
              <a:rPr lang="en-GB"/>
              <a:t>(c) King's College London, {steffen.zschaler | leonardo.magela}@kcl.ac.uk</a:t>
            </a:r>
          </a:p>
        </p:txBody>
      </p:sp>
      <p:sp>
        <p:nvSpPr>
          <p:cNvPr id="5" name="Slide Number Placeholder 4">
            <a:extLst>
              <a:ext uri="{FF2B5EF4-FFF2-40B4-BE49-F238E27FC236}">
                <a16:creationId xmlns:a16="http://schemas.microsoft.com/office/drawing/2014/main" id="{CD54E010-CCA9-4EA8-A379-185208B4E751}"/>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73629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91668-E1AC-489A-B893-8F80954BD3CD}"/>
              </a:ext>
            </a:extLst>
          </p:cNvPr>
          <p:cNvSpPr>
            <a:spLocks noGrp="1"/>
          </p:cNvSpPr>
          <p:nvPr>
            <p:ph type="dt" sz="half" idx="10"/>
          </p:nvPr>
        </p:nvSpPr>
        <p:spPr/>
        <p:txBody>
          <a:bodyPr/>
          <a:lstStyle/>
          <a:p>
            <a:r>
              <a:rPr lang="en-US"/>
              <a:t>25/02/2020</a:t>
            </a:r>
            <a:endParaRPr lang="en-GB"/>
          </a:p>
        </p:txBody>
      </p:sp>
      <p:sp>
        <p:nvSpPr>
          <p:cNvPr id="3" name="Footer Placeholder 2">
            <a:extLst>
              <a:ext uri="{FF2B5EF4-FFF2-40B4-BE49-F238E27FC236}">
                <a16:creationId xmlns:a16="http://schemas.microsoft.com/office/drawing/2014/main" id="{FFCC1E52-3256-4C51-A9CB-C871682A9171}"/>
              </a:ext>
            </a:extLst>
          </p:cNvPr>
          <p:cNvSpPr>
            <a:spLocks noGrp="1"/>
          </p:cNvSpPr>
          <p:nvPr>
            <p:ph type="ftr" sz="quarter" idx="11"/>
          </p:nvPr>
        </p:nvSpPr>
        <p:spPr/>
        <p:txBody>
          <a:bodyPr/>
          <a:lstStyle/>
          <a:p>
            <a:r>
              <a:rPr lang="en-GB"/>
              <a:t>(c) King's College London, {steffen.zschaler | leonardo.magela}@kcl.ac.uk</a:t>
            </a:r>
          </a:p>
        </p:txBody>
      </p:sp>
      <p:sp>
        <p:nvSpPr>
          <p:cNvPr id="4" name="Slide Number Placeholder 3">
            <a:extLst>
              <a:ext uri="{FF2B5EF4-FFF2-40B4-BE49-F238E27FC236}">
                <a16:creationId xmlns:a16="http://schemas.microsoft.com/office/drawing/2014/main" id="{49B1EB4D-6C36-476D-8456-016ECECF7D1C}"/>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173205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4305-00D3-4C52-9AEA-EC98A7FC2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6D3BE6-71CF-4F45-BFAC-295D138CF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653C771-DFB4-4125-B2DD-0F50EC4CE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36B0F-646D-447E-B3AC-458E0EB664EA}"/>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AC02F30A-EBEA-40B7-BD0C-C3F493887404}"/>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05A43D36-ED60-4CA1-939A-B9536CC9AFB6}"/>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2201518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1AD4-F39C-4199-8746-6B74F7314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6F8D10D-2776-4557-B4CB-6ECDF45D1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053689-CC79-4AE2-9C8C-1DDA16D5B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46167A-D474-47CA-880C-265ADA63D028}"/>
              </a:ext>
            </a:extLst>
          </p:cNvPr>
          <p:cNvSpPr>
            <a:spLocks noGrp="1"/>
          </p:cNvSpPr>
          <p:nvPr>
            <p:ph type="dt" sz="half" idx="10"/>
          </p:nvPr>
        </p:nvSpPr>
        <p:spPr/>
        <p:txBody>
          <a:bodyPr/>
          <a:lstStyle/>
          <a:p>
            <a:r>
              <a:rPr lang="en-US"/>
              <a:t>25/02/2020</a:t>
            </a:r>
            <a:endParaRPr lang="en-GB"/>
          </a:p>
        </p:txBody>
      </p:sp>
      <p:sp>
        <p:nvSpPr>
          <p:cNvPr id="6" name="Footer Placeholder 5">
            <a:extLst>
              <a:ext uri="{FF2B5EF4-FFF2-40B4-BE49-F238E27FC236}">
                <a16:creationId xmlns:a16="http://schemas.microsoft.com/office/drawing/2014/main" id="{C9D9A3B3-7CE0-4FDF-800B-953DDC8B2C75}"/>
              </a:ext>
            </a:extLst>
          </p:cNvPr>
          <p:cNvSpPr>
            <a:spLocks noGrp="1"/>
          </p:cNvSpPr>
          <p:nvPr>
            <p:ph type="ftr" sz="quarter" idx="11"/>
          </p:nvPr>
        </p:nvSpPr>
        <p:spPr/>
        <p:txBody>
          <a:bodyPr/>
          <a:lstStyle/>
          <a:p>
            <a:r>
              <a:rPr lang="en-GB"/>
              <a:t>(c) King's College London, {steffen.zschaler | leonardo.magela}@kcl.ac.uk</a:t>
            </a:r>
          </a:p>
        </p:txBody>
      </p:sp>
      <p:sp>
        <p:nvSpPr>
          <p:cNvPr id="7" name="Slide Number Placeholder 6">
            <a:extLst>
              <a:ext uri="{FF2B5EF4-FFF2-40B4-BE49-F238E27FC236}">
                <a16:creationId xmlns:a16="http://schemas.microsoft.com/office/drawing/2014/main" id="{3F6FB67C-0F1D-4E88-A20F-2553EF0E20E1}"/>
              </a:ext>
            </a:extLst>
          </p:cNvPr>
          <p:cNvSpPr>
            <a:spLocks noGrp="1"/>
          </p:cNvSpPr>
          <p:nvPr>
            <p:ph type="sldNum" sz="quarter" idx="12"/>
          </p:nvPr>
        </p:nvSpPr>
        <p:spPr/>
        <p:txBody>
          <a:bodyPr/>
          <a:lstStyle/>
          <a:p>
            <a:fld id="{39A0A03C-9FC7-4454-B1D5-FE66F8701CC6}" type="slidenum">
              <a:rPr lang="en-GB" smtClean="0"/>
              <a:t>‹#›</a:t>
            </a:fld>
            <a:endParaRPr lang="en-GB"/>
          </a:p>
        </p:txBody>
      </p:sp>
    </p:spTree>
    <p:extLst>
      <p:ext uri="{BB962C8B-B14F-4D97-AF65-F5344CB8AC3E}">
        <p14:creationId xmlns:p14="http://schemas.microsoft.com/office/powerpoint/2010/main" val="203039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B69790-112A-4A66-8E5A-1464B0EBB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A81A85-2778-4DD8-9855-6B4159A4E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6A312A-9861-49F0-8FC5-41953A7A6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25/02/2020</a:t>
            </a:r>
            <a:endParaRPr lang="en-GB"/>
          </a:p>
        </p:txBody>
      </p:sp>
      <p:sp>
        <p:nvSpPr>
          <p:cNvPr id="5" name="Footer Placeholder 4">
            <a:extLst>
              <a:ext uri="{FF2B5EF4-FFF2-40B4-BE49-F238E27FC236}">
                <a16:creationId xmlns:a16="http://schemas.microsoft.com/office/drawing/2014/main" id="{678BE788-88BE-4C8E-950D-3079415DD7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King's College London, {steffen.zschaler | leonardo.magela}@kcl.ac.uk</a:t>
            </a:r>
          </a:p>
        </p:txBody>
      </p:sp>
      <p:sp>
        <p:nvSpPr>
          <p:cNvPr id="6" name="Slide Number Placeholder 5">
            <a:extLst>
              <a:ext uri="{FF2B5EF4-FFF2-40B4-BE49-F238E27FC236}">
                <a16:creationId xmlns:a16="http://schemas.microsoft.com/office/drawing/2014/main" id="{D39EDC1B-C701-4602-8C85-1B3503601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0A03C-9FC7-4454-B1D5-FE66F8701CC6}" type="slidenum">
              <a:rPr lang="en-GB" smtClean="0"/>
              <a:t>‹#›</a:t>
            </a:fld>
            <a:endParaRPr lang="en-GB"/>
          </a:p>
        </p:txBody>
      </p:sp>
    </p:spTree>
    <p:extLst>
      <p:ext uri="{BB962C8B-B14F-4D97-AF65-F5344CB8AC3E}">
        <p14:creationId xmlns:p14="http://schemas.microsoft.com/office/powerpoint/2010/main" val="465646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0000" y="1089220"/>
            <a:ext cx="11232000"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0000" y="6498000"/>
            <a:ext cx="960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25/02/2020</a:t>
            </a:r>
            <a:endParaRPr lang="en-US" dirty="0">
              <a:solidFill>
                <a:srgbClr val="0A2D50"/>
              </a:solidFill>
            </a:endParaRPr>
          </a:p>
        </p:txBody>
      </p:sp>
      <p:sp>
        <p:nvSpPr>
          <p:cNvPr id="5" name="Footer Placeholder 4"/>
          <p:cNvSpPr>
            <a:spLocks noGrp="1"/>
          </p:cNvSpPr>
          <p:nvPr>
            <p:ph type="ftr" sz="quarter" idx="3"/>
          </p:nvPr>
        </p:nvSpPr>
        <p:spPr>
          <a:xfrm>
            <a:off x="1440000" y="6498000"/>
            <a:ext cx="9312000"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pPr defTabSz="457200"/>
            <a:r>
              <a:rPr lang="en-US">
                <a:solidFill>
                  <a:srgbClr val="0A2D50"/>
                </a:solidFill>
              </a:rPr>
              <a:t>(c) King's College London, {steffen.zschaler | leonardo.magela}@kcl.ac.uk</a:t>
            </a:r>
            <a:endParaRPr lang="en-US" dirty="0">
              <a:solidFill>
                <a:srgbClr val="0A2D50"/>
              </a:solidFill>
            </a:endParaRPr>
          </a:p>
        </p:txBody>
      </p:sp>
      <p:sp>
        <p:nvSpPr>
          <p:cNvPr id="6" name="Slide Number Placeholder 5"/>
          <p:cNvSpPr>
            <a:spLocks noGrp="1"/>
          </p:cNvSpPr>
          <p:nvPr>
            <p:ph type="sldNum" sz="quarter" idx="4"/>
          </p:nvPr>
        </p:nvSpPr>
        <p:spPr>
          <a:xfrm>
            <a:off x="10752000" y="6498000"/>
            <a:ext cx="960000"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pPr defTabSz="457200"/>
            <a:fld id="{8A04D54F-FA85-F344-8424-FB00D2AE8D01}" type="slidenum">
              <a:rPr lang="en-US" smtClean="0">
                <a:solidFill>
                  <a:srgbClr val="0A2D50"/>
                </a:solidFill>
              </a:rPr>
              <a:pPr defTabSz="457200"/>
              <a:t>‹#›</a:t>
            </a:fld>
            <a:endParaRPr lang="en-US" dirty="0">
              <a:solidFill>
                <a:srgbClr val="0A2D50"/>
              </a:solidFill>
            </a:endParaRPr>
          </a:p>
        </p:txBody>
      </p:sp>
    </p:spTree>
    <p:extLst>
      <p:ext uri="{BB962C8B-B14F-4D97-AF65-F5344CB8AC3E}">
        <p14:creationId xmlns:p14="http://schemas.microsoft.com/office/powerpoint/2010/main" val="2501591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ransition>
    <p:fade/>
  </p:transition>
  <p:hf hdr="0" dt="0"/>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hyperlink" Target="https://junit.org/" TargetMode="External"/><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6A65-3C6A-4490-816E-36DC11FF7860}"/>
              </a:ext>
            </a:extLst>
          </p:cNvPr>
          <p:cNvSpPr>
            <a:spLocks noGrp="1"/>
          </p:cNvSpPr>
          <p:nvPr>
            <p:ph type="ctrTitle"/>
          </p:nvPr>
        </p:nvSpPr>
        <p:spPr/>
        <p:txBody>
          <a:bodyPr>
            <a:normAutofit/>
          </a:bodyPr>
          <a:lstStyle/>
          <a:p>
            <a:r>
              <a:rPr lang="en-GB" dirty="0">
                <a:ln>
                  <a:solidFill>
                    <a:sysClr val="windowText" lastClr="000000"/>
                  </a:solidFill>
                </a:ln>
                <a:effectLst>
                  <a:outerShdw blurRad="50800" dist="38100" dir="2700000" algn="tl" rotWithShape="0">
                    <a:prstClr val="black">
                      <a:alpha val="40000"/>
                    </a:prstClr>
                  </a:outerShdw>
                </a:effectLst>
              </a:rPr>
              <a:t>QA Techniques: Testing: Development Testing</a:t>
            </a:r>
          </a:p>
        </p:txBody>
      </p:sp>
      <p:sp>
        <p:nvSpPr>
          <p:cNvPr id="3" name="Subtitle 2">
            <a:extLst>
              <a:ext uri="{FF2B5EF4-FFF2-40B4-BE49-F238E27FC236}">
                <a16:creationId xmlns:a16="http://schemas.microsoft.com/office/drawing/2014/main" id="{F304997C-07C8-44B9-AB97-C285750BEE78}"/>
              </a:ext>
            </a:extLst>
          </p:cNvPr>
          <p:cNvSpPr>
            <a:spLocks noGrp="1"/>
          </p:cNvSpPr>
          <p:nvPr>
            <p:ph type="subTitle" idx="1"/>
          </p:nvPr>
        </p:nvSpPr>
        <p:spPr/>
        <p:txBody>
          <a:bodyPr/>
          <a:lstStyle/>
          <a:p>
            <a:r>
              <a:rPr lang="en-GB" dirty="0"/>
              <a:t>Dr Steffen Zschaler</a:t>
            </a:r>
          </a:p>
        </p:txBody>
      </p:sp>
    </p:spTree>
    <p:extLst>
      <p:ext uri="{BB962C8B-B14F-4D97-AF65-F5344CB8AC3E}">
        <p14:creationId xmlns:p14="http://schemas.microsoft.com/office/powerpoint/2010/main" val="384107224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 – black box testing</a:t>
            </a:r>
          </a:p>
        </p:txBody>
      </p:sp>
      <p:sp>
        <p:nvSpPr>
          <p:cNvPr id="3" name="Content Placeholder 2"/>
          <p:cNvSpPr>
            <a:spLocks noGrp="1"/>
          </p:cNvSpPr>
          <p:nvPr>
            <p:ph idx="1"/>
          </p:nvPr>
        </p:nvSpPr>
        <p:spPr/>
        <p:txBody>
          <a:bodyPr>
            <a:normAutofit/>
          </a:bodyPr>
          <a:lstStyle/>
          <a:p>
            <a:r>
              <a:rPr lang="en-US" dirty="0"/>
              <a:t>Test cases should demonstrate</a:t>
            </a:r>
          </a:p>
          <a:p>
            <a:pPr marL="271463" lvl="1" indent="-271463">
              <a:buAutoNum type="arabicPeriod"/>
            </a:pPr>
            <a:r>
              <a:rPr lang="en-US" dirty="0"/>
              <a:t>When used as expected, the component does what it is supposed to do</a:t>
            </a:r>
            <a:endParaRPr lang="en-GB" dirty="0"/>
          </a:p>
          <a:p>
            <a:pPr marL="271463" lvl="1" indent="-271463">
              <a:buAutoNum type="arabicPeriod"/>
            </a:pPr>
            <a:r>
              <a:rPr lang="en-US" dirty="0"/>
              <a:t>Defects in the component should be revealed by test cases</a:t>
            </a:r>
          </a:p>
          <a:p>
            <a:pPr marL="271463" lvl="1" indent="-271463">
              <a:buAutoNum type="arabicPeriod"/>
            </a:pPr>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srgbClr val="0A2D50"/>
              </a:solidFill>
              <a:effectLst/>
              <a:uLnTx/>
              <a:uFillTx/>
              <a:latin typeface="Georgia"/>
              <a:ea typeface="+mn-ea"/>
            </a:endParaRPr>
          </a:p>
        </p:txBody>
      </p:sp>
      <p:graphicFrame>
        <p:nvGraphicFramePr>
          <p:cNvPr id="7" name="Table 6"/>
          <p:cNvGraphicFramePr>
            <a:graphicFrameLocks noGrp="1"/>
          </p:cNvGraphicFramePr>
          <p:nvPr/>
        </p:nvGraphicFramePr>
        <p:xfrm>
          <a:off x="480000" y="2485088"/>
          <a:ext cx="11232000" cy="3296920"/>
        </p:xfrm>
        <a:graphic>
          <a:graphicData uri="http://schemas.openxmlformats.org/drawingml/2006/table">
            <a:tbl>
              <a:tblPr firstRow="1" bandRow="1">
                <a:tableStyleId>{9D7B26C5-4107-4FEC-AEDC-1716B250A1EF}</a:tableStyleId>
              </a:tblPr>
              <a:tblGrid>
                <a:gridCol w="4707636">
                  <a:extLst>
                    <a:ext uri="{9D8B030D-6E8A-4147-A177-3AD203B41FA5}">
                      <a16:colId xmlns:a16="http://schemas.microsoft.com/office/drawing/2014/main" val="20000"/>
                    </a:ext>
                  </a:extLst>
                </a:gridCol>
                <a:gridCol w="6524364">
                  <a:extLst>
                    <a:ext uri="{9D8B030D-6E8A-4147-A177-3AD203B41FA5}">
                      <a16:colId xmlns:a16="http://schemas.microsoft.com/office/drawing/2014/main" val="20001"/>
                    </a:ext>
                  </a:extLst>
                </a:gridCol>
              </a:tblGrid>
              <a:tr h="370840">
                <a:tc>
                  <a:txBody>
                    <a:bodyPr/>
                    <a:lstStyle/>
                    <a:p>
                      <a:r>
                        <a:rPr lang="en-GB" dirty="0"/>
                        <a:t>Type of unit test case</a:t>
                      </a:r>
                    </a:p>
                  </a:txBody>
                  <a:tcPr/>
                </a:tc>
                <a:tc>
                  <a:txBody>
                    <a:bodyPr/>
                    <a:lstStyle/>
                    <a:p>
                      <a:r>
                        <a:rPr lang="en-GB" dirty="0"/>
                        <a:t>Testing strategy</a:t>
                      </a:r>
                    </a:p>
                  </a:txBody>
                  <a:tcPr/>
                </a:tc>
                <a:extLst>
                  <a:ext uri="{0D108BD9-81ED-4DB2-BD59-A6C34878D82A}">
                    <a16:rowId xmlns:a16="http://schemas.microsoft.com/office/drawing/2014/main" val="10000"/>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Reflect normal operation and show component works as expected</a:t>
                      </a:r>
                    </a:p>
                  </a:txBody>
                  <a:tcPr/>
                </a:tc>
                <a:tc>
                  <a:txBody>
                    <a:bodyPr/>
                    <a:lstStyle/>
                    <a:p>
                      <a:r>
                        <a:rPr lang="en-US" b="1" dirty="0"/>
                        <a:t>Partition testing</a:t>
                      </a:r>
                    </a:p>
                    <a:p>
                      <a:pPr marL="180975" indent="-180975">
                        <a:buFontTx/>
                        <a:buChar char="-"/>
                      </a:pPr>
                      <a:r>
                        <a:rPr lang="en-US" dirty="0"/>
                        <a:t>Identify groups of inputs with common characteristics</a:t>
                      </a:r>
                    </a:p>
                    <a:p>
                      <a:pPr marL="180975" indent="-180975">
                        <a:buFontTx/>
                        <a:buChar char="-"/>
                      </a:pPr>
                      <a:r>
                        <a:rPr lang="en-US" dirty="0"/>
                        <a:t>Choose test cases from within each group</a:t>
                      </a:r>
                    </a:p>
                    <a:p>
                      <a:pPr marL="180975" indent="-180975">
                        <a:buFontTx/>
                        <a:buChar char="-"/>
                      </a:pPr>
                      <a:r>
                        <a:rPr lang="en-US" dirty="0"/>
                        <a:t>All test cases in same</a:t>
                      </a:r>
                      <a:r>
                        <a:rPr lang="en-US" baseline="0" dirty="0"/>
                        <a:t> group </a:t>
                      </a:r>
                      <a:r>
                        <a:rPr lang="en-US" dirty="0"/>
                        <a:t>should be processed in the same way</a:t>
                      </a:r>
                    </a:p>
                  </a:txBody>
                  <a:tcPr/>
                </a:tc>
                <a:extLst>
                  <a:ext uri="{0D108BD9-81ED-4DB2-BD59-A6C34878D82A}">
                    <a16:rowId xmlns:a16="http://schemas.microsoft.com/office/drawing/2014/main" val="1000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Based on experience of where common problems arise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abnormal inputs to check that these are properly processed and do not crash the component</a:t>
                      </a:r>
                    </a:p>
                  </a:txBody>
                  <a:tcPr/>
                </a:tc>
                <a:tc>
                  <a:txBody>
                    <a:bodyPr/>
                    <a:lstStyle/>
                    <a:p>
                      <a:r>
                        <a:rPr lang="en-US" b="1" dirty="0"/>
                        <a:t>Guideline-based testing</a:t>
                      </a:r>
                    </a:p>
                    <a:p>
                      <a:pPr marL="180975" indent="-180975">
                        <a:buFontTx/>
                        <a:buChar char="-"/>
                      </a:pPr>
                      <a:r>
                        <a:rPr lang="en-US" dirty="0"/>
                        <a:t>Use testing guidelines to choose test cases</a:t>
                      </a:r>
                    </a:p>
                    <a:p>
                      <a:pPr marL="180975" indent="-180975">
                        <a:buFontTx/>
                        <a:buChar char="-"/>
                      </a:pPr>
                      <a:r>
                        <a:rPr lang="en-US" dirty="0"/>
                        <a:t>Guidelines reflect previous experience of typical</a:t>
                      </a:r>
                      <a:r>
                        <a:rPr lang="en-US" baseline="0" dirty="0"/>
                        <a:t> programmer </a:t>
                      </a:r>
                      <a:r>
                        <a:rPr lang="en-US" dirty="0"/>
                        <a:t>errors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380418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Partition testing</a:t>
            </a:r>
          </a:p>
        </p:txBody>
      </p:sp>
      <p:sp>
        <p:nvSpPr>
          <p:cNvPr id="55299" name="Rectangle 3"/>
          <p:cNvSpPr>
            <a:spLocks noGrp="1" noChangeArrowheads="1"/>
          </p:cNvSpPr>
          <p:nvPr>
            <p:ph idx="1"/>
          </p:nvPr>
        </p:nvSpPr>
        <p:spPr>
          <a:xfrm>
            <a:off x="480000" y="5151422"/>
            <a:ext cx="11232000" cy="794197"/>
          </a:xfrm>
        </p:spPr>
        <p:txBody>
          <a:bodyPr>
            <a:normAutofit fontScale="85000" lnSpcReduction="20000"/>
          </a:bodyPr>
          <a:lstStyle/>
          <a:p>
            <a:r>
              <a:rPr lang="en-GB" dirty="0"/>
              <a:t>Note: we use the terms “input” and “output” in the loosest possible sense:</a:t>
            </a:r>
          </a:p>
          <a:p>
            <a:pPr marL="180975" lvl="1" indent="-180975">
              <a:buFontTx/>
              <a:buChar char="-"/>
            </a:pPr>
            <a:r>
              <a:rPr lang="en-GB" dirty="0"/>
              <a:t>Might be actual data</a:t>
            </a:r>
          </a:p>
          <a:p>
            <a:pPr marL="180975" lvl="1" indent="-180975">
              <a:buFontTx/>
              <a:buChar char="-"/>
            </a:pPr>
            <a:r>
              <a:rPr lang="en-GB" dirty="0"/>
              <a:t>Or interaction sequences between system and user</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7" name="Content Placeholder 3" descr="8.5 EquivPartitioning.eps"/>
          <p:cNvPicPr>
            <a:picLocks noChangeAspect="1"/>
          </p:cNvPicPr>
          <p:nvPr/>
        </p:nvPicPr>
        <p:blipFill>
          <a:blip r:embed="rId3"/>
          <a:srcRect l="-13531" r="-13531"/>
          <a:stretch>
            <a:fillRect/>
          </a:stretch>
        </p:blipFill>
        <p:spPr>
          <a:xfrm>
            <a:off x="2589203" y="1038259"/>
            <a:ext cx="7013594" cy="3857207"/>
          </a:xfrm>
          <a:prstGeom prst="rect">
            <a:avLst/>
          </a:prstGeom>
        </p:spPr>
      </p:pic>
    </p:spTree>
    <p:extLst>
      <p:ext uri="{BB962C8B-B14F-4D97-AF65-F5344CB8AC3E}">
        <p14:creationId xmlns:p14="http://schemas.microsoft.com/office/powerpoint/2010/main" val="22808915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Partition testing (2) – picking test cases from partitions</a:t>
            </a:r>
            <a:endParaRPr lang="en-US" dirty="0"/>
          </a:p>
        </p:txBody>
      </p:sp>
      <p:pic>
        <p:nvPicPr>
          <p:cNvPr id="4" name="Content Placeholder 3" descr="8.6 Partitions.eps"/>
          <p:cNvPicPr>
            <a:picLocks noGrp="1" noChangeAspect="1"/>
          </p:cNvPicPr>
          <p:nvPr>
            <p:ph idx="1"/>
          </p:nvPr>
        </p:nvPicPr>
        <p:blipFill>
          <a:blip r:embed="rId3"/>
          <a:srcRect l="-9407" r="-9407"/>
          <a:stretch>
            <a:fillRect/>
          </a:stretch>
        </p:blipFill>
        <p:spPr>
          <a:xfrm>
            <a:off x="2440473" y="1688601"/>
            <a:ext cx="7311053" cy="4020798"/>
          </a:xfrm>
        </p:spPr>
      </p:pic>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70115991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guidelines</a:t>
            </a:r>
          </a:p>
        </p:txBody>
      </p:sp>
      <p:sp>
        <p:nvSpPr>
          <p:cNvPr id="3" name="Content Placeholder 2"/>
          <p:cNvSpPr>
            <a:spLocks noGrp="1"/>
          </p:cNvSpPr>
          <p:nvPr>
            <p:ph idx="1"/>
          </p:nvPr>
        </p:nvSpPr>
        <p:spPr/>
        <p:txBody>
          <a:bodyPr/>
          <a:lstStyle/>
          <a:p>
            <a:pPr lvl="0"/>
            <a:r>
              <a:rPr lang="en-US" dirty="0"/>
              <a:t>General guidelines</a:t>
            </a:r>
          </a:p>
          <a:p>
            <a:pPr marL="271463" lvl="1" indent="-271463">
              <a:buFont typeface="+mj-lt"/>
              <a:buAutoNum type="arabicPeriod"/>
            </a:pPr>
            <a:r>
              <a:rPr lang="en-US" dirty="0"/>
              <a:t>Choose inputs that force the system to generate all error messages </a:t>
            </a:r>
            <a:endParaRPr lang="en-GB" dirty="0"/>
          </a:p>
          <a:p>
            <a:pPr marL="271463" lvl="1" indent="-271463">
              <a:buFont typeface="+mj-lt"/>
              <a:buAutoNum type="arabicPeriod"/>
            </a:pPr>
            <a:r>
              <a:rPr lang="en-US" dirty="0"/>
              <a:t>Design inputs that cause input buffers to overflow </a:t>
            </a:r>
            <a:endParaRPr lang="en-GB" dirty="0"/>
          </a:p>
          <a:p>
            <a:pPr marL="271463" lvl="1" indent="-271463">
              <a:buFont typeface="+mj-lt"/>
              <a:buAutoNum type="arabicPeriod"/>
            </a:pPr>
            <a:r>
              <a:rPr lang="en-US" dirty="0"/>
              <a:t>Repeat the same input or series of inputs numerous times </a:t>
            </a:r>
            <a:endParaRPr lang="en-GB" dirty="0"/>
          </a:p>
          <a:p>
            <a:pPr marL="271463" lvl="1" indent="-271463">
              <a:buFont typeface="+mj-lt"/>
              <a:buAutoNum type="arabicPeriod"/>
            </a:pPr>
            <a:r>
              <a:rPr lang="en-US" dirty="0"/>
              <a:t>Force invalid outputs to be generated </a:t>
            </a:r>
            <a:endParaRPr lang="en-GB" dirty="0"/>
          </a:p>
          <a:p>
            <a:pPr marL="271463" lvl="1" indent="-271463">
              <a:buFont typeface="+mj-lt"/>
              <a:buAutoNum type="arabicPeriod"/>
            </a:pPr>
            <a:r>
              <a:rPr lang="en-US" dirty="0"/>
              <a:t>Force computation results to be too large or too small</a:t>
            </a:r>
          </a:p>
          <a:p>
            <a:endParaRPr lang="en-US" dirty="0"/>
          </a:p>
          <a:p>
            <a:r>
              <a:rPr lang="en-US" dirty="0"/>
              <a:t>Guidelines for sequence/collection-based inputs</a:t>
            </a:r>
          </a:p>
          <a:p>
            <a:pPr marL="271463" lvl="1" indent="-271463">
              <a:buFont typeface="+mj-lt"/>
              <a:buAutoNum type="arabicPeriod"/>
            </a:pPr>
            <a:r>
              <a:rPr lang="en-GB" dirty="0"/>
              <a:t>Test software with sequences which have only a single value</a:t>
            </a:r>
          </a:p>
          <a:p>
            <a:pPr marL="271463" lvl="1" indent="-271463">
              <a:buFont typeface="+mj-lt"/>
              <a:buAutoNum type="arabicPeriod"/>
            </a:pPr>
            <a:r>
              <a:rPr lang="en-GB" dirty="0"/>
              <a:t>Use sequences of different sizes in different tests</a:t>
            </a:r>
          </a:p>
          <a:p>
            <a:pPr marL="271463" lvl="1" indent="-271463">
              <a:buFont typeface="+mj-lt"/>
              <a:buAutoNum type="arabicPeriod"/>
            </a:pPr>
            <a:r>
              <a:rPr lang="en-GB" dirty="0"/>
              <a:t>Derive tests so that the first, middle and last elements of the sequence are accessed</a:t>
            </a:r>
          </a:p>
          <a:p>
            <a:pPr marL="271463" lvl="1" indent="-271463">
              <a:buFont typeface="+mj-lt"/>
              <a:buAutoNum type="arabicPeriod"/>
            </a:pPr>
            <a:r>
              <a:rPr lang="en-GB" dirty="0"/>
              <a:t>Test with sequences of zero length</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3923131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7" name="Picture 6" descr="8.9 Test Driven Dev.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161" y="2365791"/>
            <a:ext cx="7971995" cy="2340402"/>
          </a:xfrm>
          <a:prstGeom prst="rect">
            <a:avLst/>
          </a:prstGeom>
        </p:spPr>
      </p:pic>
    </p:spTree>
    <p:extLst>
      <p:ext uri="{BB962C8B-B14F-4D97-AF65-F5344CB8AC3E}">
        <p14:creationId xmlns:p14="http://schemas.microsoft.com/office/powerpoint/2010/main" val="22852697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Includes all testing activities carried out by the team developing the system</a:t>
            </a:r>
          </a:p>
          <a:p>
            <a:pPr lvl="1"/>
            <a:r>
              <a:rPr lang="en-US" i="1" dirty="0"/>
              <a:t>Unit testing</a:t>
            </a:r>
          </a:p>
          <a:p>
            <a:pPr marL="452438" lvl="2" indent="-182563">
              <a:buFontTx/>
              <a:buChar char="-"/>
            </a:pPr>
            <a:r>
              <a:rPr lang="en-US" dirty="0"/>
              <a:t>Tests individual program units or classes </a:t>
            </a:r>
          </a:p>
          <a:p>
            <a:pPr marL="452438" lvl="2" indent="-182563">
              <a:buFontTx/>
              <a:buChar char="-"/>
            </a:pPr>
            <a:r>
              <a:rPr lang="en-US" dirty="0"/>
              <a:t>Focus on testing functionality of objects or methods</a:t>
            </a:r>
          </a:p>
          <a:p>
            <a:pPr lvl="1"/>
            <a:endParaRPr lang="en-US" i="1" dirty="0"/>
          </a:p>
          <a:p>
            <a:pPr lvl="1"/>
            <a:r>
              <a:rPr lang="en-US" i="1" dirty="0"/>
              <a:t>Component testing</a:t>
            </a:r>
          </a:p>
          <a:p>
            <a:pPr marL="452438" lvl="2" indent="-182563">
              <a:buFontTx/>
              <a:buChar char="-"/>
            </a:pPr>
            <a:r>
              <a:rPr lang="en-US" dirty="0"/>
              <a:t>Integrates several individual units to create composite components</a:t>
            </a:r>
          </a:p>
          <a:p>
            <a:pPr marL="452438" lvl="2" indent="-182563">
              <a:buFontTx/>
              <a:buChar char="-"/>
            </a:pPr>
            <a:r>
              <a:rPr lang="en-US" dirty="0"/>
              <a:t>Focus on testing component interfaces</a:t>
            </a:r>
            <a:endParaRPr lang="en-GB" dirty="0"/>
          </a:p>
          <a:p>
            <a:pPr lvl="1"/>
            <a:endParaRPr lang="en-US" i="1" dirty="0"/>
          </a:p>
          <a:p>
            <a:pPr lvl="1"/>
            <a:r>
              <a:rPr lang="en-US" i="1" dirty="0"/>
              <a:t>System testing</a:t>
            </a:r>
          </a:p>
          <a:p>
            <a:pPr marL="452438" lvl="2" indent="-182563">
              <a:buFontTx/>
              <a:buChar char="-"/>
            </a:pPr>
            <a:r>
              <a:rPr lang="en-US" dirty="0"/>
              <a:t>Some or all components in a system are integrated and system is tested as a whole</a:t>
            </a:r>
          </a:p>
          <a:p>
            <a:pPr marL="452438" lvl="2" indent="-182563">
              <a:buFontTx/>
              <a:buChar char="-"/>
            </a:pPr>
            <a:r>
              <a:rPr lang="en-US" dirty="0"/>
              <a:t>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3786662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808080"/>
                                      </p:to>
                                    </p:animClr>
                                  </p:childTnLst>
                                </p:cTn>
                              </p:par>
                              <p:par>
                                <p:cTn id="7" presetID="3" presetClass="emph" presetSubtype="2" fill="hold" nodeType="withEffect">
                                  <p:stCondLst>
                                    <p:cond delay="0"/>
                                  </p:stCondLst>
                                  <p:childTnLst>
                                    <p:animClr clrSpc="rgb" dir="cw">
                                      <p:cBhvr override="childStyle">
                                        <p:cTn id="8" dur="2000" fill="hold"/>
                                        <p:tgtEl>
                                          <p:spTgt spid="3">
                                            <p:txEl>
                                              <p:pRg st="2" end="2"/>
                                            </p:txEl>
                                          </p:spTgt>
                                        </p:tgtEl>
                                        <p:attrNameLst>
                                          <p:attrName>style.color</p:attrName>
                                        </p:attrNameLst>
                                      </p:cBhvr>
                                      <p:to>
                                        <a:srgbClr val="808080"/>
                                      </p:to>
                                    </p:animClr>
                                  </p:childTnLst>
                                </p:cTn>
                              </p:par>
                              <p:par>
                                <p:cTn id="9" presetID="3" presetClass="emph" presetSubtype="2" fill="hold" nodeType="withEffect">
                                  <p:stCondLst>
                                    <p:cond delay="0"/>
                                  </p:stCondLst>
                                  <p:childTnLst>
                                    <p:animClr clrSpc="rgb" dir="cw">
                                      <p:cBhvr override="childStyle">
                                        <p:cTn id="10" dur="2000" fill="hold"/>
                                        <p:tgtEl>
                                          <p:spTgt spid="3">
                                            <p:txEl>
                                              <p:pRg st="3" end="3"/>
                                            </p:txEl>
                                          </p:spTgt>
                                        </p:tgtEl>
                                        <p:attrNameLst>
                                          <p:attrName>style.color</p:attrName>
                                        </p:attrNameLst>
                                      </p:cBhvr>
                                      <p:to>
                                        <a:srgbClr val="808080"/>
                                      </p:to>
                                    </p:animClr>
                                  </p:childTnLst>
                                </p:cTn>
                              </p:par>
                              <p:par>
                                <p:cTn id="11" presetID="3" presetClass="emph" presetSubtype="2" fill="hold" nodeType="withEffect">
                                  <p:stCondLst>
                                    <p:cond delay="0"/>
                                  </p:stCondLst>
                                  <p:childTnLst>
                                    <p:animClr clrSpc="rgb" dir="cw">
                                      <p:cBhvr override="childStyle">
                                        <p:cTn id="12" dur="2000" fill="hold"/>
                                        <p:tgtEl>
                                          <p:spTgt spid="3">
                                            <p:txEl>
                                              <p:pRg st="9" end="9"/>
                                            </p:txEl>
                                          </p:spTgt>
                                        </p:tgtEl>
                                        <p:attrNameLst>
                                          <p:attrName>style.color</p:attrName>
                                        </p:attrNameLst>
                                      </p:cBhvr>
                                      <p:to>
                                        <a:srgbClr val="808080"/>
                                      </p:to>
                                    </p:animClr>
                                  </p:childTnLst>
                                </p:cTn>
                              </p:par>
                              <p:par>
                                <p:cTn id="13" presetID="3" presetClass="emph" presetSubtype="2" fill="hold" nodeType="withEffect">
                                  <p:stCondLst>
                                    <p:cond delay="0"/>
                                  </p:stCondLst>
                                  <p:childTnLst>
                                    <p:animClr clrSpc="rgb" dir="cw">
                                      <p:cBhvr override="childStyle">
                                        <p:cTn id="14" dur="2000" fill="hold"/>
                                        <p:tgtEl>
                                          <p:spTgt spid="3">
                                            <p:txEl>
                                              <p:pRg st="10" end="10"/>
                                            </p:txEl>
                                          </p:spTgt>
                                        </p:tgtEl>
                                        <p:attrNameLst>
                                          <p:attrName>style.color</p:attrName>
                                        </p:attrNameLst>
                                      </p:cBhvr>
                                      <p:to>
                                        <a:srgbClr val="808080"/>
                                      </p:to>
                                    </p:animClr>
                                  </p:childTnLst>
                                </p:cTn>
                              </p:par>
                              <p:par>
                                <p:cTn id="15" presetID="3" presetClass="emph" presetSubtype="2" fill="hold" nodeType="withEffect">
                                  <p:stCondLst>
                                    <p:cond delay="0"/>
                                  </p:stCondLst>
                                  <p:childTnLst>
                                    <p:animClr clrSpc="rgb" dir="cw">
                                      <p:cBhvr override="childStyle">
                                        <p:cTn id="16" dur="2000" fill="hold"/>
                                        <p:tgtEl>
                                          <p:spTgt spid="3">
                                            <p:txEl>
                                              <p:pRg st="11" end="11"/>
                                            </p:txEl>
                                          </p:spTgt>
                                        </p:tgtEl>
                                        <p:attrNameLst>
                                          <p:attrName>style.color</p:attrName>
                                        </p:attrNameLst>
                                      </p:cBhvr>
                                      <p:to>
                                        <a:srgbClr val="80808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sz="half" idx="1"/>
          </p:nvPr>
        </p:nvSpPr>
        <p:spPr/>
        <p:txBody>
          <a:bodyPr/>
          <a:lstStyle/>
          <a:p>
            <a:r>
              <a:rPr lang="en-US" dirty="0"/>
              <a:t>Software components are often composite components made up of several interacting objects</a:t>
            </a:r>
          </a:p>
          <a:p>
            <a:pPr lvl="1"/>
            <a:endParaRPr lang="en-US" dirty="0"/>
          </a:p>
          <a:p>
            <a:r>
              <a:rPr lang="en-US" dirty="0"/>
              <a:t>Functionality of objects is accessed </a:t>
            </a:r>
            <a:r>
              <a:rPr lang="en-US" u="sng" dirty="0"/>
              <a:t>indirectly</a:t>
            </a:r>
            <a:r>
              <a:rPr lang="en-US" dirty="0"/>
              <a:t> through overall component interface</a:t>
            </a:r>
          </a:p>
          <a:p>
            <a:pPr marL="179388" lvl="1" indent="-179388">
              <a:buFontTx/>
              <a:buChar char="-"/>
            </a:pPr>
            <a:r>
              <a:rPr lang="en-US" dirty="0"/>
              <a:t>Testing should focus on that overall interface</a:t>
            </a:r>
          </a:p>
          <a:p>
            <a:pPr marL="179388" lvl="1" indent="-179388">
              <a:buFontTx/>
              <a:buChar char="-"/>
            </a:pPr>
            <a:r>
              <a:rPr lang="en-US" dirty="0"/>
              <a:t>Can assume unit tests on the individual objects within the component have been completed</a:t>
            </a:r>
          </a:p>
          <a:p>
            <a:pPr marL="179388" lvl="1" indent="-179388">
              <a:buFontTx/>
              <a:buChar char="-"/>
            </a:pPr>
            <a:r>
              <a:rPr lang="en-US" dirty="0"/>
              <a:t>No guarantees that the interaction works correctly!</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9" name="Picture Placeholder 8" descr="8.7 Iface Testing.ep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411" b="6432"/>
          <a:stretch/>
        </p:blipFill>
        <p:spPr>
          <a:xfrm>
            <a:off x="6335667" y="1053446"/>
            <a:ext cx="5376333" cy="4751109"/>
          </a:xfrm>
          <a:prstGeom prst="rect">
            <a:avLst/>
          </a:prstGeom>
        </p:spPr>
      </p:pic>
    </p:spTree>
    <p:extLst>
      <p:ext uri="{BB962C8B-B14F-4D97-AF65-F5344CB8AC3E}">
        <p14:creationId xmlns:p14="http://schemas.microsoft.com/office/powerpoint/2010/main" val="177405771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vert="horz" lIns="90840" tIns="44623" rIns="90840" bIns="44623" rtlCol="0" anchor="t" anchorCtr="0">
            <a:normAutofit/>
          </a:bodyPr>
          <a:lstStyle/>
          <a:p>
            <a:r>
              <a:rPr lang="en-GB" dirty="0"/>
              <a:t>Component testing (2)</a:t>
            </a:r>
          </a:p>
        </p:txBody>
      </p:sp>
      <p:sp>
        <p:nvSpPr>
          <p:cNvPr id="45058" name="Rectangle 2"/>
          <p:cNvSpPr>
            <a:spLocks noGrp="1" noChangeArrowheads="1"/>
          </p:cNvSpPr>
          <p:nvPr>
            <p:ph idx="1"/>
          </p:nvPr>
        </p:nvSpPr>
        <p:spPr>
          <a:noFill/>
        </p:spPr>
        <p:txBody>
          <a:bodyPr vert="horz" lIns="90840" tIns="44623" rIns="90840" bIns="44623" rtlCol="0">
            <a:normAutofit/>
          </a:bodyPr>
          <a:lstStyle/>
          <a:p>
            <a:r>
              <a:rPr lang="en-GB" dirty="0"/>
              <a:t>Objectives</a:t>
            </a:r>
          </a:p>
          <a:p>
            <a:pPr marL="180975" lvl="1" indent="-180975">
              <a:buFontTx/>
              <a:buChar char="-"/>
            </a:pPr>
            <a:r>
              <a:rPr lang="en-GB" dirty="0"/>
              <a:t>To detect faults due to interface errors or invalid assumptions about interfaces between internal units</a:t>
            </a:r>
          </a:p>
          <a:p>
            <a:pPr marL="342900" indent="-342900">
              <a:buFontTx/>
              <a:buChar char="-"/>
            </a:pPr>
            <a:endParaRPr lang="en-GB" dirty="0"/>
          </a:p>
          <a:p>
            <a:r>
              <a:rPr lang="en-GB" dirty="0"/>
              <a:t>Interaction types</a:t>
            </a:r>
          </a:p>
          <a:p>
            <a:pPr marL="271463" lvl="1" indent="-271463">
              <a:buFont typeface="+mj-lt"/>
              <a:buAutoNum type="arabicPeriod"/>
            </a:pPr>
            <a:r>
              <a:rPr lang="en-GB" i="1" dirty="0">
                <a:solidFill>
                  <a:srgbClr val="000000"/>
                </a:solidFill>
              </a:rPr>
              <a:t>Parameter interfaces:</a:t>
            </a:r>
            <a:r>
              <a:rPr lang="en-GB" dirty="0">
                <a:solidFill>
                  <a:srgbClr val="000000"/>
                </a:solidFill>
              </a:rPr>
              <a:t> </a:t>
            </a:r>
            <a:r>
              <a:rPr lang="en-GB" dirty="0"/>
              <a:t>Data passed from one method or procedure to another</a:t>
            </a:r>
            <a:endParaRPr lang="en-GB" i="1" dirty="0"/>
          </a:p>
          <a:p>
            <a:pPr marL="271463" lvl="1" indent="-271463">
              <a:buFont typeface="+mj-lt"/>
              <a:buAutoNum type="arabicPeriod"/>
            </a:pPr>
            <a:r>
              <a:rPr lang="en-GB" i="1" dirty="0"/>
              <a:t>Shared memory interfaces: </a:t>
            </a:r>
            <a:r>
              <a:rPr lang="en-GB" dirty="0"/>
              <a:t>Block of memory is shared between procedures or functions</a:t>
            </a:r>
          </a:p>
          <a:p>
            <a:pPr marL="271463" lvl="1" indent="-271463">
              <a:buFont typeface="+mj-lt"/>
              <a:buAutoNum type="arabicPeriod"/>
            </a:pPr>
            <a:r>
              <a:rPr lang="en-GB" i="1" dirty="0">
                <a:solidFill>
                  <a:srgbClr val="000000"/>
                </a:solidFill>
              </a:rPr>
              <a:t>Procedural interfaces:</a:t>
            </a:r>
            <a:r>
              <a:rPr lang="en-GB" dirty="0">
                <a:solidFill>
                  <a:srgbClr val="000000"/>
                </a:solidFill>
              </a:rPr>
              <a:t> </a:t>
            </a:r>
            <a:r>
              <a:rPr lang="en-GB" dirty="0"/>
              <a:t>Sub-system encapsulates a set of procedures to be called by other sub-systems</a:t>
            </a:r>
          </a:p>
          <a:p>
            <a:pPr marL="271463" lvl="1" indent="-271463">
              <a:buFont typeface="+mj-lt"/>
              <a:buAutoNum type="arabicPeriod"/>
            </a:pPr>
            <a:r>
              <a:rPr lang="en-GB" i="1" dirty="0">
                <a:solidFill>
                  <a:srgbClr val="000000"/>
                </a:solidFill>
              </a:rPr>
              <a:t>Message passing interfaces:</a:t>
            </a:r>
            <a:r>
              <a:rPr lang="en-GB" dirty="0">
                <a:solidFill>
                  <a:srgbClr val="000000"/>
                </a:solidFill>
              </a:rPr>
              <a:t> </a:t>
            </a:r>
            <a:r>
              <a:rPr lang="en-GB" dirty="0"/>
              <a:t>Sub-systems request services from other sub-systems</a:t>
            </a:r>
          </a:p>
          <a:p>
            <a:pPr marL="271463" indent="-271463">
              <a:buFont typeface="+mj-lt"/>
              <a:buAutoNum type="arabicPeriod"/>
            </a:pPr>
            <a:endParaRPr lang="en-GB"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2924786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vert="horz" lIns="90840" tIns="44623" rIns="90840" bIns="44623" rtlCol="0" anchor="t" anchorCtr="0">
            <a:normAutofit/>
          </a:bodyPr>
          <a:lstStyle/>
          <a:p>
            <a:r>
              <a:rPr lang="en-GB"/>
              <a:t>Interface errors</a:t>
            </a:r>
          </a:p>
        </p:txBody>
      </p:sp>
      <p:sp>
        <p:nvSpPr>
          <p:cNvPr id="49155" name="Rectangle 3"/>
          <p:cNvSpPr>
            <a:spLocks noGrp="1" noChangeArrowheads="1"/>
          </p:cNvSpPr>
          <p:nvPr>
            <p:ph idx="1"/>
          </p:nvPr>
        </p:nvSpPr>
        <p:spPr>
          <a:noFill/>
        </p:spPr>
        <p:txBody>
          <a:bodyPr vert="horz" lIns="90840" tIns="44623" rIns="90840" bIns="44623" rtlCol="0">
            <a:normAutofit/>
          </a:bodyPr>
          <a:lstStyle/>
          <a:p>
            <a:r>
              <a:rPr lang="en-GB" sz="2400"/>
              <a:t>Interface misuse</a:t>
            </a:r>
          </a:p>
          <a:p>
            <a:pPr lvl="1"/>
            <a:r>
              <a:rPr lang="en-GB"/>
              <a:t>A calling component calls another component and makes an error in its use of its interface e.g. parameters in the wrong order.</a:t>
            </a:r>
          </a:p>
          <a:p>
            <a:r>
              <a:rPr lang="en-GB" sz="2400"/>
              <a:t>Interface misunderstanding</a:t>
            </a:r>
          </a:p>
          <a:p>
            <a:pPr lvl="1"/>
            <a:r>
              <a:rPr lang="en-GB"/>
              <a:t>A calling component embeds assumptions about the behaviour of the called component which are incorrect.</a:t>
            </a:r>
          </a:p>
          <a:p>
            <a:r>
              <a:rPr lang="en-GB" sz="2400"/>
              <a:t>Timing errors</a:t>
            </a:r>
          </a:p>
          <a:p>
            <a:pPr lvl="1"/>
            <a:r>
              <a:rPr lang="en-GB"/>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19499880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vert="horz" lIns="90840" tIns="44623" rIns="90840" bIns="44623" rtlCol="0" anchor="t" anchorCtr="0">
            <a:normAutofit/>
          </a:bodyPr>
          <a:lstStyle/>
          <a:p>
            <a:r>
              <a:rPr lang="en-GB"/>
              <a:t>Interface testing guidelines</a:t>
            </a:r>
          </a:p>
        </p:txBody>
      </p:sp>
      <p:sp>
        <p:nvSpPr>
          <p:cNvPr id="50179" name="Rectangle 3"/>
          <p:cNvSpPr>
            <a:spLocks noGrp="1" noChangeArrowheads="1"/>
          </p:cNvSpPr>
          <p:nvPr>
            <p:ph idx="1"/>
          </p:nvPr>
        </p:nvSpPr>
        <p:spPr>
          <a:noFill/>
        </p:spPr>
        <p:txBody>
          <a:bodyPr vert="horz" lIns="90840" tIns="44623" rIns="90840" bIns="44623" rtlCol="0">
            <a:normAutofit/>
          </a:bodyPr>
          <a:lstStyle/>
          <a:p>
            <a:pPr marL="361950" lvl="1" indent="-361950">
              <a:buFont typeface="+mj-lt"/>
              <a:buAutoNum type="arabicPeriod"/>
            </a:pPr>
            <a:r>
              <a:rPr lang="en-GB" sz="2400" dirty="0"/>
              <a:t>Design tests with parameters to a called procedure at extreme ends of their ranges</a:t>
            </a:r>
          </a:p>
          <a:p>
            <a:pPr marL="361950" lvl="1" indent="-361950">
              <a:buFont typeface="+mj-lt"/>
              <a:buAutoNum type="arabicPeriod"/>
            </a:pPr>
            <a:r>
              <a:rPr lang="en-GB" sz="2400" dirty="0"/>
              <a:t>Always test pointer parameters with null pointers</a:t>
            </a:r>
          </a:p>
          <a:p>
            <a:pPr marL="361950" lvl="1" indent="-361950">
              <a:buFont typeface="+mj-lt"/>
              <a:buAutoNum type="arabicPeriod"/>
            </a:pPr>
            <a:r>
              <a:rPr lang="en-GB" sz="2400" dirty="0"/>
              <a:t>Design tests which cause internal objects to fail</a:t>
            </a:r>
          </a:p>
          <a:p>
            <a:pPr marL="361950" lvl="1" indent="-361950">
              <a:buFont typeface="+mj-lt"/>
              <a:buAutoNum type="arabicPeriod"/>
            </a:pPr>
            <a:r>
              <a:rPr lang="en-GB" sz="2400" dirty="0"/>
              <a:t>Use stress testing in message passing systems</a:t>
            </a:r>
          </a:p>
          <a:p>
            <a:pPr marL="361950" lvl="1" indent="-361950">
              <a:buFont typeface="+mj-lt"/>
              <a:buAutoNum type="arabicPeriod"/>
            </a:pPr>
            <a:r>
              <a:rPr lang="en-GB" sz="2400" dirty="0"/>
              <a:t>In shared memory systems, vary the order in which components are activated</a:t>
            </a:r>
          </a:p>
          <a:p>
            <a:pPr marL="361950" lvl="1" indent="-361950">
              <a:buFont typeface="+mj-lt"/>
              <a:buAutoNum type="arabicPeriod"/>
            </a:pPr>
            <a:endParaRPr lang="en-GB" sz="2400" dirty="0"/>
          </a:p>
          <a:p>
            <a:r>
              <a:rPr lang="en-GB" sz="2400" dirty="0"/>
              <a:t>Often inspection and review will work better – designing component tests is hard</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0150148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Includes all testing activities carried out by the team developing the system</a:t>
            </a:r>
          </a:p>
          <a:p>
            <a:pPr lvl="1"/>
            <a:r>
              <a:rPr lang="en-US" i="1" dirty="0"/>
              <a:t>Unit testing</a:t>
            </a:r>
          </a:p>
          <a:p>
            <a:pPr marL="452438" lvl="2" indent="-182563">
              <a:buFontTx/>
              <a:buChar char="-"/>
            </a:pPr>
            <a:r>
              <a:rPr lang="en-US" dirty="0"/>
              <a:t>Tests individual program units or classes </a:t>
            </a:r>
          </a:p>
          <a:p>
            <a:pPr marL="452438" lvl="2" indent="-182563">
              <a:buFontTx/>
              <a:buChar char="-"/>
            </a:pPr>
            <a:r>
              <a:rPr lang="en-US" dirty="0"/>
              <a:t>Focus on testing functionality of objects or methods</a:t>
            </a:r>
          </a:p>
          <a:p>
            <a:pPr lvl="1"/>
            <a:endParaRPr lang="en-US" i="1" dirty="0"/>
          </a:p>
          <a:p>
            <a:pPr lvl="1"/>
            <a:r>
              <a:rPr lang="en-US" i="1" dirty="0"/>
              <a:t>Component testing</a:t>
            </a:r>
          </a:p>
          <a:p>
            <a:pPr marL="452438" lvl="2" indent="-182563">
              <a:buFontTx/>
              <a:buChar char="-"/>
            </a:pPr>
            <a:r>
              <a:rPr lang="en-US" dirty="0"/>
              <a:t>Integrates several individual units to create composite components</a:t>
            </a:r>
          </a:p>
          <a:p>
            <a:pPr marL="452438" lvl="2" indent="-182563">
              <a:buFontTx/>
              <a:buChar char="-"/>
            </a:pPr>
            <a:r>
              <a:rPr lang="en-US" dirty="0"/>
              <a:t>Focus on testing component interfaces</a:t>
            </a:r>
            <a:endParaRPr lang="en-GB" dirty="0"/>
          </a:p>
          <a:p>
            <a:pPr lvl="1"/>
            <a:endParaRPr lang="en-US" i="1" dirty="0"/>
          </a:p>
          <a:p>
            <a:pPr lvl="1"/>
            <a:r>
              <a:rPr lang="en-US" i="1" dirty="0"/>
              <a:t>System testing</a:t>
            </a:r>
          </a:p>
          <a:p>
            <a:pPr marL="452438" lvl="2" indent="-182563">
              <a:buFontTx/>
              <a:buChar char="-"/>
            </a:pPr>
            <a:r>
              <a:rPr lang="en-US" dirty="0"/>
              <a:t>Some or all components in a system are integrated and system is tested as a whole</a:t>
            </a:r>
          </a:p>
          <a:p>
            <a:pPr marL="452438" lvl="2" indent="-182563">
              <a:buFontTx/>
              <a:buChar char="-"/>
            </a:pPr>
            <a:r>
              <a:rPr lang="en-US" dirty="0"/>
              <a:t>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4002378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500" fill="hold"/>
                                        <p:tgtEl>
                                          <p:spTgt spid="3">
                                            <p:txEl>
                                              <p:pRg st="5" end="5"/>
                                            </p:txEl>
                                          </p:spTgt>
                                        </p:tgtEl>
                                        <p:attrNameLst>
                                          <p:attrName>style.color</p:attrName>
                                        </p:attrNameLst>
                                      </p:cBhvr>
                                      <p:to>
                                        <a:srgbClr val="969696"/>
                                      </p:to>
                                    </p:animClr>
                                  </p:childTnLst>
                                </p:cTn>
                              </p:par>
                              <p:par>
                                <p:cTn id="23" presetID="3" presetClass="emph" presetSubtype="2" fill="hold" nodeType="withEffect">
                                  <p:stCondLst>
                                    <p:cond delay="0"/>
                                  </p:stCondLst>
                                  <p:childTnLst>
                                    <p:animClr clrSpc="rgb" dir="cw">
                                      <p:cBhvr override="childStyle">
                                        <p:cTn id="24" dur="500" fill="hold"/>
                                        <p:tgtEl>
                                          <p:spTgt spid="3">
                                            <p:txEl>
                                              <p:pRg st="6" end="6"/>
                                            </p:txEl>
                                          </p:spTgt>
                                        </p:tgtEl>
                                        <p:attrNameLst>
                                          <p:attrName>style.color</p:attrName>
                                        </p:attrNameLst>
                                      </p:cBhvr>
                                      <p:to>
                                        <a:srgbClr val="969696"/>
                                      </p:to>
                                    </p:animClr>
                                  </p:childTnLst>
                                </p:cTn>
                              </p:par>
                              <p:par>
                                <p:cTn id="25" presetID="3" presetClass="emph" presetSubtype="2" fill="hold" nodeType="withEffect">
                                  <p:stCondLst>
                                    <p:cond delay="0"/>
                                  </p:stCondLst>
                                  <p:childTnLst>
                                    <p:animClr clrSpc="rgb" dir="cw">
                                      <p:cBhvr override="childStyle">
                                        <p:cTn id="26" dur="500" fill="hold"/>
                                        <p:tgtEl>
                                          <p:spTgt spid="3">
                                            <p:txEl>
                                              <p:pRg st="7" end="7"/>
                                            </p:txEl>
                                          </p:spTgt>
                                        </p:tgtEl>
                                        <p:attrNameLst>
                                          <p:attrName>style.color</p:attrName>
                                        </p:attrNameLst>
                                      </p:cBhvr>
                                      <p:to>
                                        <a:srgbClr val="969696"/>
                                      </p:to>
                                    </p:animClr>
                                  </p:childTnLst>
                                </p:cTn>
                              </p:par>
                              <p:par>
                                <p:cTn id="27" presetID="3" presetClass="emph" presetSubtype="2" fill="hold" nodeType="withEffect">
                                  <p:stCondLst>
                                    <p:cond delay="0"/>
                                  </p:stCondLst>
                                  <p:childTnLst>
                                    <p:animClr clrSpc="rgb" dir="cw">
                                      <p:cBhvr override="childStyle">
                                        <p:cTn id="28" dur="500" fill="hold"/>
                                        <p:tgtEl>
                                          <p:spTgt spid="3">
                                            <p:txEl>
                                              <p:pRg st="9" end="9"/>
                                            </p:txEl>
                                          </p:spTgt>
                                        </p:tgtEl>
                                        <p:attrNameLst>
                                          <p:attrName>style.color</p:attrName>
                                        </p:attrNameLst>
                                      </p:cBhvr>
                                      <p:to>
                                        <a:srgbClr val="969696"/>
                                      </p:to>
                                    </p:animClr>
                                  </p:childTnLst>
                                </p:cTn>
                              </p:par>
                              <p:par>
                                <p:cTn id="29" presetID="3" presetClass="emph" presetSubtype="2" fill="hold" nodeType="withEffect">
                                  <p:stCondLst>
                                    <p:cond delay="0"/>
                                  </p:stCondLst>
                                  <p:childTnLst>
                                    <p:animClr clrSpc="rgb" dir="cw">
                                      <p:cBhvr override="childStyle">
                                        <p:cTn id="30" dur="500" fill="hold"/>
                                        <p:tgtEl>
                                          <p:spTgt spid="3">
                                            <p:txEl>
                                              <p:pRg st="10" end="10"/>
                                            </p:txEl>
                                          </p:spTgt>
                                        </p:tgtEl>
                                        <p:attrNameLst>
                                          <p:attrName>style.color</p:attrName>
                                        </p:attrNameLst>
                                      </p:cBhvr>
                                      <p:to>
                                        <a:srgbClr val="969696"/>
                                      </p:to>
                                    </p:animClr>
                                  </p:childTnLst>
                                </p:cTn>
                              </p:par>
                              <p:par>
                                <p:cTn id="31" presetID="3" presetClass="emph" presetSubtype="2" fill="hold" nodeType="withEffect">
                                  <p:stCondLst>
                                    <p:cond delay="0"/>
                                  </p:stCondLst>
                                  <p:childTnLst>
                                    <p:animClr clrSpc="rgb" dir="cw">
                                      <p:cBhvr override="childStyle">
                                        <p:cTn id="32" dur="500" fill="hold"/>
                                        <p:tgtEl>
                                          <p:spTgt spid="3">
                                            <p:txEl>
                                              <p:pRg st="11" end="11"/>
                                            </p:txEl>
                                          </p:spTgt>
                                        </p:tgtEl>
                                        <p:attrNameLst>
                                          <p:attrName>style.color</p:attrName>
                                        </p:attrNameLst>
                                      </p:cBhvr>
                                      <p:to>
                                        <a:srgbClr val="96969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Includes all testing activities carried out by the team developing the system</a:t>
            </a:r>
          </a:p>
          <a:p>
            <a:pPr lvl="1"/>
            <a:r>
              <a:rPr lang="en-US" i="1" dirty="0"/>
              <a:t>Unit testing</a:t>
            </a:r>
          </a:p>
          <a:p>
            <a:pPr marL="452438" lvl="2" indent="-182563">
              <a:buFontTx/>
              <a:buChar char="-"/>
            </a:pPr>
            <a:r>
              <a:rPr lang="en-US" dirty="0"/>
              <a:t>Tests individual program units or classes </a:t>
            </a:r>
          </a:p>
          <a:p>
            <a:pPr marL="452438" lvl="2" indent="-182563">
              <a:buFontTx/>
              <a:buChar char="-"/>
            </a:pPr>
            <a:r>
              <a:rPr lang="en-US" dirty="0"/>
              <a:t>Focus on testing functionality of objects or methods</a:t>
            </a:r>
          </a:p>
          <a:p>
            <a:pPr lvl="1"/>
            <a:endParaRPr lang="en-US" i="1" dirty="0"/>
          </a:p>
          <a:p>
            <a:pPr lvl="1"/>
            <a:r>
              <a:rPr lang="en-US" i="1" dirty="0"/>
              <a:t>Component testing</a:t>
            </a:r>
          </a:p>
          <a:p>
            <a:pPr marL="452438" lvl="2" indent="-182563">
              <a:buFontTx/>
              <a:buChar char="-"/>
            </a:pPr>
            <a:r>
              <a:rPr lang="en-US" dirty="0"/>
              <a:t>Integrates several individual units to create composite components</a:t>
            </a:r>
          </a:p>
          <a:p>
            <a:pPr marL="452438" lvl="2" indent="-182563">
              <a:buFontTx/>
              <a:buChar char="-"/>
            </a:pPr>
            <a:r>
              <a:rPr lang="en-US" dirty="0"/>
              <a:t>Focus on testing component interfaces</a:t>
            </a:r>
            <a:endParaRPr lang="en-GB" dirty="0"/>
          </a:p>
          <a:p>
            <a:pPr lvl="1"/>
            <a:endParaRPr lang="en-US" i="1" dirty="0"/>
          </a:p>
          <a:p>
            <a:pPr lvl="1"/>
            <a:r>
              <a:rPr lang="en-US" i="1" dirty="0"/>
              <a:t>System testing</a:t>
            </a:r>
          </a:p>
          <a:p>
            <a:pPr marL="452438" lvl="2" indent="-182563">
              <a:buFontTx/>
              <a:buChar char="-"/>
            </a:pPr>
            <a:r>
              <a:rPr lang="en-US" dirty="0"/>
              <a:t>Some or all components in a system are integrated and system is tested as a whole</a:t>
            </a:r>
          </a:p>
          <a:p>
            <a:pPr marL="452438" lvl="2" indent="-182563">
              <a:buFontTx/>
              <a:buChar char="-"/>
            </a:pPr>
            <a:r>
              <a:rPr lang="en-US" dirty="0"/>
              <a:t>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701946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rgbClr val="808080"/>
                                      </p:to>
                                    </p:animClr>
                                  </p:childTnLst>
                                </p:cTn>
                              </p:par>
                              <p:par>
                                <p:cTn id="7" presetID="3" presetClass="emph" presetSubtype="2" fill="hold" nodeType="withEffect">
                                  <p:stCondLst>
                                    <p:cond delay="0"/>
                                  </p:stCondLst>
                                  <p:childTnLst>
                                    <p:animClr clrSpc="rgb" dir="cw">
                                      <p:cBhvr override="childStyle">
                                        <p:cTn id="8" dur="2000" fill="hold"/>
                                        <p:tgtEl>
                                          <p:spTgt spid="3">
                                            <p:txEl>
                                              <p:pRg st="2" end="2"/>
                                            </p:txEl>
                                          </p:spTgt>
                                        </p:tgtEl>
                                        <p:attrNameLst>
                                          <p:attrName>style.color</p:attrName>
                                        </p:attrNameLst>
                                      </p:cBhvr>
                                      <p:to>
                                        <a:srgbClr val="808080"/>
                                      </p:to>
                                    </p:animClr>
                                  </p:childTnLst>
                                </p:cTn>
                              </p:par>
                              <p:par>
                                <p:cTn id="9" presetID="3" presetClass="emph" presetSubtype="2" fill="hold" nodeType="withEffect">
                                  <p:stCondLst>
                                    <p:cond delay="0"/>
                                  </p:stCondLst>
                                  <p:childTnLst>
                                    <p:animClr clrSpc="rgb" dir="cw">
                                      <p:cBhvr override="childStyle">
                                        <p:cTn id="10" dur="2000" fill="hold"/>
                                        <p:tgtEl>
                                          <p:spTgt spid="3">
                                            <p:txEl>
                                              <p:pRg st="3" end="3"/>
                                            </p:txEl>
                                          </p:spTgt>
                                        </p:tgtEl>
                                        <p:attrNameLst>
                                          <p:attrName>style.color</p:attrName>
                                        </p:attrNameLst>
                                      </p:cBhvr>
                                      <p:to>
                                        <a:srgbClr val="808080"/>
                                      </p:to>
                                    </p:animClr>
                                  </p:childTnLst>
                                </p:cTn>
                              </p:par>
                              <p:par>
                                <p:cTn id="11" presetID="3" presetClass="emph" presetSubtype="2" fill="hold" nodeType="withEffect">
                                  <p:stCondLst>
                                    <p:cond delay="0"/>
                                  </p:stCondLst>
                                  <p:childTnLst>
                                    <p:animClr clrSpc="rgb" dir="cw">
                                      <p:cBhvr override="childStyle">
                                        <p:cTn id="12" dur="2000" fill="hold"/>
                                        <p:tgtEl>
                                          <p:spTgt spid="3">
                                            <p:txEl>
                                              <p:pRg st="5" end="5"/>
                                            </p:txEl>
                                          </p:spTgt>
                                        </p:tgtEl>
                                        <p:attrNameLst>
                                          <p:attrName>style.color</p:attrName>
                                        </p:attrNameLst>
                                      </p:cBhvr>
                                      <p:to>
                                        <a:srgbClr val="808080"/>
                                      </p:to>
                                    </p:animClr>
                                  </p:childTnLst>
                                </p:cTn>
                              </p:par>
                              <p:par>
                                <p:cTn id="13" presetID="3" presetClass="emph" presetSubtype="2" fill="hold" nodeType="withEffect">
                                  <p:stCondLst>
                                    <p:cond delay="0"/>
                                  </p:stCondLst>
                                  <p:childTnLst>
                                    <p:animClr clrSpc="rgb" dir="cw">
                                      <p:cBhvr override="childStyle">
                                        <p:cTn id="14" dur="2000" fill="hold"/>
                                        <p:tgtEl>
                                          <p:spTgt spid="3">
                                            <p:txEl>
                                              <p:pRg st="6" end="6"/>
                                            </p:txEl>
                                          </p:spTgt>
                                        </p:tgtEl>
                                        <p:attrNameLst>
                                          <p:attrName>style.color</p:attrName>
                                        </p:attrNameLst>
                                      </p:cBhvr>
                                      <p:to>
                                        <a:srgbClr val="808080"/>
                                      </p:to>
                                    </p:animClr>
                                  </p:childTnLst>
                                </p:cTn>
                              </p:par>
                              <p:par>
                                <p:cTn id="15" presetID="3" presetClass="emph" presetSubtype="2" fill="hold" nodeType="withEffect">
                                  <p:stCondLst>
                                    <p:cond delay="0"/>
                                  </p:stCondLst>
                                  <p:childTnLst>
                                    <p:animClr clrSpc="rgb" dir="cw">
                                      <p:cBhvr override="childStyle">
                                        <p:cTn id="16" dur="2000" fill="hold"/>
                                        <p:tgtEl>
                                          <p:spTgt spid="3">
                                            <p:txEl>
                                              <p:pRg st="7" end="7"/>
                                            </p:txEl>
                                          </p:spTgt>
                                        </p:tgtEl>
                                        <p:attrNameLst>
                                          <p:attrName>style.color</p:attrName>
                                        </p:attrNameLst>
                                      </p:cBhvr>
                                      <p:to>
                                        <a:srgbClr val="80808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Involves integrating components to create a version of the full system</a:t>
            </a:r>
          </a:p>
          <a:p>
            <a:pPr marL="180975" lvl="1" indent="-180975">
              <a:buFontTx/>
              <a:buChar char="-"/>
            </a:pPr>
            <a:r>
              <a:rPr lang="en-US" dirty="0"/>
              <a:t>Similar to component testing, but at whole-system level</a:t>
            </a:r>
          </a:p>
          <a:p>
            <a:pPr marL="180975" lvl="1" indent="-180975">
              <a:buFontTx/>
              <a:buChar char="-"/>
            </a:pPr>
            <a:r>
              <a:rPr lang="en-US" dirty="0"/>
              <a:t>Tests emergent behavior of a system</a:t>
            </a:r>
          </a:p>
          <a:p>
            <a:pPr marL="180975" lvl="1" indent="-180975">
              <a:buFontTx/>
              <a:buChar char="-"/>
            </a:pPr>
            <a:r>
              <a:rPr lang="en-US" dirty="0"/>
              <a:t>Can add in pre-existing reused components</a:t>
            </a:r>
          </a:p>
          <a:p>
            <a:pPr marL="180975" lvl="1" indent="-180975">
              <a:buFontTx/>
              <a:buChar char="-"/>
            </a:pPr>
            <a:r>
              <a:rPr lang="en-US" dirty="0"/>
              <a:t>Integrates components across teams</a:t>
            </a:r>
          </a:p>
          <a:p>
            <a:pPr marL="180975" lvl="1" indent="-180975">
              <a:buFontTx/>
              <a:buChar char="-"/>
            </a:pPr>
            <a:r>
              <a:rPr lang="en-US" dirty="0"/>
              <a:t>May involve a separate testing team with no involvement from designers and programmers</a:t>
            </a:r>
          </a:p>
          <a:p>
            <a:pPr marL="180975" lvl="1" indent="-180975">
              <a:buFontTx/>
              <a:buChar char="-"/>
            </a:pPr>
            <a:endParaRPr lang="en-US" dirty="0"/>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83422676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Use-cases developed to identify system interactions can be used as a basis for system testing</a:t>
            </a:r>
          </a:p>
          <a:p>
            <a:pPr marL="180975" lvl="1" indent="-180975">
              <a:buFontTx/>
              <a:buChar char="-"/>
            </a:pPr>
            <a:r>
              <a:rPr lang="en-US" dirty="0"/>
              <a:t>Each use case usually involves several system components</a:t>
            </a:r>
          </a:p>
          <a:p>
            <a:pPr marL="180975" lvl="1" indent="-180975">
              <a:buFontTx/>
              <a:buChar char="-"/>
            </a:pPr>
            <a:r>
              <a:rPr lang="en-US" dirty="0"/>
              <a:t>Sequence diagrams associated with use case documents components and interactions</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7" name="Content Placeholder 3" descr="8.8 WS-SeqDiagram.eps"/>
          <p:cNvPicPr>
            <a:picLocks noChangeAspect="1"/>
          </p:cNvPicPr>
          <p:nvPr/>
        </p:nvPicPr>
        <p:blipFill>
          <a:blip r:embed="rId3"/>
          <a:srcRect t="4378" b="4378"/>
          <a:stretch>
            <a:fillRect/>
          </a:stretch>
        </p:blipFill>
        <p:spPr>
          <a:xfrm>
            <a:off x="1362547" y="2266004"/>
            <a:ext cx="9466906" cy="4093224"/>
          </a:xfrm>
          <a:prstGeom prst="rect">
            <a:avLst/>
          </a:prstGeom>
        </p:spPr>
      </p:pic>
    </p:spTree>
    <p:extLst>
      <p:ext uri="{BB962C8B-B14F-4D97-AF65-F5344CB8AC3E}">
        <p14:creationId xmlns:p14="http://schemas.microsoft.com/office/powerpoint/2010/main" val="16291078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Create summarized data that can be used to check that the report is correctly organized</a:t>
            </a:r>
          </a:p>
          <a:p>
            <a:pPr lvl="1"/>
            <a:endParaRPr lang="en-GB" dirty="0"/>
          </a:p>
          <a:p>
            <a:r>
              <a:rPr lang="en-US" dirty="0"/>
              <a:t>An input request for a report to </a:t>
            </a:r>
            <a:r>
              <a:rPr lang="en-US" dirty="0" err="1"/>
              <a:t>WeatherStation</a:t>
            </a:r>
            <a:r>
              <a:rPr lang="en-US" dirty="0"/>
              <a:t> results in a summarized report being generated. </a:t>
            </a:r>
          </a:p>
          <a:p>
            <a:pPr lvl="1"/>
            <a:r>
              <a:rPr lang="en-US" dirty="0"/>
              <a:t>Test by creating raw data corresponding to the summary that you have prepared for the test of </a:t>
            </a:r>
            <a:r>
              <a:rPr lang="en-US" dirty="0" err="1"/>
              <a:t>SatComms</a:t>
            </a:r>
            <a:endParaRPr lang="en-US" dirty="0"/>
          </a:p>
          <a:p>
            <a:pPr lvl="1"/>
            <a:r>
              <a:rPr lang="en-US" dirty="0"/>
              <a:t>Check that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214847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a:t>
            </a:r>
          </a:p>
          <a:p>
            <a:endParaRPr lang="en-US" dirty="0"/>
          </a:p>
          <a:p>
            <a:r>
              <a:rPr lang="en-US" dirty="0"/>
              <a:t>Use testing policies to scope required system test coverage</a:t>
            </a:r>
          </a:p>
          <a:p>
            <a:endParaRPr lang="en-US" dirty="0"/>
          </a:p>
          <a:p>
            <a:r>
              <a:rPr lang="en-US" dirty="0"/>
              <a:t>For example:</a:t>
            </a:r>
          </a:p>
          <a:p>
            <a:pPr marL="180975" lvl="1" indent="-180975">
              <a:buFontTx/>
              <a:buChar char="-"/>
            </a:pPr>
            <a:r>
              <a:rPr lang="en-US" dirty="0"/>
              <a:t>All system functions that are accessed through menus should be tested</a:t>
            </a:r>
          </a:p>
          <a:p>
            <a:pPr marL="180975" lvl="1" indent="-180975">
              <a:buFontTx/>
              <a:buChar char="-"/>
            </a:pPr>
            <a:r>
              <a:rPr lang="en-US" dirty="0"/>
              <a:t>Combinations of functions (e.g., text formatting) that are accessed through the same menu must be tested</a:t>
            </a:r>
          </a:p>
          <a:p>
            <a:pPr marL="180975" lvl="1" indent="-180975">
              <a:buFontTx/>
              <a:buChar char="-"/>
            </a:pPr>
            <a:r>
              <a:rPr lang="en-US" dirty="0"/>
              <a:t>Where user input is provided, all functions must be tested with both correct and incorrect input</a:t>
            </a:r>
            <a:endParaRPr lang="en-GB" dirty="0"/>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2828635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A defect testing process</a:t>
            </a:r>
          </a:p>
          <a:p>
            <a:endParaRPr lang="en-US" dirty="0"/>
          </a:p>
          <a:p>
            <a:r>
              <a:rPr lang="en-US" dirty="0"/>
              <a:t>Tests individual components in isolation</a:t>
            </a:r>
          </a:p>
          <a:p>
            <a:pPr marL="182563" lvl="1" indent="-182563">
              <a:buFontTx/>
              <a:buChar char="-"/>
            </a:pPr>
            <a:r>
              <a:rPr lang="en-US" dirty="0"/>
              <a:t>Individual functions or methods within an object</a:t>
            </a:r>
          </a:p>
          <a:p>
            <a:pPr marL="182563" lvl="1" indent="-182563">
              <a:buFontTx/>
              <a:buChar char="-"/>
            </a:pPr>
            <a:r>
              <a:rPr lang="en-US" dirty="0"/>
              <a:t>Object classes with several attributes and methods</a:t>
            </a:r>
          </a:p>
          <a:p>
            <a:pPr marL="182563" lvl="1" indent="-182563">
              <a:buFontTx/>
              <a:buChar char="-"/>
            </a:pPr>
            <a:r>
              <a:rPr lang="en-US" dirty="0"/>
              <a:t>Composite components with defined interfaces used to access their functionality</a:t>
            </a:r>
          </a:p>
          <a:p>
            <a:pPr marL="182563" lvl="1" indent="-182563">
              <a:buFontTx/>
              <a:buChar char="-"/>
            </a:pPr>
            <a:endParaRPr lang="en-US" dirty="0"/>
          </a:p>
          <a:p>
            <a:r>
              <a:rPr lang="en-GB" dirty="0"/>
              <a:t>Complete test coverage of a class involves</a:t>
            </a:r>
          </a:p>
          <a:p>
            <a:pPr marL="182563" lvl="1" indent="-182563">
              <a:buFontTx/>
              <a:buChar char="-"/>
            </a:pPr>
            <a:r>
              <a:rPr lang="en-GB" dirty="0"/>
              <a:t>Testing all operations associated with an object</a:t>
            </a:r>
            <a:r>
              <a:rPr lang="en-US" dirty="0"/>
              <a:t> </a:t>
            </a:r>
            <a:endParaRPr lang="en-GB" dirty="0"/>
          </a:p>
          <a:p>
            <a:pPr marL="182563" lvl="1" indent="-182563">
              <a:buFontTx/>
              <a:buChar char="-"/>
            </a:pPr>
            <a:r>
              <a:rPr lang="en-GB" dirty="0"/>
              <a:t>Setting and interrogating all object attributes</a:t>
            </a:r>
            <a:r>
              <a:rPr lang="en-US" dirty="0"/>
              <a:t> </a:t>
            </a:r>
            <a:endParaRPr lang="en-GB" dirty="0"/>
          </a:p>
          <a:p>
            <a:pPr marL="182563" lvl="1" indent="-182563">
              <a:buFontTx/>
              <a:buChar char="-"/>
            </a:pPr>
            <a:r>
              <a:rPr lang="en-GB" dirty="0"/>
              <a:t>Exercising the object in all possible states.</a:t>
            </a:r>
          </a:p>
          <a:p>
            <a:pPr lvl="1"/>
            <a:endParaRPr lang="en-GB" dirty="0"/>
          </a:p>
          <a:p>
            <a:r>
              <a:rPr lang="en-GB" dirty="0"/>
              <a:t>Inheritance makes designing good class tests more difficult – behaviour to be tested is not localised</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025196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10" name="Picture Placeholder 9"/>
          <p:cNvPicPr>
            <a:picLocks noGrp="1" noChangeAspect="1"/>
          </p:cNvPicPr>
          <p:nvPr>
            <p:ph type="pic" sz="quarter" idx="13"/>
          </p:nvPr>
        </p:nvPicPr>
        <p:blipFill rotWithShape="1">
          <a:blip r:embed="rId3"/>
          <a:srcRect t="-1518" b="-1341"/>
          <a:stretch/>
        </p:blipFill>
        <p:spPr>
          <a:xfrm>
            <a:off x="6991638" y="1310419"/>
            <a:ext cx="4068626" cy="4408116"/>
          </a:xfrm>
          <a:prstGeom prst="rect">
            <a:avLst/>
          </a:prstGeom>
        </p:spPr>
      </p:pic>
      <p:sp>
        <p:nvSpPr>
          <p:cNvPr id="8" name="Content Placeholder 7"/>
          <p:cNvSpPr>
            <a:spLocks noGrp="1"/>
          </p:cNvSpPr>
          <p:nvPr>
            <p:ph sz="half" idx="1"/>
          </p:nvPr>
        </p:nvSpPr>
        <p:spPr/>
        <p:txBody>
          <a:bodyPr/>
          <a:lstStyle/>
          <a:p>
            <a:pPr marL="182563" indent="-182563">
              <a:buFontTx/>
              <a:buChar char="-"/>
            </a:pPr>
            <a:r>
              <a:rPr lang="en-US" dirty="0"/>
              <a:t>Need to define test cases for each method</a:t>
            </a:r>
          </a:p>
          <a:p>
            <a:pPr marL="182563" indent="-182563">
              <a:buFontTx/>
              <a:buChar char="-"/>
            </a:pPr>
            <a:r>
              <a:rPr lang="en-US" dirty="0"/>
              <a:t>And all meaningful sequences of method calls</a:t>
            </a:r>
          </a:p>
          <a:p>
            <a:pPr marL="452438" lvl="1" indent="-182563">
              <a:buFontTx/>
              <a:buChar char="-"/>
            </a:pPr>
            <a:r>
              <a:rPr lang="en-US" dirty="0"/>
              <a:t>Can use state model to identify sequences of state transitions to be tested and event sequences to cause these transitions</a:t>
            </a:r>
          </a:p>
        </p:txBody>
      </p:sp>
    </p:spTree>
    <p:extLst>
      <p:ext uri="{BB962C8B-B14F-4D97-AF65-F5344CB8AC3E}">
        <p14:creationId xmlns:p14="http://schemas.microsoft.com/office/powerpoint/2010/main" val="22570128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sz="half" idx="1"/>
          </p:nvPr>
        </p:nvSpPr>
        <p:spPr/>
        <p:txBody>
          <a:bodyPr>
            <a:normAutofit fontScale="85000" lnSpcReduction="10000"/>
          </a:bodyPr>
          <a:lstStyle/>
          <a:p>
            <a:r>
              <a:rPr lang="en-US" dirty="0"/>
              <a:t>Automate your unit tests</a:t>
            </a:r>
          </a:p>
          <a:p>
            <a:pPr marL="177800" lvl="1" indent="-177800">
              <a:buFontTx/>
              <a:buChar char="-"/>
            </a:pPr>
            <a:r>
              <a:rPr lang="en-US" dirty="0"/>
              <a:t>Tests can be run and checked without manual intervention</a:t>
            </a:r>
          </a:p>
          <a:p>
            <a:pPr marL="177800" lvl="1" indent="-177800">
              <a:buFontTx/>
              <a:buChar char="-"/>
            </a:pPr>
            <a:r>
              <a:rPr lang="en-US" dirty="0"/>
              <a:t>Can run tests reliably again and again whenever there’s a change to the software – </a:t>
            </a:r>
            <a:r>
              <a:rPr lang="en-US" i="1" dirty="0"/>
              <a:t>regression</a:t>
            </a:r>
            <a:r>
              <a:rPr lang="en-US" dirty="0"/>
              <a:t> testing</a:t>
            </a:r>
          </a:p>
          <a:p>
            <a:pPr marL="177800" lvl="1" indent="-177800">
              <a:buFontTx/>
              <a:buChar char="-"/>
            </a:pPr>
            <a:endParaRPr lang="en-US" dirty="0"/>
          </a:p>
          <a:p>
            <a:r>
              <a:rPr lang="en-US" dirty="0"/>
              <a:t>Use a unit testing framework</a:t>
            </a:r>
          </a:p>
          <a:p>
            <a:pPr marL="177800" lvl="1" indent="-177800">
              <a:buFontTx/>
              <a:buChar char="-"/>
            </a:pPr>
            <a:r>
              <a:rPr lang="en-US" dirty="0"/>
              <a:t>For example: </a:t>
            </a:r>
            <a:r>
              <a:rPr lang="en-US" dirty="0" err="1"/>
              <a:t>jUnit</a:t>
            </a:r>
            <a:r>
              <a:rPr lang="en-US" dirty="0"/>
              <a:t> for Java, </a:t>
            </a:r>
            <a:r>
              <a:rPr lang="en-US" dirty="0" err="1"/>
              <a:t>CUnit</a:t>
            </a:r>
            <a:r>
              <a:rPr lang="en-US" dirty="0"/>
              <a:t> for C, </a:t>
            </a:r>
            <a:r>
              <a:rPr lang="en-US" dirty="0" err="1"/>
              <a:t>CppUnit</a:t>
            </a:r>
            <a:r>
              <a:rPr lang="en-US" dirty="0"/>
              <a:t> for C++, …</a:t>
            </a:r>
          </a:p>
          <a:p>
            <a:pPr marL="447675" lvl="2" indent="-177800">
              <a:buFontTx/>
              <a:buChar char="-"/>
            </a:pPr>
            <a:r>
              <a:rPr lang="en-US" dirty="0" err="1"/>
              <a:t>jUnit</a:t>
            </a:r>
            <a:r>
              <a:rPr lang="en-US" dirty="0"/>
              <a:t> was the first such system</a:t>
            </a:r>
          </a:p>
          <a:p>
            <a:pPr marL="177800" lvl="1" indent="-177800">
              <a:buFontTx/>
              <a:buChar char="-"/>
            </a:pPr>
            <a:r>
              <a:rPr lang="en-US" dirty="0"/>
              <a:t>Provide generic classes and an execution framework for writing and administering tests and test suites</a:t>
            </a:r>
          </a:p>
          <a:p>
            <a:pPr marL="177800" lvl="1" indent="-177800">
              <a:buFontTx/>
              <a:buChar char="-"/>
            </a:pPr>
            <a:r>
              <a:rPr lang="en-US" dirty="0"/>
              <a:t>Typically, come with a UI component for running tests in the context of an IDE</a:t>
            </a:r>
          </a:p>
          <a:p>
            <a:pPr marL="447675" lvl="2" indent="-177800">
              <a:buFontTx/>
              <a:buChar char="-"/>
            </a:pPr>
            <a:r>
              <a:rPr lang="en-US" dirty="0"/>
              <a:t>“make the test go green”</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0A2D50"/>
              </a:solidFill>
              <a:effectLst/>
              <a:uLnTx/>
              <a:uFillTx/>
              <a:latin typeface="Georgia"/>
              <a:ea typeface="+mn-ea"/>
            </a:endParaRPr>
          </a:p>
        </p:txBody>
      </p:sp>
      <p:pic>
        <p:nvPicPr>
          <p:cNvPr id="10" name="Picture Placeholder 9"/>
          <p:cNvPicPr>
            <a:picLocks noGrp="1" noChangeAspect="1"/>
          </p:cNvPicPr>
          <p:nvPr>
            <p:ph type="pic" sz="quarter" idx="13"/>
          </p:nvPr>
        </p:nvPicPr>
        <p:blipFill rotWithShape="1">
          <a:blip r:embed="rId3"/>
          <a:srcRect t="186" b="13094"/>
          <a:stretch/>
        </p:blipFill>
        <p:spPr>
          <a:xfrm>
            <a:off x="7831704" y="540000"/>
            <a:ext cx="2920296" cy="5598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96279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 (2)</a:t>
            </a:r>
          </a:p>
        </p:txBody>
      </p:sp>
      <p:sp>
        <p:nvSpPr>
          <p:cNvPr id="3" name="Content Placeholder 2"/>
          <p:cNvSpPr>
            <a:spLocks noGrp="1"/>
          </p:cNvSpPr>
          <p:nvPr>
            <p:ph idx="1"/>
          </p:nvPr>
        </p:nvSpPr>
        <p:spPr/>
        <p:txBody>
          <a:bodyPr/>
          <a:lstStyle/>
          <a:p>
            <a:r>
              <a:rPr lang="en-US" dirty="0"/>
              <a:t>Automated tests consist of</a:t>
            </a:r>
          </a:p>
          <a:p>
            <a:pPr marL="180975" lvl="1" indent="-180975">
              <a:buFontTx/>
              <a:buChar char="-"/>
            </a:pPr>
            <a:r>
              <a:rPr lang="en-US" dirty="0"/>
              <a:t>Setup part</a:t>
            </a:r>
          </a:p>
          <a:p>
            <a:pPr marL="450850" lvl="2" indent="-180975">
              <a:buFontTx/>
              <a:buChar char="-"/>
            </a:pPr>
            <a:r>
              <a:rPr lang="en-US" dirty="0"/>
              <a:t>Create the objects to be tested and initialize them suitably</a:t>
            </a:r>
          </a:p>
          <a:p>
            <a:pPr marL="180975" lvl="1" indent="-180975">
              <a:buFontTx/>
              <a:buChar char="-"/>
            </a:pPr>
            <a:r>
              <a:rPr lang="en-US" dirty="0"/>
              <a:t>Call/Test part</a:t>
            </a:r>
          </a:p>
          <a:p>
            <a:pPr marL="450850" lvl="2" indent="-180975">
              <a:buFontTx/>
              <a:buChar char="-"/>
            </a:pPr>
            <a:r>
              <a:rPr lang="en-US" dirty="0"/>
              <a:t>Call the object or method to be tested</a:t>
            </a:r>
            <a:endParaRPr lang="en-GB" dirty="0"/>
          </a:p>
          <a:p>
            <a:pPr marL="180975" lvl="1" indent="-180975">
              <a:buFontTx/>
              <a:buChar char="-"/>
            </a:pPr>
            <a:r>
              <a:rPr lang="en-US" dirty="0"/>
              <a:t>Assertion part</a:t>
            </a:r>
          </a:p>
          <a:p>
            <a:pPr marL="450850" lvl="2" indent="-180975">
              <a:buFontTx/>
              <a:buChar char="-"/>
            </a:pPr>
            <a:r>
              <a:rPr lang="en-US" dirty="0"/>
              <a:t>Compare result of call with expected result</a:t>
            </a:r>
          </a:p>
          <a:p>
            <a:pPr marL="450850" lvl="2" indent="-180975">
              <a:buFontTx/>
              <a:buChar char="-"/>
            </a:pPr>
            <a:r>
              <a:rPr lang="en-US" dirty="0"/>
              <a:t>If assertion evaluates to true, test has been successful otherwise it has failed</a:t>
            </a: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17363011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jUnit testing framework</a:t>
            </a:r>
            <a:endParaRPr lang="en-GB" dirty="0"/>
          </a:p>
        </p:txBody>
      </p:sp>
      <p:sp>
        <p:nvSpPr>
          <p:cNvPr id="11" name="Content Placeholder 10"/>
          <p:cNvSpPr>
            <a:spLocks noGrp="1"/>
          </p:cNvSpPr>
          <p:nvPr>
            <p:ph idx="1"/>
          </p:nvPr>
        </p:nvSpPr>
        <p:spPr/>
        <p:txBody>
          <a:bodyPr/>
          <a:lstStyle/>
          <a:p>
            <a:r>
              <a:rPr lang="en-GB" dirty="0"/>
              <a:t>De facto standard framework for Java unit testing</a:t>
            </a:r>
          </a:p>
          <a:p>
            <a:pPr marL="179388" lvl="1" indent="-179388">
              <a:buFontTx/>
              <a:buChar char="-"/>
            </a:pPr>
            <a:r>
              <a:rPr lang="en-GB" dirty="0">
                <a:hlinkClick r:id="rId3"/>
              </a:rPr>
              <a:t>https://junit.org/</a:t>
            </a:r>
            <a:endParaRPr lang="en-GB" dirty="0"/>
          </a:p>
          <a:p>
            <a:pPr marL="179388" lvl="1" indent="-179388">
              <a:buFontTx/>
              <a:buChar char="-"/>
            </a:pPr>
            <a:r>
              <a:rPr lang="en-GB" dirty="0"/>
              <a:t>Uses standard Java classes with </a:t>
            </a:r>
            <a:r>
              <a:rPr lang="en-GB" i="1" dirty="0"/>
              <a:t>annotations</a:t>
            </a:r>
            <a:r>
              <a:rPr lang="en-GB" dirty="0"/>
              <a:t> to define tests</a:t>
            </a:r>
          </a:p>
          <a:p>
            <a:pPr marL="449263" lvl="2" indent="-179388">
              <a:buFontTx/>
              <a:buChar char="-"/>
            </a:pPr>
            <a:r>
              <a:rPr lang="en-GB" dirty="0"/>
              <a:t>Annotations are special classes that can be used to add additional information to your code</a:t>
            </a:r>
          </a:p>
          <a:p>
            <a:pPr marL="449263" lvl="2" indent="-179388">
              <a:buFontTx/>
              <a:buChar char="-"/>
            </a:pPr>
            <a:r>
              <a:rPr lang="en-GB" dirty="0"/>
              <a:t>Written using the @ notation in front of classes, fields, or methods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24606445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err="1"/>
              <a:t>jUnit</a:t>
            </a:r>
            <a:r>
              <a:rPr lang="en-GB" dirty="0"/>
              <a:t> test</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
        <p:nvSpPr>
          <p:cNvPr id="7" name="TextBox 6"/>
          <p:cNvSpPr txBox="1"/>
          <p:nvPr/>
        </p:nvSpPr>
        <p:spPr>
          <a:xfrm>
            <a:off x="3159192" y="1067510"/>
            <a:ext cx="6091732" cy="5262979"/>
          </a:xfrm>
          <a:prstGeom prst="rect">
            <a:avLst/>
          </a:prstGeom>
          <a:ln w="19050"/>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import static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org.junit.Assert</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public class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WeatherStationTests</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private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WeatherStation</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systemUnderTest</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@Before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public void setup()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systemUnderTest</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new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WeatherStation</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public void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testReportWeather</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WeatherReport</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wr</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systemUnderTest.reportWeather</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assertEquals</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wr.summary</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“Rainy”);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@After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public void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tearDown</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GB" sz="1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systemUnderTest</a:t>
            </a: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 null;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nvGrpSpPr>
          <p:cNvPr id="14" name="Group 13"/>
          <p:cNvGrpSpPr/>
          <p:nvPr/>
        </p:nvGrpSpPr>
        <p:grpSpPr>
          <a:xfrm>
            <a:off x="3423910" y="1753480"/>
            <a:ext cx="3469063" cy="857745"/>
            <a:chOff x="744718" y="1753480"/>
            <a:chExt cx="3469063" cy="857745"/>
          </a:xfrm>
        </p:grpSpPr>
        <p:sp>
          <p:nvSpPr>
            <p:cNvPr id="12" name="Rectangle 11"/>
            <p:cNvSpPr/>
            <p:nvPr/>
          </p:nvSpPr>
          <p:spPr>
            <a:xfrm>
              <a:off x="744718" y="2366128"/>
              <a:ext cx="857839" cy="245097"/>
            </a:xfrm>
            <a:prstGeom prst="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eorgia"/>
                <a:ea typeface="+mn-ea"/>
                <a:cs typeface="+mn-cs"/>
              </a:endParaRPr>
            </a:p>
          </p:txBody>
        </p:sp>
        <p:sp>
          <p:nvSpPr>
            <p:cNvPr id="13" name="Line Callout 2 12"/>
            <p:cNvSpPr/>
            <p:nvPr/>
          </p:nvSpPr>
          <p:spPr>
            <a:xfrm>
              <a:off x="2450969" y="1753480"/>
              <a:ext cx="1762812" cy="612648"/>
            </a:xfrm>
            <a:prstGeom prst="borderCallout2">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Called before each test</a:t>
              </a:r>
            </a:p>
          </p:txBody>
        </p:sp>
      </p:grpSp>
      <p:grpSp>
        <p:nvGrpSpPr>
          <p:cNvPr id="15" name="Group 14"/>
          <p:cNvGrpSpPr/>
          <p:nvPr/>
        </p:nvGrpSpPr>
        <p:grpSpPr>
          <a:xfrm>
            <a:off x="3395630" y="2839455"/>
            <a:ext cx="6348951" cy="859544"/>
            <a:chOff x="744718" y="1751681"/>
            <a:chExt cx="6348951" cy="859544"/>
          </a:xfrm>
        </p:grpSpPr>
        <p:sp>
          <p:nvSpPr>
            <p:cNvPr id="16" name="Rectangle 15"/>
            <p:cNvSpPr/>
            <p:nvPr/>
          </p:nvSpPr>
          <p:spPr>
            <a:xfrm>
              <a:off x="744718" y="2366128"/>
              <a:ext cx="857839" cy="245097"/>
            </a:xfrm>
            <a:prstGeom prst="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eorgia"/>
                <a:ea typeface="+mn-ea"/>
                <a:cs typeface="+mn-cs"/>
              </a:endParaRPr>
            </a:p>
          </p:txBody>
        </p:sp>
        <p:sp>
          <p:nvSpPr>
            <p:cNvPr id="17" name="Line Callout 2 16"/>
            <p:cNvSpPr/>
            <p:nvPr/>
          </p:nvSpPr>
          <p:spPr>
            <a:xfrm>
              <a:off x="3360655" y="1751681"/>
              <a:ext cx="3733014" cy="612648"/>
            </a:xfrm>
            <a:prstGeom prst="borderCallout2">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Each method with this annotation will be a single test case</a:t>
              </a:r>
            </a:p>
          </p:txBody>
        </p:sp>
      </p:grpSp>
      <p:grpSp>
        <p:nvGrpSpPr>
          <p:cNvPr id="18" name="Group 17"/>
          <p:cNvGrpSpPr/>
          <p:nvPr/>
        </p:nvGrpSpPr>
        <p:grpSpPr>
          <a:xfrm>
            <a:off x="3395629" y="4538078"/>
            <a:ext cx="3469063" cy="857745"/>
            <a:chOff x="744718" y="1753480"/>
            <a:chExt cx="3469063" cy="857745"/>
          </a:xfrm>
        </p:grpSpPr>
        <p:sp>
          <p:nvSpPr>
            <p:cNvPr id="19" name="Rectangle 18"/>
            <p:cNvSpPr/>
            <p:nvPr/>
          </p:nvSpPr>
          <p:spPr>
            <a:xfrm>
              <a:off x="744718" y="2366128"/>
              <a:ext cx="857839" cy="245097"/>
            </a:xfrm>
            <a:prstGeom prst="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eorgia"/>
                <a:ea typeface="+mn-ea"/>
                <a:cs typeface="+mn-cs"/>
              </a:endParaRPr>
            </a:p>
          </p:txBody>
        </p:sp>
        <p:sp>
          <p:nvSpPr>
            <p:cNvPr id="20" name="Line Callout 2 19"/>
            <p:cNvSpPr/>
            <p:nvPr/>
          </p:nvSpPr>
          <p:spPr>
            <a:xfrm>
              <a:off x="2450969" y="1753480"/>
              <a:ext cx="1762812" cy="612648"/>
            </a:xfrm>
            <a:prstGeom prst="borderCallout2">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Called after each test</a:t>
              </a:r>
            </a:p>
          </p:txBody>
        </p:sp>
      </p:grpSp>
      <p:grpSp>
        <p:nvGrpSpPr>
          <p:cNvPr id="21" name="Group 20"/>
          <p:cNvGrpSpPr/>
          <p:nvPr/>
        </p:nvGrpSpPr>
        <p:grpSpPr>
          <a:xfrm>
            <a:off x="3639192" y="3490563"/>
            <a:ext cx="5183506" cy="857745"/>
            <a:chOff x="744718" y="1753480"/>
            <a:chExt cx="5183506" cy="857745"/>
          </a:xfrm>
        </p:grpSpPr>
        <p:sp>
          <p:nvSpPr>
            <p:cNvPr id="22" name="Rectangle 21"/>
            <p:cNvSpPr/>
            <p:nvPr/>
          </p:nvSpPr>
          <p:spPr>
            <a:xfrm>
              <a:off x="744718" y="2366128"/>
              <a:ext cx="1344288" cy="245097"/>
            </a:xfrm>
            <a:prstGeom prst="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Georgia"/>
                <a:ea typeface="+mn-ea"/>
                <a:cs typeface="+mn-cs"/>
              </a:endParaRPr>
            </a:p>
          </p:txBody>
        </p:sp>
        <p:sp>
          <p:nvSpPr>
            <p:cNvPr id="23" name="Line Callout 2 22"/>
            <p:cNvSpPr/>
            <p:nvPr/>
          </p:nvSpPr>
          <p:spPr>
            <a:xfrm>
              <a:off x="3313673" y="1753480"/>
              <a:ext cx="2614551" cy="612648"/>
            </a:xfrm>
            <a:prstGeom prst="borderCallout2">
              <a:avLst/>
            </a:prstGeom>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Georgia"/>
                  <a:ea typeface="+mn-ea"/>
                  <a:cs typeface="+mn-cs"/>
                </a:rPr>
                <a:t>Assertions are used to check test outcomes</a:t>
              </a:r>
            </a:p>
          </p:txBody>
        </p:sp>
      </p:grpSp>
    </p:spTree>
    <p:extLst>
      <p:ext uri="{BB962C8B-B14F-4D97-AF65-F5344CB8AC3E}">
        <p14:creationId xmlns:p14="http://schemas.microsoft.com/office/powerpoint/2010/main" val="3261169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select test cases?</a:t>
            </a:r>
          </a:p>
        </p:txBody>
      </p:sp>
      <p:sp>
        <p:nvSpPr>
          <p:cNvPr id="3" name="Content Placeholder 2"/>
          <p:cNvSpPr>
            <a:spLocks noGrp="1"/>
          </p:cNvSpPr>
          <p:nvPr>
            <p:ph idx="1"/>
          </p:nvPr>
        </p:nvSpPr>
        <p:spPr/>
        <p:txBody>
          <a:bodyPr>
            <a:normAutofit fontScale="92500" lnSpcReduction="20000"/>
          </a:bodyPr>
          <a:lstStyle/>
          <a:p>
            <a:r>
              <a:rPr lang="en-GB" dirty="0"/>
              <a:t>Aim to cover as much of the unit’s functionality as possible</a:t>
            </a:r>
          </a:p>
          <a:p>
            <a:endParaRPr lang="en-GB" dirty="0"/>
          </a:p>
          <a:p>
            <a:r>
              <a:rPr lang="en-GB" dirty="0"/>
              <a:t>Two general approaches:</a:t>
            </a:r>
          </a:p>
          <a:p>
            <a:endParaRPr lang="en-GB" dirty="0"/>
          </a:p>
          <a:p>
            <a:pPr marL="263525" lvl="1" indent="-263525">
              <a:buAutoNum type="arabicPeriod"/>
            </a:pPr>
            <a:r>
              <a:rPr lang="en-GB" b="1" dirty="0"/>
              <a:t>Black box testing</a:t>
            </a:r>
          </a:p>
          <a:p>
            <a:pPr marL="442913" lvl="2" indent="-173038">
              <a:buFontTx/>
              <a:buChar char="-"/>
            </a:pPr>
            <a:r>
              <a:rPr lang="en-GB" dirty="0"/>
              <a:t>Design test cases without considering details of the unit’s implementation</a:t>
            </a:r>
          </a:p>
          <a:p>
            <a:pPr marL="442913" lvl="2" indent="-173038">
              <a:buFontTx/>
              <a:buChar char="-"/>
            </a:pPr>
            <a:r>
              <a:rPr lang="en-GB" dirty="0"/>
              <a:t>Aim to cover unit requirements as exhaustively as possible</a:t>
            </a:r>
          </a:p>
          <a:p>
            <a:pPr marL="442913" lvl="2" indent="-173038">
              <a:buFontTx/>
              <a:buChar char="-"/>
            </a:pPr>
            <a:r>
              <a:rPr lang="en-GB" dirty="0"/>
              <a:t>Might overlook some paths through the program logic that are only executed in very special circumstances</a:t>
            </a:r>
          </a:p>
          <a:p>
            <a:pPr marL="442913" lvl="2" indent="-173038">
              <a:buFontTx/>
              <a:buChar char="-"/>
            </a:pPr>
            <a:endParaRPr lang="en-GB" dirty="0"/>
          </a:p>
          <a:p>
            <a:pPr marL="263525" lvl="1" indent="-263525">
              <a:buAutoNum type="arabicPeriod"/>
            </a:pPr>
            <a:r>
              <a:rPr lang="en-GB" b="1" dirty="0"/>
              <a:t>White box testing</a:t>
            </a:r>
          </a:p>
          <a:p>
            <a:pPr marL="442913" lvl="2" indent="-173038">
              <a:buFontTx/>
              <a:buChar char="-"/>
            </a:pPr>
            <a:r>
              <a:rPr lang="en-GB" dirty="0"/>
              <a:t>Design test cases explicitly considering the unit’s implementation</a:t>
            </a:r>
          </a:p>
          <a:p>
            <a:pPr marL="442913" lvl="2" indent="-173038">
              <a:buFontTx/>
              <a:buChar char="-"/>
            </a:pPr>
            <a:r>
              <a:rPr lang="en-GB" dirty="0"/>
              <a:t>Aim to cover all branches / paths in the implementation</a:t>
            </a:r>
          </a:p>
          <a:p>
            <a:pPr marL="712788" lvl="3" indent="-173038">
              <a:buFontTx/>
              <a:buChar char="-"/>
            </a:pPr>
            <a:r>
              <a:rPr lang="en-GB" dirty="0"/>
              <a:t>The latter is substantially harder (mostly impossible)!</a:t>
            </a:r>
          </a:p>
          <a:p>
            <a:pPr marL="442913" lvl="2" indent="-173038">
              <a:buFontTx/>
              <a:buChar char="-"/>
            </a:pPr>
            <a:r>
              <a:rPr lang="en-GB" dirty="0"/>
              <a:t>Tests become dependent on program structure, may need adapting more frequently than black-box tests</a:t>
            </a: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A2D50"/>
                </a:solidFill>
                <a:effectLst/>
                <a:uLnTx/>
                <a:uFillTx/>
                <a:latin typeface="Georgia"/>
                <a:ea typeface="+mn-ea"/>
              </a:rPr>
              <a:t>(c) King's College London, {steffen.zschaler | leonardo.magela}@kcl.ac.uk</a:t>
            </a:r>
            <a:endParaRPr kumimoji="0" lang="en-US" sz="1000" b="0" i="0" u="none" strike="noStrike" kern="1200" cap="none" spc="0" normalizeH="0" baseline="0" noProof="0" dirty="0">
              <a:ln>
                <a:noFill/>
              </a:ln>
              <a:solidFill>
                <a:srgbClr val="0A2D50"/>
              </a:solidFill>
              <a:effectLst/>
              <a:uLnTx/>
              <a:uFillTx/>
              <a:latin typeface="Georgia"/>
              <a:ea typeface="+mn-ea"/>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04D54F-FA85-F344-8424-FB00D2AE8D01}" type="slidenum">
              <a:rPr kumimoji="0" lang="en-US" sz="1000" b="0" i="0" u="none" strike="noStrike" kern="1200" cap="none" spc="0" normalizeH="0" baseline="0" noProof="0" smtClean="0">
                <a:ln>
                  <a:noFill/>
                </a:ln>
                <a:solidFill>
                  <a:srgbClr val="0A2D50"/>
                </a:solidFill>
                <a:effectLst/>
                <a:uLnTx/>
                <a:uFillTx/>
                <a:latin typeface="Georgia"/>
                <a:ea typeface="+mn-ea"/>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srgbClr val="0A2D50"/>
              </a:solidFill>
              <a:effectLst/>
              <a:uLnTx/>
              <a:uFillTx/>
              <a:latin typeface="Georgia"/>
              <a:ea typeface="+mn-ea"/>
            </a:endParaRPr>
          </a:p>
        </p:txBody>
      </p:sp>
    </p:spTree>
    <p:extLst>
      <p:ext uri="{BB962C8B-B14F-4D97-AF65-F5344CB8AC3E}">
        <p14:creationId xmlns:p14="http://schemas.microsoft.com/office/powerpoint/2010/main" val="631062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CL UPDATE v4 4x3">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4529</Words>
  <Application>Microsoft Office PowerPoint</Application>
  <PresentationFormat>Widescreen</PresentationFormat>
  <Paragraphs>439</Paragraphs>
  <Slides>24</Slides>
  <Notes>24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Calibri Light</vt:lpstr>
      <vt:lpstr>Courier New</vt:lpstr>
      <vt:lpstr>Georgia</vt:lpstr>
      <vt:lpstr>Impact</vt:lpstr>
      <vt:lpstr>Office Theme</vt:lpstr>
      <vt:lpstr>KCL UPDATE v4 4x3</vt:lpstr>
      <vt:lpstr>QA Techniques: Testing: Development Testing</vt:lpstr>
      <vt:lpstr>Development testing</vt:lpstr>
      <vt:lpstr>Unit testing</vt:lpstr>
      <vt:lpstr>The weather station object interface </vt:lpstr>
      <vt:lpstr>Automated testing</vt:lpstr>
      <vt:lpstr>Automated testing (2)</vt:lpstr>
      <vt:lpstr>jUnit testing framework</vt:lpstr>
      <vt:lpstr>Example jUnit test</vt:lpstr>
      <vt:lpstr>How to select test cases?</vt:lpstr>
      <vt:lpstr>Choosing unit test cases – black box testing</vt:lpstr>
      <vt:lpstr>Partition testing</vt:lpstr>
      <vt:lpstr>Partition testing (2) – picking test cases from partitions</vt:lpstr>
      <vt:lpstr>Testing guidelines</vt:lpstr>
      <vt:lpstr>Test-driven development</vt:lpstr>
      <vt:lpstr>Development testing</vt:lpstr>
      <vt:lpstr>Component testing</vt:lpstr>
      <vt:lpstr>Component testing (2)</vt:lpstr>
      <vt:lpstr>Interface errors</vt:lpstr>
      <vt:lpstr>Interface testing guidelines</vt:lpstr>
      <vt:lpstr>Development testing</vt:lpstr>
      <vt:lpstr>System testing</vt:lpstr>
      <vt:lpstr>Use-case testing</vt:lpstr>
      <vt:lpstr>Test cases derived from sequence diagram</vt:lpstr>
      <vt:lpstr>Testing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 Techniques: Testing: Development Testing</dc:title>
  <dc:creator>Zschaler, Steffen</dc:creator>
  <cp:lastModifiedBy>Zschaler, Steffen</cp:lastModifiedBy>
  <cp:revision>1</cp:revision>
  <dcterms:created xsi:type="dcterms:W3CDTF">2021-02-12T11:57:32Z</dcterms:created>
  <dcterms:modified xsi:type="dcterms:W3CDTF">2021-02-15T17:01:10Z</dcterms:modified>
</cp:coreProperties>
</file>