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8" r:id="rId3"/>
    <p:sldId id="259" r:id="rId4"/>
    <p:sldId id="260" r:id="rId5"/>
    <p:sldId id="326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20B2E-C378-4007-9FD2-DBD70EFEB9D1}" v="2" dt="2021-02-12T12:19:0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70" autoAdjust="0"/>
  </p:normalViewPr>
  <p:slideViewPr>
    <p:cSldViewPr snapToGrid="0">
      <p:cViewPr varScale="1">
        <p:scale>
          <a:sx n="71" d="100"/>
          <a:sy n="71" d="100"/>
        </p:scale>
        <p:origin x="19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F2520B2E-C378-4007-9FD2-DBD70EFEB9D1}"/>
    <pc:docChg chg="custSel addSld modSld">
      <pc:chgData name="Zschaler, Steffen" userId="130a91b6-43d4-46e6-aee6-e1bfbc1915e3" providerId="ADAL" clId="{F2520B2E-C378-4007-9FD2-DBD70EFEB9D1}" dt="2021-02-17T11:46:49.055" v="4351" actId="20577"/>
      <pc:docMkLst>
        <pc:docMk/>
      </pc:docMkLst>
      <pc:sldChg chg="modSp add mod modNotesTx">
        <pc:chgData name="Zschaler, Steffen" userId="130a91b6-43d4-46e6-aee6-e1bfbc1915e3" providerId="ADAL" clId="{F2520B2E-C378-4007-9FD2-DBD70EFEB9D1}" dt="2021-02-17T11:27:35.171" v="1122" actId="20577"/>
        <pc:sldMkLst>
          <pc:docMk/>
          <pc:sldMk cId="4231192406" sldId="259"/>
        </pc:sldMkLst>
        <pc:spChg chg="mod">
          <ac:chgData name="Zschaler, Steffen" userId="130a91b6-43d4-46e6-aee6-e1bfbc1915e3" providerId="ADAL" clId="{F2520B2E-C378-4007-9FD2-DBD70EFEB9D1}" dt="2021-02-17T11:27:10.819" v="987" actId="20577"/>
          <ac:spMkLst>
            <pc:docMk/>
            <pc:sldMk cId="4231192406" sldId="259"/>
            <ac:spMk id="3" creationId="{00000000-0000-0000-0000-000000000000}"/>
          </ac:spMkLst>
        </pc:spChg>
      </pc:sldChg>
      <pc:sldChg chg="add modNotesTx">
        <pc:chgData name="Zschaler, Steffen" userId="130a91b6-43d4-46e6-aee6-e1bfbc1915e3" providerId="ADAL" clId="{F2520B2E-C378-4007-9FD2-DBD70EFEB9D1}" dt="2021-02-17T11:29:13.842" v="1585" actId="20577"/>
        <pc:sldMkLst>
          <pc:docMk/>
          <pc:sldMk cId="946526688" sldId="260"/>
        </pc:sldMkLst>
      </pc:sldChg>
      <pc:sldChg chg="add modNotesTx">
        <pc:chgData name="Zschaler, Steffen" userId="130a91b6-43d4-46e6-aee6-e1bfbc1915e3" providerId="ADAL" clId="{F2520B2E-C378-4007-9FD2-DBD70EFEB9D1}" dt="2021-02-17T11:42:56.537" v="3917" actId="20577"/>
        <pc:sldMkLst>
          <pc:docMk/>
          <pc:sldMk cId="4062503870" sldId="326"/>
        </pc:sldMkLst>
      </pc:sldChg>
      <pc:sldChg chg="modSp add mod modNotesTx">
        <pc:chgData name="Zschaler, Steffen" userId="130a91b6-43d4-46e6-aee6-e1bfbc1915e3" providerId="ADAL" clId="{F2520B2E-C378-4007-9FD2-DBD70EFEB9D1}" dt="2021-02-17T11:46:49.055" v="4351" actId="20577"/>
        <pc:sldMkLst>
          <pc:docMk/>
          <pc:sldMk cId="3602417218" sldId="327"/>
        </pc:sldMkLst>
        <pc:spChg chg="mod">
          <ac:chgData name="Zschaler, Steffen" userId="130a91b6-43d4-46e6-aee6-e1bfbc1915e3" providerId="ADAL" clId="{F2520B2E-C378-4007-9FD2-DBD70EFEB9D1}" dt="2021-02-17T11:21:20.234" v="56" actId="20577"/>
          <ac:spMkLst>
            <pc:docMk/>
            <pc:sldMk cId="3602417218" sldId="327"/>
            <ac:spMk id="8" creationId="{00000000-0000-0000-0000-000000000000}"/>
          </ac:spMkLst>
        </pc:spChg>
        <pc:spChg chg="mod">
          <ac:chgData name="Zschaler, Steffen" userId="130a91b6-43d4-46e6-aee6-e1bfbc1915e3" providerId="ADAL" clId="{F2520B2E-C378-4007-9FD2-DBD70EFEB9D1}" dt="2021-02-17T11:23:19.599" v="305" actId="27636"/>
          <ac:spMkLst>
            <pc:docMk/>
            <pc:sldMk cId="3602417218" sldId="327"/>
            <ac:spMk id="9" creationId="{00000000-0000-0000-0000-000000000000}"/>
          </ac:spMkLst>
        </pc:spChg>
      </pc:sldChg>
      <pc:sldChg chg="modSp new mod modNotesTx">
        <pc:chgData name="Zschaler, Steffen" userId="130a91b6-43d4-46e6-aee6-e1bfbc1915e3" providerId="ADAL" clId="{F2520B2E-C378-4007-9FD2-DBD70EFEB9D1}" dt="2021-02-17T11:24:55.283" v="422" actId="20577"/>
        <pc:sldMkLst>
          <pc:docMk/>
          <pc:sldMk cId="1107765160" sldId="328"/>
        </pc:sldMkLst>
        <pc:spChg chg="mod">
          <ac:chgData name="Zschaler, Steffen" userId="130a91b6-43d4-46e6-aee6-e1bfbc1915e3" providerId="ADAL" clId="{F2520B2E-C378-4007-9FD2-DBD70EFEB9D1}" dt="2021-02-12T12:18:56.662" v="46" actId="14838"/>
          <ac:spMkLst>
            <pc:docMk/>
            <pc:sldMk cId="1107765160" sldId="328"/>
            <ac:spMk id="2" creationId="{A3B1B6C0-2E13-4E2C-A6F9-AEFE6F42F73B}"/>
          </ac:spMkLst>
        </pc:spChg>
        <pc:spChg chg="mod">
          <ac:chgData name="Zschaler, Steffen" userId="130a91b6-43d4-46e6-aee6-e1bfbc1915e3" providerId="ADAL" clId="{F2520B2E-C378-4007-9FD2-DBD70EFEB9D1}" dt="2021-02-12T12:18:49.976" v="44" actId="20577"/>
          <ac:spMkLst>
            <pc:docMk/>
            <pc:sldMk cId="1107765160" sldId="328"/>
            <ac:spMk id="3" creationId="{B4B24EDF-14BE-4C80-B67A-262A51C603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55F68-A120-4511-8FAD-1C02950DDAA1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309D-ABCF-4BAD-9435-06F397F83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0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&lt;CTRL-SHIFT-HOME&gt;&lt;CTRL-SHIFT-2&gt;</a:t>
            </a:r>
          </a:p>
          <a:p>
            <a:endParaRPr lang="en-GB" dirty="0"/>
          </a:p>
          <a:p>
            <a:r>
              <a:rPr lang="en-GB" dirty="0"/>
              <a:t>Welcome.</a:t>
            </a:r>
          </a:p>
          <a:p>
            <a:endParaRPr lang="en-GB" dirty="0"/>
          </a:p>
          <a:p>
            <a:r>
              <a:rPr lang="en-GB" dirty="0"/>
              <a:t>This week, we will look at agile approaches to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309D-ABCF-4BAD-9435-06F397F831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5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take a step back and consider what we have been doing so far and where we will go from here.</a:t>
            </a:r>
          </a:p>
          <a:p>
            <a:endParaRPr lang="en-GB" dirty="0"/>
          </a:p>
          <a:p>
            <a:r>
              <a:rPr lang="en-GB" dirty="0"/>
              <a:t>Over the past weeks, we have taken a deep dive into the software-engineering process and deconstructed the various phases to look at the relevant techniques in detail.</a:t>
            </a:r>
          </a:p>
          <a:p>
            <a:r>
              <a:rPr lang="en-GB" dirty="0"/>
              <a:t>We have looked at every stage in software development “in isolation”: requirements engineering, design, quality assurance, version control…</a:t>
            </a:r>
          </a:p>
          <a:p>
            <a:endParaRPr lang="en-GB" dirty="0"/>
          </a:p>
          <a:p>
            <a:r>
              <a:rPr lang="en-GB" dirty="0"/>
              <a:t>But how does all of this fit together? We need to step back and look at the bigger picture again.</a:t>
            </a:r>
          </a:p>
          <a:p>
            <a:endParaRPr lang="en-GB" dirty="0"/>
          </a:p>
          <a:p>
            <a:r>
              <a:rPr lang="en-GB" dirty="0"/>
              <a:t>This week, we will look at software development processes more broadly and, in particular, at agile techniques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309D-ABCF-4BAD-9435-06F397F831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4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always, the Sommerville book is our faithful companion on this journey. Chapter 3 gives a really good overview of software development processes and agile.</a:t>
            </a:r>
          </a:p>
          <a:p>
            <a:endParaRPr lang="en-GB" dirty="0"/>
          </a:p>
          <a:p>
            <a:r>
              <a:rPr lang="en-GB" dirty="0"/>
              <a:t>But that book only gives you the bare facts.</a:t>
            </a:r>
          </a:p>
          <a:p>
            <a:r>
              <a:rPr lang="en-GB" dirty="0"/>
              <a:t>If you want to read a more spirited </a:t>
            </a:r>
            <a:r>
              <a:rPr lang="en-GB" i="1" dirty="0"/>
              <a:t>and more critical</a:t>
            </a:r>
            <a:r>
              <a:rPr lang="en-GB" i="0" dirty="0"/>
              <a:t> description and analysis, I really recommend “Agile!” by Bertrand Meyer. </a:t>
            </a:r>
          </a:p>
          <a:p>
            <a:r>
              <a:rPr lang="en-GB" i="0" dirty="0"/>
              <a:t>BTW, if you don’t know who Bertrand Meyer is, you really need to look him up!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309D-ABCF-4BAD-9435-06F397F831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6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start our discussion, I want you to consider two different ways of developing software: product vs project-based software development.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Project-based software development is concerned with a single one-off project. In contrast, product-based software development focuses on delivering and maintaining a “product” (in the widest sense), producing repeated releases of new versions of the product. This may be a product for general sale on the open market (think Microsoft Office) or it may be a product for a specific client (think a shopfront website for a major trading company – let’s call them NOZAMA.COM).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Project-based development typically has a specific set of stakeholders that we can identify reasonably clearly. This is sometimes also true for product-based development, but more often there will be a fairly wide set of stakeholders and users.</a:t>
            </a:r>
          </a:p>
          <a:p>
            <a:r>
              <a:rPr lang="en-GB" dirty="0"/>
              <a:t>As a result, for product-based software development we have a much better chance of understanding our stakeholders and users </a:t>
            </a:r>
          </a:p>
          <a:p>
            <a:r>
              <a:rPr lang="en-GB" dirty="0"/>
              <a:t>and their &lt;ANIMATE&gt; requirements.</a:t>
            </a:r>
          </a:p>
          <a:p>
            <a:endParaRPr lang="en-GB" dirty="0"/>
          </a:p>
          <a:p>
            <a:r>
              <a:rPr lang="en-GB" dirty="0"/>
              <a:t>Project-based developments are typically scoped by a given set of requirements – when all features have been implemented, the project is over. Product-based software development often happens in a much more fluid environment, focused on “features” rather than “requirements”. Features are often defined by marketing who hope to sell them to customers whereas requirements typically come from a stakeholders who can already identify a particular need.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A project-based development is clearly scoped to a specific time period (and, often, budget), which has been negotiated and agreed ahead of the project. In contrast, product-based development works around recurring “release dates”, which are typically determined by a need for “time to market” more than by negotiation between development team and customers.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Finally, for project-based development, we will often bring in a dedicated external team while product-based development is often taken on by a constant in-house team.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that all of these distinctions are a bit more fuzzy in the real world and mix forms 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309D-ABCF-4BAD-9435-06F397F831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9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to you.</a:t>
            </a:r>
          </a:p>
          <a:p>
            <a:endParaRPr lang="en-GB" dirty="0"/>
          </a:p>
          <a:p>
            <a:r>
              <a:rPr lang="en-GB" dirty="0"/>
              <a:t>How do you think these differences would affect software development and the software development process?</a:t>
            </a:r>
          </a:p>
          <a:p>
            <a:endParaRPr lang="en-GB" dirty="0"/>
          </a:p>
          <a:p>
            <a:r>
              <a:rPr lang="en-GB" dirty="0"/>
              <a:t>Write a brief paragraph of 4 to 5 sentences and post it on the KEATS forum. Then read what your fellow students have written and respond to at least one other post.</a:t>
            </a:r>
          </a:p>
          <a:p>
            <a:endParaRPr lang="en-GB" dirty="0"/>
          </a:p>
          <a:p>
            <a:r>
              <a:rPr lang="en-GB" dirty="0"/>
              <a:t>Remember to keep things professional!</a:t>
            </a:r>
          </a:p>
          <a:p>
            <a:endParaRPr lang="en-GB" dirty="0"/>
          </a:p>
          <a:p>
            <a:r>
              <a:rPr lang="en-GB" dirty="0"/>
              <a:t>Once you’re done with this, you will get access to the next video.</a:t>
            </a:r>
          </a:p>
          <a:p>
            <a:endParaRPr lang="en-GB" dirty="0"/>
          </a:p>
          <a:p>
            <a:r>
              <a:rPr lang="en-GB"/>
              <a:t>&lt;CTRL-SHIFT-END&gt;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55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BFC4-2041-44F5-8FD9-3DCB6CA9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9FAD0-314C-4990-BF59-E1A2C117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070B-3F44-4630-AE1C-63A08E27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D66D-ECB4-45CE-BB6C-5B6F2C01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E862-4BBB-4044-87C3-925EEA29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1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A5F8-6F70-426F-850C-CDD625E8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2F59A-C775-4323-AB79-F01071D2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0B8A-78C3-45DB-9FD1-FC9E2DF9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3908-3EA2-4114-88A3-83B8C2C9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E01E-FEE6-4D44-BF29-2592C83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2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216E2-211E-48AD-BE23-14E444B67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A4F2-96F9-4862-9F14-947E540E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18A3-2190-4030-AC89-E2C7F895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488C-5CAE-46CD-B91F-FA7CDC5F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5629-1B33-4815-969C-6E379A3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9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73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1416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378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4000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523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1106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139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286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FBD-9B86-459F-8C4F-3D31CE5C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EB9D-4655-49B9-806F-3BC0C1ED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935B-C7DC-471B-8D76-985446BB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6018-D85C-4D75-BA58-BEA8B18E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7153-3935-4B5D-B465-9A543B8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313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833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04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03/03/2020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715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03/03/2020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732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948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621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6621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626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809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8602-227D-4FD7-A78F-ED73C7EB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4989B-73F3-4EA4-8F7A-77B89827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BA8D-519C-456B-AAE7-7C71CEBA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B6B5-527E-468A-BC4C-EC7110E5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5A81-E53A-4CDB-8892-5CE2474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86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90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002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1237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03/03/2020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0121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7238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03/03/2020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713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9429-0EFF-404B-92A1-69E46B02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37D-6889-41F9-AF82-3C18CA75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CC6C-0B33-47DE-A6EF-7CD3577C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D0D9-5DE5-4647-A465-CD65B119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FD0D-6813-4B69-AE16-072FD4B4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8328-4C37-4B64-819E-97FBF91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E536-0D3F-464F-9916-DB475C97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E7DA-3F17-4332-A2DA-27F560CC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0C5E-FD6D-431B-9CCA-0629900B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4B08-5C08-4315-AB46-51FEE83A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DA1B6-9FAD-4C56-AC9C-8D2672094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1A65-4EEE-4801-BC6D-2AE9F7EA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6F47A-0E3A-4F8F-9FEB-5DFB25E1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B858E-E8AC-4C14-BAAC-F51F6AAE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30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0930-C7AE-4BAA-978C-BADE56E1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F2414-9C08-4EAE-83E3-5B80F287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020C1-221E-4613-A70C-D392DB18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6DDC0-5AC7-4AD0-8FD9-DF1A8019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5AEFB-6FFD-43E2-B967-5ABABE55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23833-3134-420E-93A2-4E446C4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EC81-992D-4FBB-B2C5-56EFC26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2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CCC2-92C6-4ED3-AE8C-ACEF026C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F05A-4B58-425B-9C84-D2747B7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3C8F-85DD-4175-9009-739C4EF0E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483F-26AA-4FCE-AE17-54F47591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B4AF-55B1-4F45-A2A3-AD12F99A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63AFB-FF94-4901-9CF7-D4B3715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1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E8FD-44F9-4025-B6AB-9DAF33F3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9F01A-DDAF-4E94-8F28-B128E2AB2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8E77-49B4-4C7B-B282-5F7AEB977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D29EF-460E-4472-92E0-1A70FF94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9D10-CA1D-4BB7-A597-D52A2514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9443-77E9-47E3-95F5-4C57B2A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B0C6F-D6B5-4F11-BBF2-C7D10AFB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37F9-3B8B-4480-BB2C-08E451E3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250E-42A7-403E-8D67-87599BB50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D278-1E1D-498E-9DC3-73360E77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D25F-58FD-43A8-80D0-DDB3E39F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DFC5-FD42-4939-BF25-E6CAB216B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03/03/2020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B6C0-2E13-4E2C-A6F9-AEFE6F42F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4EDF-14BE-4C80-B67A-262A51C6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1107765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coming from, where do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Past weeks: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“Deconstructed” software-engineering processes and techniques in detail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Looked at requirements engineering, design, quality assurance and testing, version control, …</a:t>
            </a:r>
          </a:p>
          <a:p>
            <a:pPr marL="177800" lvl="1" indent="-177800">
              <a:buFontTx/>
              <a:buChar char="-"/>
            </a:pPr>
            <a:endParaRPr lang="en-GB" dirty="0"/>
          </a:p>
          <a:p>
            <a:r>
              <a:rPr lang="en-GB" dirty="0"/>
              <a:t>Time to take a step back and bring things together again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Closer look at overall software development life cycle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Software development processes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How these various techniques and methods fit in</a:t>
            </a:r>
          </a:p>
          <a:p>
            <a:pPr marL="177800" lvl="1" indent="-177800">
              <a:buFontTx/>
              <a:buChar char="-"/>
            </a:pPr>
            <a:endParaRPr lang="en-GB" dirty="0"/>
          </a:p>
          <a:p>
            <a:r>
              <a:rPr lang="en-GB" dirty="0"/>
              <a:t>So this week,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We’ll look at software development processes</a:t>
            </a:r>
          </a:p>
          <a:p>
            <a:pPr marL="177800" lvl="1" indent="-177800">
              <a:buFontTx/>
              <a:buChar char="-"/>
            </a:pPr>
            <a:r>
              <a:rPr lang="en-GB" dirty="0"/>
              <a:t>In particular agile techniques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1924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Relevant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Chapter 3 in </a:t>
            </a:r>
            <a:r>
              <a:rPr lang="en-GB" dirty="0" err="1"/>
              <a:t>Sommerville</a:t>
            </a:r>
            <a:r>
              <a:rPr lang="en-GB" dirty="0"/>
              <a:t> book</a:t>
            </a:r>
          </a:p>
          <a:p>
            <a:pPr marL="342900" lvl="1" indent="-342900">
              <a:buFontTx/>
              <a:buChar char="-"/>
            </a:pPr>
            <a:r>
              <a:rPr lang="en-GB" dirty="0"/>
              <a:t>The bare facts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342900" lvl="1" indent="-342900">
              <a:buFontTx/>
              <a:buChar char="-"/>
            </a:pPr>
            <a:endParaRPr lang="en-GB" dirty="0"/>
          </a:p>
          <a:p>
            <a:r>
              <a:rPr lang="en-GB" dirty="0"/>
              <a:t>Bertrand Meyer: “Agile!: The Good, the Hype and the Ugly” Springer, 2014.</a:t>
            </a:r>
          </a:p>
          <a:p>
            <a:pPr marL="342900" lvl="1" indent="-342900">
              <a:buFontTx/>
              <a:buChar char="-"/>
            </a:pPr>
            <a:r>
              <a:rPr lang="en-GB" dirty="0"/>
              <a:t>A critical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5266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Products vs Projects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Project-based software development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One-off project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Specific set of stakeholders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With a reasonable chance to understand them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Well-defined set of requirements</a:t>
            </a:r>
          </a:p>
          <a:p>
            <a:pPr marL="179388" lvl="1" indent="-179388">
              <a:buFontTx/>
              <a:buChar char="-"/>
            </a:pPr>
            <a:endParaRPr lang="en-GB" dirty="0"/>
          </a:p>
          <a:p>
            <a:pPr marL="179388" lvl="1" indent="-179388">
              <a:buFontTx/>
              <a:buChar char="-"/>
            </a:pPr>
            <a:r>
              <a:rPr lang="en-GB" dirty="0"/>
              <a:t>Specific time period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Defined through negotiation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Potentially, bring in a dedicated team (</a:t>
            </a:r>
            <a:r>
              <a:rPr lang="en-GB" i="1" dirty="0"/>
              <a:t>e.g.,</a:t>
            </a:r>
            <a:r>
              <a:rPr lang="en-GB" dirty="0"/>
              <a:t> consultants)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Product-based software development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Repeated releases of new product “versions”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Potentially very wide set of stakeholders and users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With broad, badly understood set of needs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“Requirements” vs “features”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Externally defined, vs defined by marketing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Release dates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Driven by need for “time to market”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Typically a constant in-house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2503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Discussion: Horses for courses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these differences in software development goals / contexts affect how software development is actually done?</a:t>
            </a:r>
          </a:p>
          <a:p>
            <a:endParaRPr lang="en-GB" dirty="0"/>
          </a:p>
          <a:p>
            <a:pPr marL="179388" lvl="1" indent="-179388">
              <a:buFontTx/>
              <a:buChar char="-"/>
            </a:pPr>
            <a:r>
              <a:rPr lang="en-GB" dirty="0"/>
              <a:t>Write a paragraph of 4–5 sentences to give your answers to the questions below: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How can you do requirements engineering for project-based vs product-based software development?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How can you do design for project-based vs product-based software development?</a:t>
            </a:r>
          </a:p>
          <a:p>
            <a:pPr marL="449263" lvl="2" indent="-179388">
              <a:buFontTx/>
              <a:buChar char="-"/>
            </a:pPr>
            <a:r>
              <a:rPr lang="en-GB" dirty="0"/>
              <a:t>How do you do user-acceptance testing in project-based vs product-based software development?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Post your paragraph to the forum on KEATS</a:t>
            </a:r>
          </a:p>
          <a:p>
            <a:pPr marL="179388" lvl="1" indent="-179388">
              <a:buFontTx/>
              <a:buChar char="-"/>
            </a:pPr>
            <a:r>
              <a:rPr lang="en-GB" dirty="0"/>
              <a:t>Respond to at least one post from a fellow student</a:t>
            </a:r>
          </a:p>
          <a:p>
            <a:pPr marL="179388" lvl="1" indent="-179388">
              <a:buFontTx/>
              <a:buChar char="-"/>
            </a:pPr>
            <a:endParaRPr lang="en-GB" dirty="0"/>
          </a:p>
          <a:p>
            <a:pPr marL="179388" lvl="1" indent="-179388">
              <a:buFontTx/>
              <a:buChar char="-"/>
            </a:pPr>
            <a:r>
              <a:rPr lang="en-GB" dirty="0"/>
              <a:t>Remember to keep things professional!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182" y="1"/>
            <a:ext cx="68281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72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1092</Words>
  <Application>Microsoft Office PowerPoint</Application>
  <PresentationFormat>Widescreen</PresentationFormat>
  <Paragraphs>113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Impact</vt:lpstr>
      <vt:lpstr>Office Theme</vt:lpstr>
      <vt:lpstr>KCL UPDATE v4 4x3</vt:lpstr>
      <vt:lpstr>Introduction to the week</vt:lpstr>
      <vt:lpstr>Where are we coming from, where do we go?</vt:lpstr>
      <vt:lpstr>Relevant reading</vt:lpstr>
      <vt:lpstr>Products vs Projects</vt:lpstr>
      <vt:lpstr>Discussion: Horses for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week</dc:title>
  <dc:creator>Zschaler, Steffen</dc:creator>
  <cp:lastModifiedBy>Zschaler, Steffen</cp:lastModifiedBy>
  <cp:revision>1</cp:revision>
  <dcterms:created xsi:type="dcterms:W3CDTF">2021-02-12T12:18:23Z</dcterms:created>
  <dcterms:modified xsi:type="dcterms:W3CDTF">2021-02-17T11:46:50Z</dcterms:modified>
</cp:coreProperties>
</file>