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1"/>
  </p:notesMasterIdLst>
  <p:sldIdLst>
    <p:sldId id="331" r:id="rId3"/>
    <p:sldId id="262" r:id="rId4"/>
    <p:sldId id="265" r:id="rId5"/>
    <p:sldId id="263" r:id="rId6"/>
    <p:sldId id="268" r:id="rId7"/>
    <p:sldId id="269" r:id="rId8"/>
    <p:sldId id="270" r:id="rId9"/>
    <p:sldId id="33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D06FA-96DE-4FEE-A4D2-E460ECCAD2A8}" v="10" dt="2021-02-17T12:20:42.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720" autoAdjust="0"/>
  </p:normalViewPr>
  <p:slideViewPr>
    <p:cSldViewPr snapToGrid="0">
      <p:cViewPr varScale="1">
        <p:scale>
          <a:sx n="67" d="100"/>
          <a:sy n="67"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E57D06FA-96DE-4FEE-A4D2-E460ECCAD2A8}"/>
    <pc:docChg chg="undo custSel addSld delSld modSld">
      <pc:chgData name="Zschaler, Steffen" userId="130a91b6-43d4-46e6-aee6-e1bfbc1915e3" providerId="ADAL" clId="{E57D06FA-96DE-4FEE-A4D2-E460ECCAD2A8}" dt="2021-02-17T13:11:38.381" v="9781" actId="20577"/>
      <pc:docMkLst>
        <pc:docMk/>
      </pc:docMkLst>
      <pc:sldChg chg="modSp add del mod modTransition modNotesTx">
        <pc:chgData name="Zschaler, Steffen" userId="130a91b6-43d4-46e6-aee6-e1bfbc1915e3" providerId="ADAL" clId="{E57D06FA-96DE-4FEE-A4D2-E460ECCAD2A8}" dt="2021-02-17T12:14:26.421" v="2283" actId="20577"/>
        <pc:sldMkLst>
          <pc:docMk/>
          <pc:sldMk cId="3442935355" sldId="262"/>
        </pc:sldMkLst>
        <pc:spChg chg="mod">
          <ac:chgData name="Zschaler, Steffen" userId="130a91b6-43d4-46e6-aee6-e1bfbc1915e3" providerId="ADAL" clId="{E57D06FA-96DE-4FEE-A4D2-E460ECCAD2A8}" dt="2021-02-12T12:20:40.779" v="6"/>
          <ac:spMkLst>
            <pc:docMk/>
            <pc:sldMk cId="3442935355" sldId="262"/>
            <ac:spMk id="3" creationId="{00000000-0000-0000-0000-000000000000}"/>
          </ac:spMkLst>
        </pc:spChg>
      </pc:sldChg>
      <pc:sldChg chg="addSp modSp add del mod modAnim modNotesTx">
        <pc:chgData name="Zschaler, Steffen" userId="130a91b6-43d4-46e6-aee6-e1bfbc1915e3" providerId="ADAL" clId="{E57D06FA-96DE-4FEE-A4D2-E460ECCAD2A8}" dt="2021-02-17T12:26:37.444" v="4840" actId="20577"/>
        <pc:sldMkLst>
          <pc:docMk/>
          <pc:sldMk cId="3399062834" sldId="263"/>
        </pc:sldMkLst>
        <pc:spChg chg="mod">
          <ac:chgData name="Zschaler, Steffen" userId="130a91b6-43d4-46e6-aee6-e1bfbc1915e3" providerId="ADAL" clId="{E57D06FA-96DE-4FEE-A4D2-E460ECCAD2A8}" dt="2021-02-12T12:20:40.779" v="6"/>
          <ac:spMkLst>
            <pc:docMk/>
            <pc:sldMk cId="3399062834" sldId="263"/>
            <ac:spMk id="3" creationId="{00000000-0000-0000-0000-000000000000}"/>
          </ac:spMkLst>
        </pc:spChg>
        <pc:spChg chg="add mod">
          <ac:chgData name="Zschaler, Steffen" userId="130a91b6-43d4-46e6-aee6-e1bfbc1915e3" providerId="ADAL" clId="{E57D06FA-96DE-4FEE-A4D2-E460ECCAD2A8}" dt="2021-02-17T12:20:20.356" v="3324" actId="1036"/>
          <ac:spMkLst>
            <pc:docMk/>
            <pc:sldMk cId="3399062834" sldId="263"/>
            <ac:spMk id="6" creationId="{41E40D28-6272-43CA-B219-D75630F43DEB}"/>
          </ac:spMkLst>
        </pc:spChg>
      </pc:sldChg>
      <pc:sldChg chg="modSp add del mod modTransition modAnim modNotesTx">
        <pc:chgData name="Zschaler, Steffen" userId="130a91b6-43d4-46e6-aee6-e1bfbc1915e3" providerId="ADAL" clId="{E57D06FA-96DE-4FEE-A4D2-E460ECCAD2A8}" dt="2021-02-17T12:19:05.993" v="3313" actId="20577"/>
        <pc:sldMkLst>
          <pc:docMk/>
          <pc:sldMk cId="2986172809" sldId="265"/>
        </pc:sldMkLst>
        <pc:spChg chg="mod">
          <ac:chgData name="Zschaler, Steffen" userId="130a91b6-43d4-46e6-aee6-e1bfbc1915e3" providerId="ADAL" clId="{E57D06FA-96DE-4FEE-A4D2-E460ECCAD2A8}" dt="2021-02-12T12:20:40.779" v="6"/>
          <ac:spMkLst>
            <pc:docMk/>
            <pc:sldMk cId="2986172809" sldId="265"/>
            <ac:spMk id="3" creationId="{00000000-0000-0000-0000-000000000000}"/>
          </ac:spMkLst>
        </pc:spChg>
      </pc:sldChg>
      <pc:sldChg chg="modSp add del mod modTransition modNotesTx">
        <pc:chgData name="Zschaler, Steffen" userId="130a91b6-43d4-46e6-aee6-e1bfbc1915e3" providerId="ADAL" clId="{E57D06FA-96DE-4FEE-A4D2-E460ECCAD2A8}" dt="2021-02-17T12:51:10.753" v="5835" actId="20577"/>
        <pc:sldMkLst>
          <pc:docMk/>
          <pc:sldMk cId="2361647599" sldId="268"/>
        </pc:sldMkLst>
        <pc:spChg chg="mod">
          <ac:chgData name="Zschaler, Steffen" userId="130a91b6-43d4-46e6-aee6-e1bfbc1915e3" providerId="ADAL" clId="{E57D06FA-96DE-4FEE-A4D2-E460ECCAD2A8}" dt="2021-02-17T12:46:32.829" v="4926" actId="1076"/>
          <ac:spMkLst>
            <pc:docMk/>
            <pc:sldMk cId="2361647599" sldId="268"/>
            <ac:spMk id="14" creationId="{00000000-0000-0000-0000-000000000000}"/>
          </ac:spMkLst>
        </pc:spChg>
      </pc:sldChg>
      <pc:sldChg chg="add del modTransition modNotesTx">
        <pc:chgData name="Zschaler, Steffen" userId="130a91b6-43d4-46e6-aee6-e1bfbc1915e3" providerId="ADAL" clId="{E57D06FA-96DE-4FEE-A4D2-E460ECCAD2A8}" dt="2021-02-17T13:03:20.400" v="8122" actId="20577"/>
        <pc:sldMkLst>
          <pc:docMk/>
          <pc:sldMk cId="4262815485" sldId="269"/>
        </pc:sldMkLst>
      </pc:sldChg>
      <pc:sldChg chg="add del modTransition modNotesTx">
        <pc:chgData name="Zschaler, Steffen" userId="130a91b6-43d4-46e6-aee6-e1bfbc1915e3" providerId="ADAL" clId="{E57D06FA-96DE-4FEE-A4D2-E460ECCAD2A8}" dt="2021-02-17T13:09:11.208" v="9283" actId="20577"/>
        <pc:sldMkLst>
          <pc:docMk/>
          <pc:sldMk cId="671076149" sldId="270"/>
        </pc:sldMkLst>
      </pc:sldChg>
      <pc:sldChg chg="add del modTransition">
        <pc:chgData name="Zschaler, Steffen" userId="130a91b6-43d4-46e6-aee6-e1bfbc1915e3" providerId="ADAL" clId="{E57D06FA-96DE-4FEE-A4D2-E460ECCAD2A8}" dt="2021-02-12T12:21:26.799" v="55" actId="47"/>
        <pc:sldMkLst>
          <pc:docMk/>
          <pc:sldMk cId="2344892639" sldId="329"/>
        </pc:sldMkLst>
      </pc:sldChg>
      <pc:sldChg chg="modSp add del mod modTransition modNotesTx">
        <pc:chgData name="Zschaler, Steffen" userId="130a91b6-43d4-46e6-aee6-e1bfbc1915e3" providerId="ADAL" clId="{E57D06FA-96DE-4FEE-A4D2-E460ECCAD2A8}" dt="2021-02-17T13:11:38.381" v="9781" actId="20577"/>
        <pc:sldMkLst>
          <pc:docMk/>
          <pc:sldMk cId="360390246" sldId="330"/>
        </pc:sldMkLst>
        <pc:spChg chg="mod">
          <ac:chgData name="Zschaler, Steffen" userId="130a91b6-43d4-46e6-aee6-e1bfbc1915e3" providerId="ADAL" clId="{E57D06FA-96DE-4FEE-A4D2-E460ECCAD2A8}" dt="2021-02-12T12:20:40.779" v="6"/>
          <ac:spMkLst>
            <pc:docMk/>
            <pc:sldMk cId="360390246" sldId="330"/>
            <ac:spMk id="3" creationId="{00000000-0000-0000-0000-000000000000}"/>
          </ac:spMkLst>
        </pc:spChg>
      </pc:sldChg>
      <pc:sldChg chg="modSp new mod modNotesTx">
        <pc:chgData name="Zschaler, Steffen" userId="130a91b6-43d4-46e6-aee6-e1bfbc1915e3" providerId="ADAL" clId="{E57D06FA-96DE-4FEE-A4D2-E460ECCAD2A8}" dt="2021-02-17T11:53:02.462" v="652" actId="20577"/>
        <pc:sldMkLst>
          <pc:docMk/>
          <pc:sldMk cId="2649841966" sldId="331"/>
        </pc:sldMkLst>
        <pc:spChg chg="mod">
          <ac:chgData name="Zschaler, Steffen" userId="130a91b6-43d4-46e6-aee6-e1bfbc1915e3" providerId="ADAL" clId="{E57D06FA-96DE-4FEE-A4D2-E460ECCAD2A8}" dt="2021-02-12T12:21:16.455" v="54" actId="14838"/>
          <ac:spMkLst>
            <pc:docMk/>
            <pc:sldMk cId="2649841966" sldId="331"/>
            <ac:spMk id="2" creationId="{98BACBB0-0BED-4AB2-89D7-778E667E26CB}"/>
          </ac:spMkLst>
        </pc:spChg>
        <pc:spChg chg="mod">
          <ac:chgData name="Zschaler, Steffen" userId="130a91b6-43d4-46e6-aee6-e1bfbc1915e3" providerId="ADAL" clId="{E57D06FA-96DE-4FEE-A4D2-E460ECCAD2A8}" dt="2021-02-12T12:21:10.528" v="52" actId="20577"/>
          <ac:spMkLst>
            <pc:docMk/>
            <pc:sldMk cId="2649841966" sldId="331"/>
            <ac:spMk id="3" creationId="{2D1F0334-64DE-4F69-84DC-CDE7B57F10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B70AB-E683-4928-AAC3-B4B4A2870C8D}" type="datetimeFigureOut">
              <a:rPr lang="en-GB" smtClean="0"/>
              <a:t>17/02/2021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1F979-B0BC-4D13-8F4F-F17DB75DF54C}" type="slidenum">
              <a:rPr lang="en-GB" smtClean="0"/>
              <a:t>‹#›</a:t>
            </a:fld>
            <a:endParaRPr lang="en-GB"/>
          </a:p>
        </p:txBody>
      </p:sp>
    </p:spTree>
    <p:extLst>
      <p:ext uri="{BB962C8B-B14F-4D97-AF65-F5344CB8AC3E}">
        <p14:creationId xmlns:p14="http://schemas.microsoft.com/office/powerpoint/2010/main" val="1076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a:t>
            </a:r>
          </a:p>
          <a:p>
            <a:endParaRPr lang="en-GB" dirty="0"/>
          </a:p>
          <a:p>
            <a:r>
              <a:rPr lang="en-GB" dirty="0"/>
              <a:t>I hope that in your discussion of product vs project based development you have realised that different types of projects need a different approach to software development: a scoped project can work with a much more rigidly defined and pre-planned process than a product-based development, where we may need to be able to respond to changes in the market much more rapidly and introduce new features quickly before we lose an opportunity.</a:t>
            </a:r>
          </a:p>
          <a:p>
            <a:endParaRPr lang="en-GB" dirty="0"/>
          </a:p>
          <a:p>
            <a:r>
              <a:rPr lang="en-GB" dirty="0"/>
              <a:t>Let’s see where this thought leads us.</a:t>
            </a:r>
          </a:p>
        </p:txBody>
      </p:sp>
      <p:sp>
        <p:nvSpPr>
          <p:cNvPr id="4" name="Slide Number Placeholder 3"/>
          <p:cNvSpPr>
            <a:spLocks noGrp="1"/>
          </p:cNvSpPr>
          <p:nvPr>
            <p:ph type="sldNum" sz="quarter" idx="5"/>
          </p:nvPr>
        </p:nvSpPr>
        <p:spPr/>
        <p:txBody>
          <a:bodyPr/>
          <a:lstStyle/>
          <a:p>
            <a:fld id="{1781F979-B0BC-4D13-8F4F-F17DB75DF54C}" type="slidenum">
              <a:rPr lang="en-GB" smtClean="0"/>
              <a:t>1</a:t>
            </a:fld>
            <a:endParaRPr lang="en-GB"/>
          </a:p>
        </p:txBody>
      </p:sp>
    </p:spTree>
    <p:extLst>
      <p:ext uri="{BB962C8B-B14F-4D97-AF65-F5344CB8AC3E}">
        <p14:creationId xmlns:p14="http://schemas.microsoft.com/office/powerpoint/2010/main" val="46619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Increasingly, we are seeing a push towards faster software development and “time to market”. This is certainly true for product-based development, but increasingly can also be seen in project-based work.</a:t>
            </a:r>
          </a:p>
          <a:p>
            <a:endParaRPr lang="en-GB" dirty="0"/>
          </a:p>
          <a:p>
            <a:r>
              <a:rPr lang="en-GB" dirty="0"/>
              <a:t>There are good reasons for this:</a:t>
            </a:r>
          </a:p>
          <a:p>
            <a:r>
              <a:rPr lang="en-GB" dirty="0"/>
              <a:t>Businesses must be able to respond to a quickly changing environment or risk going bust.</a:t>
            </a:r>
          </a:p>
          <a:p>
            <a:r>
              <a:rPr lang="en-GB" dirty="0"/>
              <a:t>Thus, perfect software next year is often less useful than OK software tomorrow that can incrementally grow.</a:t>
            </a:r>
          </a:p>
          <a:p>
            <a:endParaRPr lang="en-GB" dirty="0"/>
          </a:p>
          <a:p>
            <a:r>
              <a:rPr lang="en-GB" dirty="0"/>
              <a:t>Importantly, also, because many of the problems we address are “wicked”, producing a stable and complete set of requirements is often practically impossible.</a:t>
            </a:r>
          </a:p>
          <a:p>
            <a:endParaRPr lang="en-GB" dirty="0"/>
          </a:p>
          <a:p>
            <a:r>
              <a:rPr lang="en-GB" dirty="0"/>
              <a:t>For a long time, software development typically followed a strongly plan-driven approach, where all stages of the process were carefully planned out ahead of time and then executed in a largely sequential fashion with only occasional loop backs for refinement purposes.</a:t>
            </a:r>
          </a:p>
          <a:p>
            <a:endParaRPr lang="en-GB" dirty="0"/>
          </a:p>
          <a:p>
            <a:r>
              <a:rPr lang="en-GB" dirty="0"/>
              <a:t>This continues to be important for software development in high-risk domains where we need very strong quality assurances – here high quality is much more important than fast turnaround.</a:t>
            </a:r>
          </a:p>
          <a:p>
            <a:endParaRPr lang="en-GB" dirty="0"/>
          </a:p>
          <a:p>
            <a:r>
              <a:rPr lang="en-GB" dirty="0"/>
              <a:t>But plan-driven development is very difficult to align with the need for speedy time-to-market that businesses need.</a:t>
            </a:r>
          </a:p>
          <a:p>
            <a:endParaRPr lang="en-GB" dirty="0"/>
          </a:p>
          <a:p>
            <a:r>
              <a:rPr lang="en-GB" dirty="0"/>
              <a:t>As a reaction to the shortcomings of plan-driven development, the late 1990s saw the emergence of a new approach called agile development.</a:t>
            </a:r>
          </a:p>
          <a:p>
            <a:r>
              <a:rPr lang="en-GB" dirty="0"/>
              <a:t>“Agile” has developed to encompass a </a:t>
            </a:r>
            <a:r>
              <a:rPr lang="en-GB" dirty="0" err="1"/>
              <a:t>hodge-podge</a:t>
            </a:r>
            <a:r>
              <a:rPr lang="en-GB" dirty="0"/>
              <a:t> of different methods, all of which aim to radically reduce the time it takes to deliver working software to customers.</a:t>
            </a:r>
          </a:p>
        </p:txBody>
      </p:sp>
      <p:sp>
        <p:nvSpPr>
          <p:cNvPr id="4" name="Slide Number Placeholder 3"/>
          <p:cNvSpPr>
            <a:spLocks noGrp="1"/>
          </p:cNvSpPr>
          <p:nvPr>
            <p:ph type="sldNum" sz="quarter" idx="5"/>
          </p:nvPr>
        </p:nvSpPr>
        <p:spPr/>
        <p:txBody>
          <a:bodyPr/>
          <a:lstStyle/>
          <a:p>
            <a:fld id="{1781F979-B0BC-4D13-8F4F-F17DB75DF54C}" type="slidenum">
              <a:rPr lang="en-GB" smtClean="0"/>
              <a:t>2</a:t>
            </a:fld>
            <a:endParaRPr lang="en-GB"/>
          </a:p>
        </p:txBody>
      </p:sp>
    </p:spTree>
    <p:extLst>
      <p:ext uri="{BB962C8B-B14F-4D97-AF65-F5344CB8AC3E}">
        <p14:creationId xmlns:p14="http://schemas.microsoft.com/office/powerpoint/2010/main" val="389071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compare the two approaches a little bit more carefully:</a:t>
            </a:r>
          </a:p>
          <a:p>
            <a:endParaRPr lang="en-GB" dirty="0"/>
          </a:p>
          <a:p>
            <a:r>
              <a:rPr lang="en-GB" dirty="0"/>
              <a:t>Plan-driven development is focused on structuring the overall development process into distinct stages with clear outputs to be produced at each stage.</a:t>
            </a:r>
          </a:p>
          <a:p>
            <a:r>
              <a:rPr lang="en-GB" dirty="0"/>
              <a:t>This is carefully planned in advance with milestones, deadlines and deliverables etc.</a:t>
            </a:r>
          </a:p>
          <a:p>
            <a:endParaRPr lang="en-GB" dirty="0"/>
          </a:p>
          <a:p>
            <a:r>
              <a:rPr lang="en-GB" dirty="0"/>
              <a:t>Note that plan-driven doesn’t necessarily mean “waterfall”: incremental development can also be plan-driven in the sense that we would produce a careful plan of each iteration.</a:t>
            </a:r>
          </a:p>
          <a:p>
            <a:endParaRPr lang="en-GB" dirty="0"/>
          </a:p>
          <a:p>
            <a:r>
              <a:rPr lang="en-GB" dirty="0"/>
              <a:t>Within the stages of development, there will also often be a level of iteration.</a:t>
            </a:r>
          </a:p>
          <a:p>
            <a:endParaRPr lang="en-GB" dirty="0"/>
          </a:p>
          <a:p>
            <a:r>
              <a:rPr lang="en-GB" dirty="0"/>
              <a:t>&lt;ANIMATE&gt;</a:t>
            </a:r>
          </a:p>
          <a:p>
            <a:r>
              <a:rPr lang="en-GB" dirty="0"/>
              <a:t>In contrast, agile development proposes to inter-leave all stages of software development (specification, design, implementation and testing) in tight iterations.</a:t>
            </a:r>
          </a:p>
          <a:p>
            <a:r>
              <a:rPr lang="en-GB" dirty="0"/>
              <a:t>There is no fixed plan for the duration of a software project. Instead, planning and acting happen more dynamically and in continual negotiation between the development team and the relevant stakeholders.</a:t>
            </a:r>
          </a:p>
        </p:txBody>
      </p:sp>
      <p:sp>
        <p:nvSpPr>
          <p:cNvPr id="4" name="Slide Number Placeholder 3"/>
          <p:cNvSpPr>
            <a:spLocks noGrp="1"/>
          </p:cNvSpPr>
          <p:nvPr>
            <p:ph type="sldNum" sz="quarter" idx="5"/>
          </p:nvPr>
        </p:nvSpPr>
        <p:spPr/>
        <p:txBody>
          <a:bodyPr/>
          <a:lstStyle/>
          <a:p>
            <a:fld id="{1781F979-B0BC-4D13-8F4F-F17DB75DF54C}" type="slidenum">
              <a:rPr lang="en-GB" smtClean="0"/>
              <a:t>3</a:t>
            </a:fld>
            <a:endParaRPr lang="en-GB"/>
          </a:p>
        </p:txBody>
      </p:sp>
    </p:spTree>
    <p:extLst>
      <p:ext uri="{BB962C8B-B14F-4D97-AF65-F5344CB8AC3E}">
        <p14:creationId xmlns:p14="http://schemas.microsoft.com/office/powerpoint/2010/main" val="259835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zoom in a little bit.</a:t>
            </a:r>
          </a:p>
          <a:p>
            <a:endParaRPr lang="en-GB" dirty="0"/>
          </a:p>
          <a:p>
            <a:r>
              <a:rPr lang="en-GB" dirty="0"/>
              <a:t>Here you can see a high-level view of plan-based development vs agile development. </a:t>
            </a:r>
          </a:p>
          <a:p>
            <a:r>
              <a:rPr lang="en-GB" dirty="0"/>
              <a:t>Note how, in the plan-based approach, there is a clear sequence of stages and going back from design to requirements requires an explicit and potentially costly planning process known as a “change request”.</a:t>
            </a:r>
          </a:p>
          <a:p>
            <a:r>
              <a:rPr lang="en-GB" dirty="0"/>
              <a:t>In contrast, agile methods aim to continually iterate between, a little bit of, requirements engineering and, a little bit of, design and implementation.</a:t>
            </a:r>
          </a:p>
          <a:p>
            <a:endParaRPr lang="en-GB" dirty="0"/>
          </a:p>
          <a:p>
            <a:r>
              <a:rPr lang="en-GB" dirty="0"/>
              <a:t>&lt;ANIMATE&gt;</a:t>
            </a:r>
          </a:p>
          <a:p>
            <a:r>
              <a:rPr lang="en-GB" dirty="0"/>
              <a:t>Program specification and implementation are tightly interleaved and the final system is developed as a series of small increments rather than a “big-bang” delivery at the end of a time-bounded project.</a:t>
            </a:r>
          </a:p>
          <a:p>
            <a:r>
              <a:rPr lang="en-GB" dirty="0"/>
              <a:t>Agile emphasises the need to have stakeholders involved throughout the software development process rather than just at the beginning and end of the process.</a:t>
            </a:r>
          </a:p>
          <a:p>
            <a:r>
              <a:rPr lang="en-GB" dirty="0"/>
              <a:t>Frequent delivery of new versions (increments) enables frequent feedback from stakeholders and means that development can respond quickly to changes in requirements.</a:t>
            </a:r>
          </a:p>
          <a:p>
            <a:endParaRPr lang="en-GB" dirty="0"/>
          </a:p>
          <a:p>
            <a:r>
              <a:rPr lang="en-GB" dirty="0"/>
              <a:t>Agile needs extensive tool support to allow teams to keep track of the state of the project and the state and quality of the software being developed.</a:t>
            </a:r>
          </a:p>
          <a:p>
            <a:endParaRPr lang="en-GB" dirty="0"/>
          </a:p>
          <a:p>
            <a:r>
              <a:rPr lang="en-GB" dirty="0"/>
              <a:t>There is often a strong focus on working code over documentation and detailed design, which are seen as a waste of time by some </a:t>
            </a:r>
            <a:r>
              <a:rPr lang="en-GB" dirty="0" err="1"/>
              <a:t>agilists</a:t>
            </a:r>
            <a:r>
              <a:rPr lang="en-GB" dirty="0"/>
              <a:t>. It’s worth taking a critical stance on this: clearly this must be about the right balance rather than an either-or kind of decision.</a:t>
            </a:r>
          </a:p>
        </p:txBody>
      </p:sp>
      <p:sp>
        <p:nvSpPr>
          <p:cNvPr id="4" name="Slide Number Placeholder 3"/>
          <p:cNvSpPr>
            <a:spLocks noGrp="1"/>
          </p:cNvSpPr>
          <p:nvPr>
            <p:ph type="sldNum" sz="quarter" idx="5"/>
          </p:nvPr>
        </p:nvSpPr>
        <p:spPr/>
        <p:txBody>
          <a:bodyPr/>
          <a:lstStyle/>
          <a:p>
            <a:fld id="{1781F979-B0BC-4D13-8F4F-F17DB75DF54C}" type="slidenum">
              <a:rPr lang="en-GB" smtClean="0"/>
              <a:t>4</a:t>
            </a:fld>
            <a:endParaRPr lang="en-GB"/>
          </a:p>
        </p:txBody>
      </p:sp>
    </p:spTree>
    <p:extLst>
      <p:ext uri="{BB962C8B-B14F-4D97-AF65-F5344CB8AC3E}">
        <p14:creationId xmlns:p14="http://schemas.microsoft.com/office/powerpoint/2010/main" val="3160223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principles have been captured in the so-called “agile manifesto” in 2001. </a:t>
            </a:r>
          </a:p>
          <a:p>
            <a:endParaRPr lang="en-GB" dirty="0"/>
          </a:p>
          <a:p>
            <a:r>
              <a:rPr lang="en-GB" dirty="0"/>
              <a:t>The manifesto has been signed by many of the people who originally developed the key ideas through their own practice and experience.</a:t>
            </a:r>
          </a:p>
          <a:p>
            <a:r>
              <a:rPr lang="en-GB" dirty="0"/>
              <a:t>If you don’t know the names on the list, do look them up some time!</a:t>
            </a:r>
          </a:p>
          <a:p>
            <a:endParaRPr lang="en-GB" dirty="0"/>
          </a:p>
          <a:p>
            <a:r>
              <a:rPr lang="en-GB" dirty="0"/>
              <a:t>The key part of the manifesto is the list of contrasts in the middle. These shouldn’t be read to say that there is no value in the things on the right, but that the things on the left are considered to be of more value by the proponents of agile development.</a:t>
            </a:r>
          </a:p>
          <a:p>
            <a:endParaRPr lang="en-GB" dirty="0"/>
          </a:p>
          <a:p>
            <a:r>
              <a:rPr lang="en-GB" dirty="0"/>
              <a:t>We will discuss these ideas in more detail in a moment.</a:t>
            </a:r>
          </a:p>
          <a:p>
            <a:endParaRPr lang="en-GB" dirty="0"/>
          </a:p>
          <a:p>
            <a:r>
              <a:rPr lang="en-GB" dirty="0"/>
              <a:t>A manifesto is a tricky beast: it is a powerful and pithy way of getting attention for an idea, but at the same time it is also necessarily reductionist and doesn’t leave much space for a nuanced discussion. We will see later what effects this has had on the way in which “agile” has been discussed and applied in the industry.</a:t>
            </a:r>
          </a:p>
          <a:p>
            <a:endParaRPr lang="en-GB" dirty="0"/>
          </a:p>
          <a:p>
            <a:endParaRPr lang="en-GB" dirty="0"/>
          </a:p>
        </p:txBody>
      </p:sp>
      <p:sp>
        <p:nvSpPr>
          <p:cNvPr id="4" name="Slide Number Placeholder 3"/>
          <p:cNvSpPr>
            <a:spLocks noGrp="1"/>
          </p:cNvSpPr>
          <p:nvPr>
            <p:ph type="sldNum" sz="quarter" idx="5"/>
          </p:nvPr>
        </p:nvSpPr>
        <p:spPr/>
        <p:txBody>
          <a:bodyPr/>
          <a:lstStyle/>
          <a:p>
            <a:fld id="{1781F979-B0BC-4D13-8F4F-F17DB75DF54C}" type="slidenum">
              <a:rPr lang="en-GB" smtClean="0"/>
              <a:t>5</a:t>
            </a:fld>
            <a:endParaRPr lang="en-GB"/>
          </a:p>
        </p:txBody>
      </p:sp>
    </p:spTree>
    <p:extLst>
      <p:ext uri="{BB962C8B-B14F-4D97-AF65-F5344CB8AC3E}">
        <p14:creationId xmlns:p14="http://schemas.microsoft.com/office/powerpoint/2010/main" val="1202869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take a closer look at some of the core principles underpinning agile development.</a:t>
            </a:r>
          </a:p>
          <a:p>
            <a:endParaRPr lang="en-GB" dirty="0"/>
          </a:p>
          <a:p>
            <a:pPr marL="228600" indent="-228600">
              <a:buAutoNum type="arabicPeriod"/>
            </a:pPr>
            <a:r>
              <a:rPr lang="en-GB" dirty="0"/>
              <a:t>Customer involvement: Agile methods place a lot of emphasis on communication between people and a key group of people that need to be involved in software development are the software’s customers. Their role is to provide and prioritise system requirements and to evaluate and provide feedback on product iterations. Many agile methods push for a very close interaction with customers, to the point where some ask for customers to become part of the development team.</a:t>
            </a:r>
          </a:p>
          <a:p>
            <a:pPr marL="228600" indent="-228600">
              <a:buAutoNum type="arabicPeriod"/>
            </a:pPr>
            <a:r>
              <a:rPr lang="en-GB" dirty="0"/>
              <a:t>Incremental delivery: Rather than delivering software as one big chunk, agile development argues for an incremental delivery of software, where each increment creates value for the customer.</a:t>
            </a:r>
          </a:p>
          <a:p>
            <a:pPr marL="228600" indent="-228600">
              <a:buAutoNum type="arabicPeriod"/>
            </a:pPr>
            <a:r>
              <a:rPr lang="en-GB" dirty="0"/>
              <a:t>People not process: Rather than trying to organise work through a tightly prescriptive process, proponents of “agile” believe in allowing </a:t>
            </a:r>
            <a:r>
              <a:rPr lang="en-GB" i="1" dirty="0"/>
              <a:t>skilled</a:t>
            </a:r>
            <a:r>
              <a:rPr lang="en-GB" dirty="0"/>
              <a:t> software developers (some people refer to these as “software craftsmen”) to identify and manage the best ways in which they can deliver value to customers.</a:t>
            </a:r>
          </a:p>
          <a:p>
            <a:pPr marL="228600" indent="-228600">
              <a:buAutoNum type="arabicPeriod"/>
            </a:pPr>
            <a:r>
              <a:rPr lang="en-GB" dirty="0"/>
              <a:t>Embracing change: this is at the heart of any agile approach: rather than assuming a fixed set of requirements can be produced and then realised over a long time span, agile proponent propose to make an expectation of change the core of your development approach. This can be seen in the incremental nature of the development process, which delivers small scale improvements and uses feedback to adjust the future path of development. It also affects the structure of the software to be implemented and the techniques used for coding. For example, many agile approaches introduce a number of approaches to structuring and restructuring program code so as to make it as easy as possible to accommodate future changes.</a:t>
            </a:r>
          </a:p>
          <a:p>
            <a:pPr marL="228600" indent="-228600">
              <a:buAutoNum type="arabicPeriod"/>
            </a:pPr>
            <a:r>
              <a:rPr lang="en-GB" dirty="0"/>
              <a:t>Maintain simplicity: A key reason for the emergence of agile software development approaches was a perception that plan-driven processes were too cumbersome and bureaucratic, making it difficult to deliver software efficiently. Many agile approaches, therefore, aim to eliminate complexity from the system and the development process wherever possible.</a:t>
            </a:r>
          </a:p>
        </p:txBody>
      </p:sp>
      <p:sp>
        <p:nvSpPr>
          <p:cNvPr id="4" name="Slide Number Placeholder 3"/>
          <p:cNvSpPr>
            <a:spLocks noGrp="1"/>
          </p:cNvSpPr>
          <p:nvPr>
            <p:ph type="sldNum" sz="quarter" idx="5"/>
          </p:nvPr>
        </p:nvSpPr>
        <p:spPr/>
        <p:txBody>
          <a:bodyPr/>
          <a:lstStyle/>
          <a:p>
            <a:fld id="{1781F979-B0BC-4D13-8F4F-F17DB75DF54C}" type="slidenum">
              <a:rPr lang="en-GB" smtClean="0"/>
              <a:t>6</a:t>
            </a:fld>
            <a:endParaRPr lang="en-GB"/>
          </a:p>
        </p:txBody>
      </p:sp>
    </p:spTree>
    <p:extLst>
      <p:ext uri="{BB962C8B-B14F-4D97-AF65-F5344CB8AC3E}">
        <p14:creationId xmlns:p14="http://schemas.microsoft.com/office/powerpoint/2010/main" val="154837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when are agile methods useful?</a:t>
            </a:r>
          </a:p>
          <a:p>
            <a:endParaRPr lang="en-GB" dirty="0"/>
          </a:p>
          <a:p>
            <a:r>
              <a:rPr lang="en-GB" dirty="0"/>
              <a:t>In most product-development settings, agile approaches are likely to be beneficial. This is particularly the case for many modern software products that typically include a mechanism for regular automated updates even after the customer has bought the software. The shift from a one-off purchase of software to a rolling license fee model (think Office 365, many apps, …) is a way of funding continual, incremental development of new features in an agile manner.</a:t>
            </a:r>
          </a:p>
          <a:p>
            <a:endParaRPr lang="en-GB" dirty="0"/>
          </a:p>
          <a:p>
            <a:r>
              <a:rPr lang="en-GB" dirty="0"/>
              <a:t>In a more project-based setting focused on a custom system, agile may be more challenging to apply as it can make scoping the project upfront – and thus agreeing a fixed price and set of features – more challenging. It is, therefore, important to have clear commitment from the customer to an agile approach and to becoming involved in the development process throughout.</a:t>
            </a:r>
          </a:p>
          <a:p>
            <a:endParaRPr lang="en-GB" dirty="0"/>
          </a:p>
          <a:p>
            <a:r>
              <a:rPr lang="en-GB" dirty="0"/>
              <a:t>In contexts where there are lots of external rules and regulations affecting the software, agile may be more difficult, too, as external regulators may be required to sign-off designs before they can be implemented.</a:t>
            </a:r>
          </a:p>
        </p:txBody>
      </p:sp>
      <p:sp>
        <p:nvSpPr>
          <p:cNvPr id="4" name="Slide Number Placeholder 3"/>
          <p:cNvSpPr>
            <a:spLocks noGrp="1"/>
          </p:cNvSpPr>
          <p:nvPr>
            <p:ph type="sldNum" sz="quarter" idx="5"/>
          </p:nvPr>
        </p:nvSpPr>
        <p:spPr/>
        <p:txBody>
          <a:bodyPr/>
          <a:lstStyle/>
          <a:p>
            <a:fld id="{1781F979-B0BC-4D13-8F4F-F17DB75DF54C}" type="slidenum">
              <a:rPr lang="en-GB" smtClean="0"/>
              <a:t>7</a:t>
            </a:fld>
            <a:endParaRPr lang="en-GB"/>
          </a:p>
        </p:txBody>
      </p:sp>
    </p:spTree>
    <p:extLst>
      <p:ext uri="{BB962C8B-B14F-4D97-AF65-F5344CB8AC3E}">
        <p14:creationId xmlns:p14="http://schemas.microsoft.com/office/powerpoint/2010/main" val="268460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 the remainder of the week, we will look at a number of agile techniques. We will do so by looking at some specific examples that have been developed over time (and roughly in the order shown). These are examples of agile programming techniques, approaches to agile process management, and considerations for scaling agile to larger software projects and larger teams.</a:t>
            </a:r>
          </a:p>
          <a:p>
            <a:endParaRPr lang="en-GB" dirty="0"/>
          </a:p>
          <a:p>
            <a:r>
              <a:rPr lang="en-GB" dirty="0"/>
              <a:t>We will start &lt;ANIMATE&gt; by looking at Extreme Programming in the next video on KEATS.</a:t>
            </a:r>
          </a:p>
          <a:p>
            <a:endParaRPr lang="en-GB" dirty="0"/>
          </a:p>
          <a:p>
            <a:endParaRPr lang="en-GB" dirty="0"/>
          </a:p>
          <a:p>
            <a:r>
              <a:rPr lang="en-GB"/>
              <a:t>&lt;CTRL-SHIFT-END&gt;</a:t>
            </a:r>
            <a:endParaRPr lang="en-GB" dirty="0"/>
          </a:p>
        </p:txBody>
      </p:sp>
      <p:sp>
        <p:nvSpPr>
          <p:cNvPr id="4" name="Slide Number Placeholder 3"/>
          <p:cNvSpPr>
            <a:spLocks noGrp="1"/>
          </p:cNvSpPr>
          <p:nvPr>
            <p:ph type="sldNum" sz="quarter" idx="5"/>
          </p:nvPr>
        </p:nvSpPr>
        <p:spPr/>
        <p:txBody>
          <a:bodyPr/>
          <a:lstStyle/>
          <a:p>
            <a:fld id="{1781F979-B0BC-4D13-8F4F-F17DB75DF54C}" type="slidenum">
              <a:rPr lang="en-GB" smtClean="0"/>
              <a:t>8</a:t>
            </a:fld>
            <a:endParaRPr lang="en-GB"/>
          </a:p>
        </p:txBody>
      </p:sp>
    </p:spTree>
    <p:extLst>
      <p:ext uri="{BB962C8B-B14F-4D97-AF65-F5344CB8AC3E}">
        <p14:creationId xmlns:p14="http://schemas.microsoft.com/office/powerpoint/2010/main" val="372671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CEEC-37A5-40EC-857A-C8C234B11B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1E611B-FF8C-4660-991F-DC312EE8E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38137F-FC64-40E2-8EFC-ADB7197F4FA7}"/>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78AB093D-DECA-40FF-B9EA-279A2C1F8506}"/>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614D19DF-CC09-4052-A814-CE839CF82A1E}"/>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110185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4D67-82D2-4DBF-98A1-5FE81011C0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36A687-9709-4E4B-96ED-BCA5E1EE35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C5B5EC-8F0B-46B8-B705-DAB084B70F54}"/>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7786CE15-DF25-42E0-9A43-7111AC8B6D1C}"/>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FA0AE422-220E-4E59-AEE5-79A192E31FE4}"/>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307603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8AE9C-ABE1-4E80-820E-F8E41E6E0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70B79C-E93F-4AF4-BCF4-F7F6297B29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C19138-673F-4C13-A93A-01BD1B02CABC}"/>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45EA7EAE-B80F-4009-B3CB-4ED50BC41048}"/>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FA9B0EAC-1625-4E14-AF47-C47624BCCB67}"/>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47079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29301481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6048919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455393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8038517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1180862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41516860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77755850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0465157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326E-F17D-4101-872B-9FE605F9D8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341259-C435-4EC6-8B9B-57CA249C4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39BFE9-6AAE-45AE-8076-B4C67511C335}"/>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EAB3EF9C-F0E2-48DD-AABF-F121903748DE}"/>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EE4D155E-D9DF-489D-8EA5-4F60820C1D78}"/>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3829389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562177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59593669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5920683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8783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8591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2792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929837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70741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71708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6961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FFB9-61BF-48F3-9607-080B41AD1B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586A699-13CB-4DAB-8CDB-F27E9A540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2F43D-F588-458D-915D-37E91772C225}"/>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D40FBB05-C537-4B86-B60A-7E1FDD2B226E}"/>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1186AA16-2029-495A-8137-A6A209BEAD4F}"/>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41855610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82415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69659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10823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6146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9818079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03/03/2020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9524423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6D5B-C699-4A37-9C04-3AADA06DE5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B05941-CD74-47A4-8A50-B70446FCA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DD34B3-A55E-4C26-8486-DA869E3B5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588B14-C3DB-40C6-BE50-F31E4696EB70}"/>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88D3A4B3-D2E2-437A-9578-DA377AA6BB97}"/>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6485480A-897A-4BC5-9119-79743D0FCBEA}"/>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112326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11C4-CABE-47B7-8711-C8CE41B77E5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6B5999-B2E4-4E92-940B-4ACD32E7B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8822FD-D03E-4A7B-9DF0-F6A06F908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99B072-D67E-451D-8EC2-D0FFE300C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D16E7-869E-4E55-B360-0E0066E97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B10F8C-312E-4AE5-9E4E-6286E429D3BA}"/>
              </a:ext>
            </a:extLst>
          </p:cNvPr>
          <p:cNvSpPr>
            <a:spLocks noGrp="1"/>
          </p:cNvSpPr>
          <p:nvPr>
            <p:ph type="dt" sz="half" idx="10"/>
          </p:nvPr>
        </p:nvSpPr>
        <p:spPr/>
        <p:txBody>
          <a:bodyPr/>
          <a:lstStyle/>
          <a:p>
            <a:r>
              <a:rPr lang="en-US"/>
              <a:t>03/03/2020</a:t>
            </a:r>
            <a:endParaRPr lang="en-GB"/>
          </a:p>
        </p:txBody>
      </p:sp>
      <p:sp>
        <p:nvSpPr>
          <p:cNvPr id="8" name="Footer Placeholder 7">
            <a:extLst>
              <a:ext uri="{FF2B5EF4-FFF2-40B4-BE49-F238E27FC236}">
                <a16:creationId xmlns:a16="http://schemas.microsoft.com/office/drawing/2014/main" id="{D7DED1D1-E63E-4C43-ACE3-3F255487FB0F}"/>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3A427C65-2084-4C26-A080-946E9A236F21}"/>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14367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958C-0AFA-4431-818F-2C303624F9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813F96-5AE4-4FDA-9B4A-B5A2868C50A1}"/>
              </a:ext>
            </a:extLst>
          </p:cNvPr>
          <p:cNvSpPr>
            <a:spLocks noGrp="1"/>
          </p:cNvSpPr>
          <p:nvPr>
            <p:ph type="dt" sz="half" idx="10"/>
          </p:nvPr>
        </p:nvSpPr>
        <p:spPr/>
        <p:txBody>
          <a:bodyPr/>
          <a:lstStyle/>
          <a:p>
            <a:r>
              <a:rPr lang="en-US"/>
              <a:t>03/03/2020</a:t>
            </a:r>
            <a:endParaRPr lang="en-GB"/>
          </a:p>
        </p:txBody>
      </p:sp>
      <p:sp>
        <p:nvSpPr>
          <p:cNvPr id="4" name="Footer Placeholder 3">
            <a:extLst>
              <a:ext uri="{FF2B5EF4-FFF2-40B4-BE49-F238E27FC236}">
                <a16:creationId xmlns:a16="http://schemas.microsoft.com/office/drawing/2014/main" id="{8EC192FA-9617-4473-A895-C6AAE054CC8D}"/>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DF3757BB-061F-4CA1-83A6-736EE249AA58}"/>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19167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01DCC-8CE9-4C40-B409-A14E059DFDD9}"/>
              </a:ext>
            </a:extLst>
          </p:cNvPr>
          <p:cNvSpPr>
            <a:spLocks noGrp="1"/>
          </p:cNvSpPr>
          <p:nvPr>
            <p:ph type="dt" sz="half" idx="10"/>
          </p:nvPr>
        </p:nvSpPr>
        <p:spPr/>
        <p:txBody>
          <a:bodyPr/>
          <a:lstStyle/>
          <a:p>
            <a:r>
              <a:rPr lang="en-US"/>
              <a:t>03/03/2020</a:t>
            </a:r>
            <a:endParaRPr lang="en-GB"/>
          </a:p>
        </p:txBody>
      </p:sp>
      <p:sp>
        <p:nvSpPr>
          <p:cNvPr id="3" name="Footer Placeholder 2">
            <a:extLst>
              <a:ext uri="{FF2B5EF4-FFF2-40B4-BE49-F238E27FC236}">
                <a16:creationId xmlns:a16="http://schemas.microsoft.com/office/drawing/2014/main" id="{D502AD38-D658-4B1B-A07B-75349CE184AD}"/>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1B15AB2E-33CC-4743-B266-92364498BF02}"/>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36893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BC49-691E-4420-A64E-76C1F8EAD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1C8504-C2B6-41B4-B9D4-695E58B7A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464E2DC-327B-4E75-BAD8-F5F61C67C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FEDE3-74AA-4E74-BA8F-6467969E67F7}"/>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23A65414-06E3-4A50-9613-073CA2B04D6F}"/>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42BF14B5-C221-4591-AAD0-F6FB2F97C2D1}"/>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388006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7D89-0A36-4908-8961-161E0743A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2DF453-9D5C-45D5-B345-4F07B3EFF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E156CE-1378-4C96-AAB3-0050E97E2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528F8-E376-40FF-A68A-BB07D882892F}"/>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EC46FE05-55A7-4220-9207-5AEEFEB3382A}"/>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5CAED985-39EB-4950-847C-6CA81247FC86}"/>
              </a:ext>
            </a:extLst>
          </p:cNvPr>
          <p:cNvSpPr>
            <a:spLocks noGrp="1"/>
          </p:cNvSpPr>
          <p:nvPr>
            <p:ph type="sldNum" sz="quarter" idx="12"/>
          </p:nvPr>
        </p:nvSpPr>
        <p:spPr/>
        <p:txBody>
          <a:bodyPr/>
          <a:lstStyle/>
          <a:p>
            <a:fld id="{1D8451EE-E137-435F-85FE-C657264BF19D}" type="slidenum">
              <a:rPr lang="en-GB" smtClean="0"/>
              <a:t>‹#›</a:t>
            </a:fld>
            <a:endParaRPr lang="en-GB"/>
          </a:p>
        </p:txBody>
      </p:sp>
    </p:spTree>
    <p:extLst>
      <p:ext uri="{BB962C8B-B14F-4D97-AF65-F5344CB8AC3E}">
        <p14:creationId xmlns:p14="http://schemas.microsoft.com/office/powerpoint/2010/main" val="167279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2EB1C-82AC-4138-9127-945F2CB07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4883CE-C953-4794-B800-5A80F83D6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E82D61-C635-4F7A-8CFE-8C0C7C5A1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03/03/2020</a:t>
            </a:r>
            <a:endParaRPr lang="en-GB"/>
          </a:p>
        </p:txBody>
      </p:sp>
      <p:sp>
        <p:nvSpPr>
          <p:cNvPr id="5" name="Footer Placeholder 4">
            <a:extLst>
              <a:ext uri="{FF2B5EF4-FFF2-40B4-BE49-F238E27FC236}">
                <a16:creationId xmlns:a16="http://schemas.microsoft.com/office/drawing/2014/main" id="{2117CA72-E4E7-4117-9941-82902DA4E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BB8BD5D3-6DDF-41FB-8798-7D3BC5785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451EE-E137-435F-85FE-C657264BF19D}" type="slidenum">
              <a:rPr lang="en-GB" smtClean="0"/>
              <a:t>‹#›</a:t>
            </a:fld>
            <a:endParaRPr lang="en-GB"/>
          </a:p>
        </p:txBody>
      </p:sp>
    </p:spTree>
    <p:extLst>
      <p:ext uri="{BB962C8B-B14F-4D97-AF65-F5344CB8AC3E}">
        <p14:creationId xmlns:p14="http://schemas.microsoft.com/office/powerpoint/2010/main" val="228703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593753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CBB0-0BED-4AB2-89D7-778E667E26CB}"/>
              </a:ext>
            </a:extLst>
          </p:cNvPr>
          <p:cNvSpPr>
            <a:spLocks noGrp="1"/>
          </p:cNvSpPr>
          <p:nvPr>
            <p:ph type="ctrTitle"/>
          </p:nvPr>
        </p:nvSpPr>
        <p:spPr/>
        <p:txBody>
          <a:bodyPr>
            <a:normAutofit/>
          </a:bodyPr>
          <a:lstStyle/>
          <a:p>
            <a:r>
              <a:rPr lang="en-GB" dirty="0">
                <a:ln>
                  <a:solidFill>
                    <a:sysClr val="windowText" lastClr="000000"/>
                  </a:solidFill>
                </a:ln>
                <a:effectLst>
                  <a:outerShdw blurRad="50800" dist="38100" dir="2700000" algn="tl" rotWithShape="0">
                    <a:prstClr val="black">
                      <a:alpha val="40000"/>
                    </a:prstClr>
                  </a:outerShdw>
                </a:effectLst>
              </a:rPr>
              <a:t>Introduction to Agile</a:t>
            </a:r>
          </a:p>
        </p:txBody>
      </p:sp>
      <p:sp>
        <p:nvSpPr>
          <p:cNvPr id="3" name="Subtitle 2">
            <a:extLst>
              <a:ext uri="{FF2B5EF4-FFF2-40B4-BE49-F238E27FC236}">
                <a16:creationId xmlns:a16="http://schemas.microsoft.com/office/drawing/2014/main" id="{2D1F0334-64DE-4F69-84DC-CDE7B57F105A}"/>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26498419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Rapid software development</a:t>
            </a:r>
            <a:endParaRPr lang="en-US" dirty="0"/>
          </a:p>
        </p:txBody>
      </p:sp>
      <p:sp>
        <p:nvSpPr>
          <p:cNvPr id="3" name="Content Placeholder 2"/>
          <p:cNvSpPr>
            <a:spLocks noGrp="1"/>
          </p:cNvSpPr>
          <p:nvPr>
            <p:ph idx="1"/>
          </p:nvPr>
        </p:nvSpPr>
        <p:spPr/>
        <p:txBody>
          <a:bodyPr>
            <a:normAutofit lnSpcReduction="10000"/>
          </a:bodyPr>
          <a:lstStyle/>
          <a:p>
            <a:r>
              <a:rPr lang="en-US" dirty="0"/>
              <a:t>Rapid development and delivery (“Time to Market) is now often the most important requirement</a:t>
            </a:r>
          </a:p>
          <a:p>
            <a:pPr marL="179388" lvl="1" indent="-179388">
              <a:buFontTx/>
              <a:buChar char="-"/>
            </a:pPr>
            <a:r>
              <a:rPr lang="en-US" dirty="0"/>
              <a:t>Especially for product-based development, but increasingly also for project-based work</a:t>
            </a:r>
          </a:p>
          <a:p>
            <a:pPr marL="179388" lvl="1" indent="-179388">
              <a:buFontTx/>
              <a:buChar char="-"/>
            </a:pPr>
            <a:r>
              <a:rPr lang="en-US" dirty="0"/>
              <a:t>Businesses operate in a fast-changing world </a:t>
            </a:r>
          </a:p>
          <a:p>
            <a:pPr marL="449263" lvl="2" indent="-179388">
              <a:buFontTx/>
              <a:buChar char="-"/>
            </a:pPr>
            <a:r>
              <a:rPr lang="en-US" dirty="0"/>
              <a:t>Producing a stable set of software requirements is practically impossible</a:t>
            </a:r>
          </a:p>
          <a:p>
            <a:pPr marL="449263" lvl="2" indent="-179388">
              <a:buFontTx/>
              <a:buChar char="-"/>
            </a:pPr>
            <a:r>
              <a:rPr lang="en-US" dirty="0"/>
              <a:t>Software has to evolve quickly to reflect changing business needs</a:t>
            </a:r>
          </a:p>
          <a:p>
            <a:pPr marL="449263" lvl="2" indent="-179388">
              <a:buFontTx/>
              <a:buChar char="-"/>
            </a:pPr>
            <a:r>
              <a:rPr lang="en-US" dirty="0"/>
              <a:t>Perfect software next year is less useful than OK software tomorrow</a:t>
            </a:r>
          </a:p>
          <a:p>
            <a:pPr marL="449263" lvl="2" indent="-179388">
              <a:buFontTx/>
              <a:buChar char="-"/>
            </a:pPr>
            <a:endParaRPr lang="en-US" dirty="0"/>
          </a:p>
          <a:p>
            <a:r>
              <a:rPr lang="en-US" dirty="0"/>
              <a:t>Plan-driven development</a:t>
            </a:r>
          </a:p>
          <a:p>
            <a:pPr marL="179388" lvl="1" indent="-179388">
              <a:buFontTx/>
              <a:buChar char="-"/>
            </a:pPr>
            <a:r>
              <a:rPr lang="en-US" dirty="0"/>
              <a:t>Essential for some types of system as can give strong quality assurances</a:t>
            </a:r>
          </a:p>
          <a:p>
            <a:pPr marL="179388" lvl="1" indent="-179388">
              <a:buFontTx/>
              <a:buChar char="-"/>
            </a:pPr>
            <a:r>
              <a:rPr lang="en-US" dirty="0"/>
              <a:t>Does not meet time-to-market business needs</a:t>
            </a:r>
          </a:p>
          <a:p>
            <a:pPr marL="179388" lvl="1" indent="-179388">
              <a:buFontTx/>
              <a:buChar char="-"/>
            </a:pPr>
            <a:endParaRPr lang="en-US" dirty="0"/>
          </a:p>
          <a:p>
            <a:r>
              <a:rPr lang="en-US" dirty="0"/>
              <a:t>Agile development methods</a:t>
            </a:r>
          </a:p>
          <a:p>
            <a:pPr marL="179388" lvl="1" indent="-179388">
              <a:lnSpc>
                <a:spcPct val="130000"/>
              </a:lnSpc>
              <a:buFontTx/>
              <a:buChar char="-"/>
            </a:pPr>
            <a:r>
              <a:rPr lang="en-US" dirty="0"/>
              <a:t>Emerged in the late 1990s </a:t>
            </a:r>
          </a:p>
          <a:p>
            <a:pPr marL="179388" lvl="1" indent="-179388">
              <a:lnSpc>
                <a:spcPct val="130000"/>
              </a:lnSpc>
              <a:buFontTx/>
              <a:buChar char="-"/>
            </a:pPr>
            <a:r>
              <a:rPr lang="en-US" dirty="0"/>
              <a:t>Aim to radically reduce delivery time for working software systems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4429353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Plan-driven and agile development</a:t>
            </a:r>
            <a:endParaRPr lang="en-US" dirty="0"/>
          </a:p>
        </p:txBody>
      </p:sp>
      <p:sp>
        <p:nvSpPr>
          <p:cNvPr id="3" name="Content Placeholder 2"/>
          <p:cNvSpPr>
            <a:spLocks noGrp="1"/>
          </p:cNvSpPr>
          <p:nvPr>
            <p:ph idx="1"/>
          </p:nvPr>
        </p:nvSpPr>
        <p:spPr/>
        <p:txBody>
          <a:bodyPr/>
          <a:lstStyle/>
          <a:p>
            <a:r>
              <a:rPr lang="en-US" dirty="0"/>
              <a:t>Plan-driven development</a:t>
            </a:r>
          </a:p>
          <a:p>
            <a:pPr marL="179388" lvl="1" indent="-179388">
              <a:buFontTx/>
              <a:buChar char="-"/>
            </a:pPr>
            <a:r>
              <a:rPr lang="en-US" dirty="0"/>
              <a:t>Based around separate development stages with outputs to be produced at each stage</a:t>
            </a:r>
          </a:p>
          <a:p>
            <a:pPr marL="179388" lvl="1" indent="-179388">
              <a:buFontTx/>
              <a:buChar char="-"/>
            </a:pPr>
            <a:r>
              <a:rPr lang="en-US" dirty="0"/>
              <a:t>Planned in advance</a:t>
            </a:r>
          </a:p>
          <a:p>
            <a:pPr marL="179388" lvl="1" indent="-179388">
              <a:buFontTx/>
              <a:buChar char="-"/>
            </a:pPr>
            <a:r>
              <a:rPr lang="en-US" dirty="0"/>
              <a:t>Not necessarily waterfall: plan-driven, incremental development is possible</a:t>
            </a:r>
          </a:p>
          <a:p>
            <a:pPr marL="179388" lvl="1" indent="-179388">
              <a:buFontTx/>
              <a:buChar char="-"/>
            </a:pPr>
            <a:r>
              <a:rPr lang="en-US" dirty="0"/>
              <a:t>Iteration occurs within activities</a:t>
            </a:r>
          </a:p>
          <a:p>
            <a:pPr lvl="1"/>
            <a:endParaRPr lang="en-US" dirty="0"/>
          </a:p>
          <a:p>
            <a:r>
              <a:rPr lang="en-US" dirty="0"/>
              <a:t>Agile development</a:t>
            </a:r>
          </a:p>
          <a:p>
            <a:pPr marL="179388" lvl="1" indent="-179388">
              <a:buFontTx/>
              <a:buChar char="-"/>
            </a:pPr>
            <a:r>
              <a:rPr lang="en-US" dirty="0"/>
              <a:t>Specification, design, implementation and testing are inter-leaved</a:t>
            </a:r>
          </a:p>
          <a:p>
            <a:pPr marL="179388" lvl="1" indent="-179388">
              <a:buFontTx/>
              <a:buChar char="-"/>
            </a:pPr>
            <a:r>
              <a:rPr lang="en-US" dirty="0"/>
              <a:t>Outputs from development process are decided through negotiation during software development</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986172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development</a:t>
            </a:r>
            <a:endParaRPr lang="en-US" dirty="0"/>
          </a:p>
        </p:txBody>
      </p:sp>
      <p:sp>
        <p:nvSpPr>
          <p:cNvPr id="3" name="Content Placeholder 2"/>
          <p:cNvSpPr>
            <a:spLocks noGrp="1"/>
          </p:cNvSpPr>
          <p:nvPr>
            <p:ph sz="half" idx="1"/>
          </p:nvPr>
        </p:nvSpPr>
        <p:spPr/>
        <p:txBody>
          <a:bodyPr>
            <a:normAutofit lnSpcReduction="10000"/>
          </a:bodyPr>
          <a:lstStyle/>
          <a:p>
            <a:r>
              <a:rPr lang="en-US" dirty="0"/>
              <a:t>Basic principles</a:t>
            </a:r>
          </a:p>
          <a:p>
            <a:pPr marL="179388" lvl="1" indent="-179388">
              <a:buFontTx/>
              <a:buChar char="-"/>
            </a:pPr>
            <a:r>
              <a:rPr lang="en-US" dirty="0"/>
              <a:t>Program specification, design and implementation are inter-leaved</a:t>
            </a:r>
          </a:p>
          <a:p>
            <a:pPr marL="179388" lvl="1" indent="-179388">
              <a:buFontTx/>
              <a:buChar char="-"/>
            </a:pPr>
            <a:r>
              <a:rPr lang="en-US" dirty="0"/>
              <a:t>System developed as a series of increments </a:t>
            </a:r>
          </a:p>
          <a:p>
            <a:pPr marL="179388" lvl="1" indent="-179388">
              <a:buFontTx/>
              <a:buChar char="-"/>
            </a:pPr>
            <a:r>
              <a:rPr lang="en-US" dirty="0"/>
              <a:t>Stakeholders involved in version specification and evaluation</a:t>
            </a:r>
          </a:p>
          <a:p>
            <a:pPr marL="179388" lvl="1" indent="-179388">
              <a:buFontTx/>
              <a:buChar char="-"/>
            </a:pPr>
            <a:r>
              <a:rPr lang="en-US" dirty="0"/>
              <a:t>Frequent delivery of new versions for evaluation</a:t>
            </a:r>
          </a:p>
          <a:p>
            <a:pPr marL="449263" lvl="2" indent="-179388">
              <a:buFontTx/>
              <a:buChar char="-"/>
            </a:pPr>
            <a:r>
              <a:rPr lang="en-US" dirty="0"/>
              <a:t>Quickly respond to changing requirements</a:t>
            </a:r>
          </a:p>
          <a:p>
            <a:pPr marL="179388" lvl="1" indent="-179388">
              <a:buFontTx/>
              <a:buChar char="-"/>
            </a:pPr>
            <a:r>
              <a:rPr lang="en-US" dirty="0"/>
              <a:t>Extensive tool support (e.g. automated testing tools) used to support development</a:t>
            </a:r>
          </a:p>
          <a:p>
            <a:pPr marL="179388" lvl="1" indent="-179388">
              <a:buFontTx/>
              <a:buChar char="-"/>
            </a:pPr>
            <a:r>
              <a:rPr lang="en-US" dirty="0"/>
              <a:t>Focus on working code</a:t>
            </a:r>
          </a:p>
          <a:p>
            <a:pPr marL="449263" lvl="2" indent="-179388">
              <a:buFontTx/>
              <a:buChar char="-"/>
            </a:pPr>
            <a:r>
              <a:rPr lang="en-US" dirty="0"/>
              <a:t>Minimal documentation</a:t>
            </a:r>
          </a:p>
          <a:p>
            <a:pPr marL="449263" lvl="2" indent="-179388">
              <a:buFontTx/>
              <a:buChar char="-"/>
            </a:pPr>
            <a:r>
              <a:rPr lang="en-US" dirty="0"/>
              <a:t>Minimal (no) design</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15" name="Picture Placeholder 14"/>
          <p:cNvPicPr>
            <a:picLocks noGrp="1" noChangeAspect="1"/>
          </p:cNvPicPr>
          <p:nvPr>
            <p:ph type="pic" sz="quarter" idx="13"/>
          </p:nvPr>
        </p:nvPicPr>
        <p:blipFill rotWithShape="1">
          <a:blip r:embed="rId3"/>
          <a:srcRect l="-196" t="-296" r="-270" b="-743"/>
          <a:stretch/>
        </p:blipFill>
        <p:spPr>
          <a:xfrm>
            <a:off x="6127423" y="1292755"/>
            <a:ext cx="5584578" cy="4272490"/>
          </a:xfrm>
          <a:prstGeom prst="rect">
            <a:avLst/>
          </a:prstGeom>
        </p:spPr>
      </p:pic>
      <p:sp>
        <p:nvSpPr>
          <p:cNvPr id="6" name="Rectangle 5">
            <a:extLst>
              <a:ext uri="{FF2B5EF4-FFF2-40B4-BE49-F238E27FC236}">
                <a16:creationId xmlns:a16="http://schemas.microsoft.com/office/drawing/2014/main" id="{41E40D28-6272-43CA-B219-D75630F43DEB}"/>
              </a:ext>
            </a:extLst>
          </p:cNvPr>
          <p:cNvSpPr/>
          <p:nvPr/>
        </p:nvSpPr>
        <p:spPr>
          <a:xfrm>
            <a:off x="6095999" y="1000015"/>
            <a:ext cx="5719763" cy="2957625"/>
          </a:xfrm>
          <a:prstGeom prst="rect">
            <a:avLst/>
          </a:prstGeom>
          <a:solidFill>
            <a:srgbClr val="E6EBED">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9062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p:cNvSpPr/>
          <p:nvPr/>
        </p:nvSpPr>
        <p:spPr>
          <a:xfrm>
            <a:off x="0" y="0"/>
            <a:ext cx="12192000" cy="6858000"/>
          </a:xfrm>
          <a:prstGeom prst="rect">
            <a:avLst/>
          </a:prstGeom>
          <a:solidFill>
            <a:srgbClr val="FFFFF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Georgia"/>
              <a:ea typeface="+mn-ea"/>
              <a:cs typeface="+mn-cs"/>
            </a:endParaRPr>
          </a:p>
        </p:txBody>
      </p:sp>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noAutofit/>
          </a:bodyPr>
          <a:lstStyle/>
          <a:p>
            <a:r>
              <a:rPr lang="en-GB" dirty="0"/>
              <a:t>We are uncovering better ways of developing software by doing it and helping others do it. Through this work we have come to value:</a:t>
            </a:r>
          </a:p>
          <a:p>
            <a:endParaRPr lang="en-GB" dirty="0"/>
          </a:p>
          <a:p>
            <a:endParaRPr lang="en-GB" dirty="0"/>
          </a:p>
          <a:p>
            <a:endParaRPr lang="en-GB" dirty="0"/>
          </a:p>
          <a:p>
            <a:endParaRPr lang="en-GB" dirty="0"/>
          </a:p>
          <a:p>
            <a:endParaRPr lang="en-GB" dirty="0"/>
          </a:p>
          <a:p>
            <a:r>
              <a:rPr lang="en-GB" dirty="0"/>
              <a:t>That is, while there is value in the items on the right, we value the items on the left more.</a:t>
            </a:r>
          </a:p>
          <a:p>
            <a:endParaRPr lang="en-GB" dirty="0"/>
          </a:p>
          <a:p>
            <a:endParaRPr lang="en-GB" dirty="0"/>
          </a:p>
          <a:p>
            <a:endParaRPr lang="en-GB" dirty="0"/>
          </a:p>
          <a:p>
            <a:endParaRPr lang="en-GB" dirty="0"/>
          </a:p>
          <a:p>
            <a:endParaRPr lang="en-GB" dirty="0"/>
          </a:p>
          <a:p>
            <a:pPr algn="r"/>
            <a:r>
              <a:rPr lang="en-GB" sz="1050" dirty="0"/>
              <a:t>© 2001, the above authors this declaration may be freely copied in any form, but only in its entirety through this notice.</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graphicFrame>
        <p:nvGraphicFramePr>
          <p:cNvPr id="12" name="Table 11"/>
          <p:cNvGraphicFramePr>
            <a:graphicFrameLocks noGrp="1"/>
          </p:cNvGraphicFramePr>
          <p:nvPr/>
        </p:nvGraphicFramePr>
        <p:xfrm>
          <a:off x="1777476" y="4019751"/>
          <a:ext cx="8127999" cy="1737360"/>
        </p:xfrm>
        <a:graphic>
          <a:graphicData uri="http://schemas.openxmlformats.org/drawingml/2006/table">
            <a:tbl>
              <a:tblPr>
                <a:tableStyleId>{2D5ABB26-0587-4C30-8999-92F81FD0307C}</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GB" dirty="0">
                          <a:solidFill>
                            <a:schemeClr val="tx2"/>
                          </a:solidFill>
                          <a:latin typeface="+mj-lt"/>
                        </a:rPr>
                        <a:t>Kent Beck</a:t>
                      </a:r>
                    </a:p>
                    <a:p>
                      <a:pPr algn="ctr"/>
                      <a:r>
                        <a:rPr lang="en-GB" dirty="0">
                          <a:solidFill>
                            <a:schemeClr val="tx2"/>
                          </a:solidFill>
                          <a:latin typeface="+mj-lt"/>
                        </a:rPr>
                        <a:t>Mike </a:t>
                      </a:r>
                      <a:r>
                        <a:rPr lang="en-GB" dirty="0" err="1">
                          <a:solidFill>
                            <a:schemeClr val="tx2"/>
                          </a:solidFill>
                          <a:latin typeface="+mj-lt"/>
                        </a:rPr>
                        <a:t>Beedle</a:t>
                      </a:r>
                      <a:endParaRPr lang="en-GB" dirty="0">
                        <a:solidFill>
                          <a:schemeClr val="tx2"/>
                        </a:solidFill>
                        <a:latin typeface="+mj-lt"/>
                      </a:endParaRPr>
                    </a:p>
                    <a:p>
                      <a:pPr algn="ctr"/>
                      <a:r>
                        <a:rPr lang="en-GB" dirty="0" err="1">
                          <a:solidFill>
                            <a:schemeClr val="tx2"/>
                          </a:solidFill>
                          <a:latin typeface="+mj-lt"/>
                        </a:rPr>
                        <a:t>Arie</a:t>
                      </a:r>
                      <a:r>
                        <a:rPr lang="en-GB" dirty="0">
                          <a:solidFill>
                            <a:schemeClr val="tx2"/>
                          </a:solidFill>
                          <a:latin typeface="+mj-lt"/>
                        </a:rPr>
                        <a:t> van </a:t>
                      </a:r>
                      <a:r>
                        <a:rPr lang="en-GB" dirty="0" err="1">
                          <a:solidFill>
                            <a:schemeClr val="tx2"/>
                          </a:solidFill>
                          <a:latin typeface="+mj-lt"/>
                        </a:rPr>
                        <a:t>Bennekum</a:t>
                      </a:r>
                      <a:endParaRPr lang="en-GB" dirty="0">
                        <a:solidFill>
                          <a:schemeClr val="tx2"/>
                        </a:solidFill>
                        <a:latin typeface="+mj-lt"/>
                      </a:endParaRPr>
                    </a:p>
                    <a:p>
                      <a:pPr algn="ctr"/>
                      <a:r>
                        <a:rPr lang="en-GB" dirty="0">
                          <a:solidFill>
                            <a:schemeClr val="tx2"/>
                          </a:solidFill>
                          <a:latin typeface="+mj-lt"/>
                        </a:rPr>
                        <a:t>Alistair Cockburn</a:t>
                      </a:r>
                    </a:p>
                    <a:p>
                      <a:pPr algn="ctr"/>
                      <a:r>
                        <a:rPr lang="en-GB" dirty="0">
                          <a:solidFill>
                            <a:schemeClr val="tx2"/>
                          </a:solidFill>
                          <a:latin typeface="+mj-lt"/>
                        </a:rPr>
                        <a:t>Ward Cunningham</a:t>
                      </a:r>
                    </a:p>
                    <a:p>
                      <a:pPr algn="ctr"/>
                      <a:r>
                        <a:rPr lang="en-GB" dirty="0">
                          <a:solidFill>
                            <a:schemeClr val="tx2"/>
                          </a:solidFill>
                          <a:latin typeface="+mj-lt"/>
                        </a:rPr>
                        <a:t>Martin Fowler</a:t>
                      </a:r>
                    </a:p>
                  </a:txBody>
                  <a:tcPr/>
                </a:tc>
                <a:tc>
                  <a:txBody>
                    <a:bodyPr/>
                    <a:lstStyle/>
                    <a:p>
                      <a:pPr algn="ctr"/>
                      <a:r>
                        <a:rPr lang="en-GB" dirty="0">
                          <a:solidFill>
                            <a:schemeClr val="tx2"/>
                          </a:solidFill>
                          <a:latin typeface="+mj-lt"/>
                        </a:rPr>
                        <a:t>James </a:t>
                      </a:r>
                      <a:r>
                        <a:rPr lang="en-GB" dirty="0" err="1">
                          <a:solidFill>
                            <a:schemeClr val="tx2"/>
                          </a:solidFill>
                          <a:latin typeface="+mj-lt"/>
                        </a:rPr>
                        <a:t>Grenning</a:t>
                      </a:r>
                      <a:endParaRPr lang="en-GB" dirty="0">
                        <a:solidFill>
                          <a:schemeClr val="tx2"/>
                        </a:solidFill>
                        <a:latin typeface="+mj-lt"/>
                      </a:endParaRPr>
                    </a:p>
                    <a:p>
                      <a:pPr algn="ctr"/>
                      <a:r>
                        <a:rPr lang="en-GB" dirty="0">
                          <a:solidFill>
                            <a:schemeClr val="tx2"/>
                          </a:solidFill>
                          <a:latin typeface="+mj-lt"/>
                        </a:rPr>
                        <a:t>Jim Highsmith</a:t>
                      </a:r>
                    </a:p>
                    <a:p>
                      <a:pPr algn="ctr"/>
                      <a:r>
                        <a:rPr lang="en-GB" dirty="0">
                          <a:solidFill>
                            <a:schemeClr val="tx2"/>
                          </a:solidFill>
                          <a:latin typeface="+mj-lt"/>
                        </a:rPr>
                        <a:t>Andrew Hunt</a:t>
                      </a:r>
                    </a:p>
                    <a:p>
                      <a:pPr algn="ctr"/>
                      <a:r>
                        <a:rPr lang="en-GB" dirty="0">
                          <a:solidFill>
                            <a:schemeClr val="tx2"/>
                          </a:solidFill>
                          <a:latin typeface="+mj-lt"/>
                        </a:rPr>
                        <a:t>Ron Jeffries</a:t>
                      </a:r>
                    </a:p>
                    <a:p>
                      <a:pPr algn="ctr"/>
                      <a:r>
                        <a:rPr lang="en-GB" dirty="0">
                          <a:solidFill>
                            <a:schemeClr val="tx2"/>
                          </a:solidFill>
                          <a:latin typeface="+mj-lt"/>
                        </a:rPr>
                        <a:t>Jon Kern</a:t>
                      </a:r>
                    </a:p>
                    <a:p>
                      <a:pPr algn="ctr"/>
                      <a:r>
                        <a:rPr lang="en-GB" dirty="0">
                          <a:solidFill>
                            <a:schemeClr val="tx2"/>
                          </a:solidFill>
                          <a:latin typeface="+mj-lt"/>
                        </a:rPr>
                        <a:t>Brian </a:t>
                      </a:r>
                      <a:r>
                        <a:rPr lang="en-GB" dirty="0" err="1">
                          <a:solidFill>
                            <a:schemeClr val="tx2"/>
                          </a:solidFill>
                          <a:latin typeface="+mj-lt"/>
                        </a:rPr>
                        <a:t>Marick</a:t>
                      </a:r>
                      <a:endParaRPr lang="en-GB" dirty="0">
                        <a:solidFill>
                          <a:schemeClr val="tx2"/>
                        </a:solidFill>
                        <a:latin typeface="+mj-lt"/>
                      </a:endParaRPr>
                    </a:p>
                  </a:txBody>
                  <a:tcPr/>
                </a:tc>
                <a:tc>
                  <a:txBody>
                    <a:bodyPr/>
                    <a:lstStyle/>
                    <a:p>
                      <a:pPr algn="ctr"/>
                      <a:r>
                        <a:rPr lang="en-GB" dirty="0">
                          <a:solidFill>
                            <a:schemeClr val="tx2"/>
                          </a:solidFill>
                          <a:latin typeface="+mj-lt"/>
                        </a:rPr>
                        <a:t>Robert C. Martin</a:t>
                      </a:r>
                    </a:p>
                    <a:p>
                      <a:pPr algn="ctr"/>
                      <a:r>
                        <a:rPr lang="en-GB" dirty="0">
                          <a:solidFill>
                            <a:schemeClr val="tx2"/>
                          </a:solidFill>
                          <a:latin typeface="+mj-lt"/>
                        </a:rPr>
                        <a:t>Steve Mellor</a:t>
                      </a:r>
                    </a:p>
                    <a:p>
                      <a:pPr algn="ctr"/>
                      <a:r>
                        <a:rPr lang="en-GB" dirty="0">
                          <a:solidFill>
                            <a:schemeClr val="tx2"/>
                          </a:solidFill>
                          <a:latin typeface="+mj-lt"/>
                        </a:rPr>
                        <a:t>Ken </a:t>
                      </a:r>
                      <a:r>
                        <a:rPr lang="en-GB" dirty="0" err="1">
                          <a:solidFill>
                            <a:schemeClr val="tx2"/>
                          </a:solidFill>
                          <a:latin typeface="+mj-lt"/>
                        </a:rPr>
                        <a:t>Schwaber</a:t>
                      </a:r>
                      <a:endParaRPr lang="en-GB" dirty="0">
                        <a:solidFill>
                          <a:schemeClr val="tx2"/>
                        </a:solidFill>
                        <a:latin typeface="+mj-lt"/>
                      </a:endParaRPr>
                    </a:p>
                    <a:p>
                      <a:pPr algn="ctr"/>
                      <a:r>
                        <a:rPr lang="en-GB" dirty="0">
                          <a:solidFill>
                            <a:schemeClr val="tx2"/>
                          </a:solidFill>
                          <a:latin typeface="+mj-lt"/>
                        </a:rPr>
                        <a:t>Jeff Sutherland</a:t>
                      </a:r>
                    </a:p>
                    <a:p>
                      <a:pPr algn="ctr"/>
                      <a:r>
                        <a:rPr lang="en-GB" dirty="0">
                          <a:solidFill>
                            <a:schemeClr val="tx2"/>
                          </a:solidFill>
                          <a:latin typeface="+mj-lt"/>
                        </a:rPr>
                        <a:t>Dave Thomas</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2682346" y="1884035"/>
          <a:ext cx="6827309" cy="1483360"/>
        </p:xfrm>
        <a:graphic>
          <a:graphicData uri="http://schemas.openxmlformats.org/drawingml/2006/table">
            <a:tbl>
              <a:tblPr bandRow="1">
                <a:tableStyleId>{2D5ABB26-0587-4C30-8999-92F81FD0307C}</a:tableStyleId>
              </a:tblPr>
              <a:tblGrid>
                <a:gridCol w="2858625">
                  <a:extLst>
                    <a:ext uri="{9D8B030D-6E8A-4147-A177-3AD203B41FA5}">
                      <a16:colId xmlns:a16="http://schemas.microsoft.com/office/drawing/2014/main" val="20000"/>
                    </a:ext>
                  </a:extLst>
                </a:gridCol>
                <a:gridCol w="688156">
                  <a:extLst>
                    <a:ext uri="{9D8B030D-6E8A-4147-A177-3AD203B41FA5}">
                      <a16:colId xmlns:a16="http://schemas.microsoft.com/office/drawing/2014/main" val="20001"/>
                    </a:ext>
                  </a:extLst>
                </a:gridCol>
                <a:gridCol w="3280528">
                  <a:extLst>
                    <a:ext uri="{9D8B030D-6E8A-4147-A177-3AD203B41FA5}">
                      <a16:colId xmlns:a16="http://schemas.microsoft.com/office/drawing/2014/main" val="20002"/>
                    </a:ext>
                  </a:extLst>
                </a:gridCol>
              </a:tblGrid>
              <a:tr h="370840">
                <a:tc>
                  <a:txBody>
                    <a:bodyPr/>
                    <a:lstStyle/>
                    <a:p>
                      <a:r>
                        <a:rPr lang="en-GB" dirty="0">
                          <a:solidFill>
                            <a:schemeClr val="tx2"/>
                          </a:solidFill>
                          <a:latin typeface="+mj-lt"/>
                        </a:rPr>
                        <a:t>Individuals and interactions</a:t>
                      </a:r>
                    </a:p>
                  </a:txBody>
                  <a:tcPr/>
                </a:tc>
                <a:tc>
                  <a:txBody>
                    <a:bodyPr/>
                    <a:lstStyle/>
                    <a:p>
                      <a:r>
                        <a:rPr lang="en-GB" dirty="0">
                          <a:solidFill>
                            <a:schemeClr val="tx2"/>
                          </a:solidFill>
                          <a:latin typeface="+mj-lt"/>
                        </a:rPr>
                        <a:t>over</a:t>
                      </a:r>
                    </a:p>
                  </a:txBody>
                  <a:tcPr/>
                </a:tc>
                <a:tc>
                  <a:txBody>
                    <a:bodyPr/>
                    <a:lstStyle/>
                    <a:p>
                      <a:r>
                        <a:rPr lang="en-GB" dirty="0">
                          <a:solidFill>
                            <a:schemeClr val="tx2"/>
                          </a:solidFill>
                          <a:latin typeface="+mj-lt"/>
                        </a:rPr>
                        <a:t>processes and tools</a:t>
                      </a:r>
                    </a:p>
                  </a:txBody>
                  <a:tcPr/>
                </a:tc>
                <a:extLst>
                  <a:ext uri="{0D108BD9-81ED-4DB2-BD59-A6C34878D82A}">
                    <a16:rowId xmlns:a16="http://schemas.microsoft.com/office/drawing/2014/main" val="10000"/>
                  </a:ext>
                </a:extLst>
              </a:tr>
              <a:tr h="370840">
                <a:tc>
                  <a:txBody>
                    <a:bodyPr/>
                    <a:lstStyle/>
                    <a:p>
                      <a:r>
                        <a:rPr lang="en-GB" dirty="0">
                          <a:solidFill>
                            <a:schemeClr val="tx2"/>
                          </a:solidFill>
                          <a:latin typeface="+mj-lt"/>
                        </a:rPr>
                        <a:t>Working software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solidFill>
                            <a:schemeClr val="tx2"/>
                          </a:solidFill>
                          <a:latin typeface="+mj-lt"/>
                        </a:rPr>
                        <a:t>over</a:t>
                      </a:r>
                    </a:p>
                  </a:txBody>
                  <a:tcPr/>
                </a:tc>
                <a:tc>
                  <a:txBody>
                    <a:bodyPr/>
                    <a:lstStyle/>
                    <a:p>
                      <a:r>
                        <a:rPr lang="en-GB" dirty="0">
                          <a:solidFill>
                            <a:schemeClr val="tx2"/>
                          </a:solidFill>
                          <a:latin typeface="+mj-lt"/>
                        </a:rPr>
                        <a:t>comprehensive documentation</a:t>
                      </a:r>
                    </a:p>
                  </a:txBody>
                  <a:tcPr/>
                </a:tc>
                <a:extLst>
                  <a:ext uri="{0D108BD9-81ED-4DB2-BD59-A6C34878D82A}">
                    <a16:rowId xmlns:a16="http://schemas.microsoft.com/office/drawing/2014/main" val="10001"/>
                  </a:ext>
                </a:extLst>
              </a:tr>
              <a:tr h="370840">
                <a:tc>
                  <a:txBody>
                    <a:bodyPr/>
                    <a:lstStyle/>
                    <a:p>
                      <a:r>
                        <a:rPr lang="en-GB" dirty="0">
                          <a:solidFill>
                            <a:schemeClr val="tx2"/>
                          </a:solidFill>
                          <a:latin typeface="+mj-lt"/>
                        </a:rPr>
                        <a:t>Customer collaboration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solidFill>
                            <a:schemeClr val="tx2"/>
                          </a:solidFill>
                          <a:latin typeface="+mj-lt"/>
                        </a:rPr>
                        <a:t>over</a:t>
                      </a:r>
                    </a:p>
                  </a:txBody>
                  <a:tcPr/>
                </a:tc>
                <a:tc>
                  <a:txBody>
                    <a:bodyPr/>
                    <a:lstStyle/>
                    <a:p>
                      <a:r>
                        <a:rPr lang="en-GB" dirty="0">
                          <a:solidFill>
                            <a:schemeClr val="tx2"/>
                          </a:solidFill>
                          <a:latin typeface="+mj-lt"/>
                        </a:rPr>
                        <a:t>contract negotiation</a:t>
                      </a:r>
                    </a:p>
                  </a:txBody>
                  <a:tcPr/>
                </a:tc>
                <a:extLst>
                  <a:ext uri="{0D108BD9-81ED-4DB2-BD59-A6C34878D82A}">
                    <a16:rowId xmlns:a16="http://schemas.microsoft.com/office/drawing/2014/main" val="10002"/>
                  </a:ext>
                </a:extLst>
              </a:tr>
              <a:tr h="370840">
                <a:tc>
                  <a:txBody>
                    <a:bodyPr/>
                    <a:lstStyle/>
                    <a:p>
                      <a:r>
                        <a:rPr lang="en-GB" dirty="0">
                          <a:solidFill>
                            <a:schemeClr val="tx2"/>
                          </a:solidFill>
                          <a:latin typeface="+mj-lt"/>
                        </a:rPr>
                        <a:t>Responding to change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solidFill>
                            <a:schemeClr val="tx2"/>
                          </a:solidFill>
                          <a:latin typeface="+mj-lt"/>
                        </a:rPr>
                        <a:t>over</a:t>
                      </a:r>
                    </a:p>
                  </a:txBody>
                  <a:tcPr/>
                </a:tc>
                <a:tc>
                  <a:txBody>
                    <a:bodyPr/>
                    <a:lstStyle/>
                    <a:p>
                      <a:r>
                        <a:rPr lang="en-GB" dirty="0">
                          <a:solidFill>
                            <a:schemeClr val="tx2"/>
                          </a:solidFill>
                          <a:latin typeface="+mj-lt"/>
                        </a:rPr>
                        <a:t>following a plan</a:t>
                      </a:r>
                    </a:p>
                  </a:txBody>
                  <a:tcPr/>
                </a:tc>
                <a:extLst>
                  <a:ext uri="{0D108BD9-81ED-4DB2-BD59-A6C34878D82A}">
                    <a16:rowId xmlns:a16="http://schemas.microsoft.com/office/drawing/2014/main" val="10003"/>
                  </a:ext>
                </a:extLst>
              </a:tr>
            </a:tbl>
          </a:graphicData>
        </a:graphic>
      </p:graphicFrame>
      <p:sp>
        <p:nvSpPr>
          <p:cNvPr id="15" name="Rectangle 14"/>
          <p:cNvSpPr/>
          <p:nvPr/>
        </p:nvSpPr>
        <p:spPr>
          <a:xfrm>
            <a:off x="10135027" y="6257993"/>
            <a:ext cx="2056973" cy="276999"/>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Georgia"/>
                <a:ea typeface="+mn-ea"/>
                <a:cs typeface="+mn-cs"/>
              </a:rPr>
              <a:t>https://agilemanifesto.org/</a:t>
            </a:r>
          </a:p>
        </p:txBody>
      </p:sp>
    </p:spTree>
    <p:extLst>
      <p:ext uri="{BB962C8B-B14F-4D97-AF65-F5344CB8AC3E}">
        <p14:creationId xmlns:p14="http://schemas.microsoft.com/office/powerpoint/2010/main" val="23616475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The principles of agile methods</a:t>
            </a:r>
            <a:r>
              <a:rPr lang="en-GB"/>
              <a:t> </a:t>
            </a:r>
            <a:endParaRPr lang="en-US" dirty="0"/>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graphicFrame>
        <p:nvGraphicFramePr>
          <p:cNvPr id="4" name="Table 3"/>
          <p:cNvGraphicFramePr>
            <a:graphicFrameLocks noGrp="1"/>
          </p:cNvGraphicFramePr>
          <p:nvPr/>
        </p:nvGraphicFramePr>
        <p:xfrm>
          <a:off x="480000" y="1645920"/>
          <a:ext cx="11232000" cy="3566160"/>
        </p:xfrm>
        <a:graphic>
          <a:graphicData uri="http://schemas.openxmlformats.org/drawingml/2006/table">
            <a:tbl>
              <a:tblPr firstRow="1" firstCol="1" bandRow="1">
                <a:effectLst/>
                <a:tableStyleId>{9D7B26C5-4107-4FEC-AEDC-1716B250A1EF}</a:tableStyleId>
              </a:tblPr>
              <a:tblGrid>
                <a:gridCol w="3172329">
                  <a:extLst>
                    <a:ext uri="{9D8B030D-6E8A-4147-A177-3AD203B41FA5}">
                      <a16:colId xmlns:a16="http://schemas.microsoft.com/office/drawing/2014/main" val="20000"/>
                    </a:ext>
                  </a:extLst>
                </a:gridCol>
                <a:gridCol w="8059671">
                  <a:extLst>
                    <a:ext uri="{9D8B030D-6E8A-4147-A177-3AD203B41FA5}">
                      <a16:colId xmlns:a16="http://schemas.microsoft.com/office/drawing/2014/main" val="20001"/>
                    </a:ext>
                  </a:extLst>
                </a:gridCol>
              </a:tblGrid>
              <a:tr h="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Principle</a:t>
                      </a:r>
                      <a:endParaRPr kumimoji="0" lang="en-GB" sz="1600" b="1" i="0" u="none" strike="noStrike" cap="none" normalizeH="0" baseline="0" dirty="0">
                        <a:ln>
                          <a:noFill/>
                        </a:ln>
                        <a:solidFill>
                          <a:srgbClr val="000000"/>
                        </a:solidFill>
                        <a:effectLst/>
                        <a:latin typeface="+mn-lt"/>
                        <a:ea typeface="Times New Roman" charset="0"/>
                        <a:cs typeface="Arial"/>
                      </a:endParaRPr>
                    </a:p>
                  </a:txBody>
                  <a:tcPr marL="73025" marR="73025" marT="9144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Description</a:t>
                      </a:r>
                      <a:endParaRPr kumimoji="0" lang="en-GB" sz="1600" b="1" i="0" u="none" strike="noStrike" cap="none" normalizeH="0" baseline="0" dirty="0">
                        <a:ln>
                          <a:noFill/>
                        </a:ln>
                        <a:solidFill>
                          <a:srgbClr val="000000"/>
                        </a:solidFill>
                        <a:effectLst/>
                        <a:latin typeface="+mn-lt"/>
                        <a:ea typeface="Times New Roman" charset="0"/>
                        <a:cs typeface="Arial"/>
                      </a:endParaRPr>
                    </a:p>
                  </a:txBody>
                  <a:tcPr marL="73025" marR="73025" marT="91440" marB="91440" horzOverflow="overflow"/>
                </a:tc>
                <a:extLst>
                  <a:ext uri="{0D108BD9-81ED-4DB2-BD59-A6C34878D82A}">
                    <a16:rowId xmlns:a16="http://schemas.microsoft.com/office/drawing/2014/main" val="10000"/>
                  </a:ext>
                </a:extLst>
              </a:tr>
              <a:tr h="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Customer involvement </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Customers should be closely involved throughout development process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Role: provide and prioritize new system requirements, evaluate system iterations</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1"/>
                  </a:ext>
                </a:extLst>
              </a:tr>
              <a:tr h="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Incremental delivery</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Software developed in increments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Customer specifies requirements for each increment</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2"/>
                  </a:ext>
                </a:extLst>
              </a:tr>
              <a:tr h="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People not process</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Recognise and exploit skills of development team</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Leave team members to develop their own ways of working</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No prescriptive processes</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3"/>
                  </a:ext>
                </a:extLst>
              </a:tr>
              <a:tr h="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Embrace change</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Expect system requirements to change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Design system to accommodate future changes</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4"/>
                  </a:ext>
                </a:extLst>
              </a:tr>
              <a:tr h="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rPr>
                        <a:t>Maintain simplicity</a:t>
                      </a:r>
                      <a:endParaRPr kumimoji="0" lang="en-GB" sz="1600" b="0" i="0" u="none" strike="noStrike" cap="none" normalizeH="0" baseline="0">
                        <a:ln>
                          <a:noFill/>
                        </a:ln>
                        <a:solidFill>
                          <a:srgbClr val="000000"/>
                        </a:solidFill>
                        <a:effectLst/>
                        <a:latin typeface="+mn-lt"/>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Focus on simplicity in both software and development process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Actively work to eliminate complexity from system</a:t>
                      </a:r>
                      <a:endParaRPr kumimoji="0" lang="en-GB" sz="1600" b="0" i="0" u="none" strike="noStrike" cap="none" normalizeH="0" baseline="0" dirty="0">
                        <a:ln>
                          <a:noFill/>
                        </a:ln>
                        <a:solidFill>
                          <a:srgbClr val="000000"/>
                        </a:solidFill>
                        <a:effectLst/>
                        <a:latin typeface="+mn-lt"/>
                        <a:ea typeface="Times New Roman" charset="0"/>
                        <a:cs typeface="Arial"/>
                      </a:endParaRPr>
                    </a:p>
                  </a:txBody>
                  <a:tcPr marL="73025" marR="73025" marT="0" marB="9144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628154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method applicability</a:t>
            </a:r>
            <a:endParaRPr lang="en-US" dirty="0"/>
          </a:p>
        </p:txBody>
      </p:sp>
      <p:sp>
        <p:nvSpPr>
          <p:cNvPr id="3" name="Content Placeholder 2"/>
          <p:cNvSpPr>
            <a:spLocks noGrp="1"/>
          </p:cNvSpPr>
          <p:nvPr>
            <p:ph idx="1"/>
          </p:nvPr>
        </p:nvSpPr>
        <p:spPr/>
        <p:txBody>
          <a:bodyPr/>
          <a:lstStyle/>
          <a:p>
            <a:r>
              <a:rPr lang="en-GB" dirty="0"/>
              <a:t>Product development</a:t>
            </a:r>
          </a:p>
          <a:p>
            <a:pPr marL="179388" lvl="1" indent="-179388">
              <a:buFontTx/>
              <a:buChar char="-"/>
            </a:pPr>
            <a:r>
              <a:rPr lang="en-GB" dirty="0"/>
              <a:t>Software company develops small or medium-sized product for sale</a:t>
            </a:r>
          </a:p>
          <a:p>
            <a:pPr marL="179388" lvl="1" indent="-179388">
              <a:buFontTx/>
              <a:buChar char="-"/>
            </a:pPr>
            <a:r>
              <a:rPr lang="en-GB" dirty="0"/>
              <a:t>Virtually all software products and apps are now developed using an agile approach</a:t>
            </a:r>
          </a:p>
          <a:p>
            <a:pPr marL="179388" lvl="1" indent="-179388">
              <a:buFontTx/>
              <a:buChar char="-"/>
            </a:pPr>
            <a:endParaRPr lang="en-GB" dirty="0"/>
          </a:p>
          <a:p>
            <a:r>
              <a:rPr lang="en-GB" dirty="0"/>
              <a:t>Custom system development </a:t>
            </a:r>
          </a:p>
          <a:p>
            <a:pPr marL="179388" lvl="1" indent="-179388">
              <a:buFontTx/>
              <a:buChar char="-"/>
            </a:pPr>
            <a:r>
              <a:rPr lang="en-GB" dirty="0"/>
              <a:t>Where there is clear commitment from customer to become involved in development process</a:t>
            </a:r>
          </a:p>
          <a:p>
            <a:pPr marL="179388" lvl="1" indent="-179388">
              <a:buFontTx/>
              <a:buChar char="-"/>
            </a:pPr>
            <a:r>
              <a:rPr lang="en-GB" dirty="0"/>
              <a:t>Where there are few external rules and regulations that affect the software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6710761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Development Techniques</a:t>
            </a:r>
          </a:p>
        </p:txBody>
      </p:sp>
      <p:sp>
        <p:nvSpPr>
          <p:cNvPr id="3" name="Content Placeholder 2"/>
          <p:cNvSpPr>
            <a:spLocks noGrp="1"/>
          </p:cNvSpPr>
          <p:nvPr>
            <p:ph idx="1"/>
          </p:nvPr>
        </p:nvSpPr>
        <p:spPr/>
        <p:txBody>
          <a:bodyPr/>
          <a:lstStyle/>
          <a:p>
            <a:pPr marL="263525" indent="-263525">
              <a:buAutoNum type="arabicPeriod"/>
            </a:pPr>
            <a:r>
              <a:rPr lang="en-GB" dirty="0"/>
              <a:t>Extreme Programming</a:t>
            </a:r>
          </a:p>
          <a:p>
            <a:pPr marL="449263" lvl="2" indent="-179388">
              <a:buFontTx/>
              <a:buChar char="-"/>
            </a:pPr>
            <a:r>
              <a:rPr lang="en-GB" dirty="0"/>
              <a:t>One of the first agile approaches</a:t>
            </a:r>
          </a:p>
          <a:p>
            <a:pPr marL="449263" lvl="2" indent="-179388">
              <a:buFontTx/>
              <a:buChar char="-"/>
            </a:pPr>
            <a:r>
              <a:rPr lang="en-GB" dirty="0"/>
              <a:t>Introduced a lot of fundamental techniques</a:t>
            </a:r>
          </a:p>
          <a:p>
            <a:pPr marL="263525" indent="-263525">
              <a:buAutoNum type="arabicPeriod"/>
            </a:pPr>
            <a:endParaRPr lang="en-GB" dirty="0"/>
          </a:p>
          <a:p>
            <a:pPr marL="263525" indent="-263525">
              <a:buAutoNum type="arabicPeriod"/>
            </a:pPr>
            <a:r>
              <a:rPr lang="en-GB" dirty="0"/>
              <a:t>Kanban</a:t>
            </a:r>
          </a:p>
          <a:p>
            <a:pPr marL="449263" lvl="2" indent="-179388">
              <a:buFontTx/>
              <a:buChar char="-"/>
            </a:pPr>
            <a:r>
              <a:rPr lang="en-GB" dirty="0">
                <a:solidFill>
                  <a:prstClr val="black"/>
                </a:solidFill>
              </a:rPr>
              <a:t>The beginnings of a development process</a:t>
            </a:r>
          </a:p>
          <a:p>
            <a:pPr marL="449263" lvl="2" indent="-179388">
              <a:buFontTx/>
              <a:buChar char="-"/>
            </a:pPr>
            <a:endParaRPr lang="en-GB" dirty="0"/>
          </a:p>
          <a:p>
            <a:pPr marL="263525" indent="-263525">
              <a:buAutoNum type="arabicPeriod"/>
            </a:pPr>
            <a:r>
              <a:rPr lang="en-GB" dirty="0"/>
              <a:t>Scrum</a:t>
            </a:r>
          </a:p>
          <a:p>
            <a:pPr marL="449263" lvl="2" indent="-179388">
              <a:buFontTx/>
              <a:buChar char="-"/>
            </a:pPr>
            <a:r>
              <a:rPr lang="en-GB" dirty="0">
                <a:solidFill>
                  <a:prstClr val="black"/>
                </a:solidFill>
              </a:rPr>
              <a:t>A common agile software development process</a:t>
            </a:r>
          </a:p>
          <a:p>
            <a:pPr marL="263525" indent="-263525">
              <a:buAutoNum type="arabicPeriod"/>
            </a:pPr>
            <a:endParaRPr lang="en-GB" dirty="0"/>
          </a:p>
          <a:p>
            <a:pPr marL="263525" indent="-263525">
              <a:buAutoNum type="arabicPeriod"/>
            </a:pPr>
            <a:r>
              <a:rPr lang="en-GB" dirty="0"/>
              <a:t>Agility at scale</a:t>
            </a:r>
          </a:p>
          <a:p>
            <a:pPr marL="449263" lvl="2" indent="-179388">
              <a:buFontTx/>
              <a:buChar char="-"/>
            </a:pPr>
            <a:r>
              <a:rPr lang="en-GB" dirty="0">
                <a:solidFill>
                  <a:prstClr val="black"/>
                </a:solidFill>
              </a:rPr>
              <a:t>Moving from small teams and small systems to large teams and systems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60390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3">
                                            <p:txEl>
                                              <p:pRg st="5" end="5"/>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3">
                                            <p:txEl>
                                              <p:pRg st="7" end="7"/>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3">
                                            <p:txEl>
                                              <p:pRg st="8" end="8"/>
                                            </p:txEl>
                                          </p:spTgt>
                                        </p:tgtEl>
                                        <p:attrNameLst>
                                          <p:attrName>style.color</p:attrName>
                                        </p:attrNameLst>
                                      </p:cBhvr>
                                      <p:to>
                                        <a:srgbClr val="B2B2B2"/>
                                      </p:to>
                                    </p:animClr>
                                  </p:childTnLst>
                                </p:cTn>
                              </p:par>
                              <p:par>
                                <p:cTn id="13" presetID="3" presetClass="emph" presetSubtype="2" fill="hold" nodeType="withEffect">
                                  <p:stCondLst>
                                    <p:cond delay="0"/>
                                  </p:stCondLst>
                                  <p:childTnLst>
                                    <p:animClr clrSpc="rgb" dir="cw">
                                      <p:cBhvr override="childStyle">
                                        <p:cTn id="14" dur="500" fill="hold"/>
                                        <p:tgtEl>
                                          <p:spTgt spid="3">
                                            <p:txEl>
                                              <p:pRg st="10" end="10"/>
                                            </p:txEl>
                                          </p:spTgt>
                                        </p:tgtEl>
                                        <p:attrNameLst>
                                          <p:attrName>style.color</p:attrName>
                                        </p:attrNameLst>
                                      </p:cBhvr>
                                      <p:to>
                                        <a:srgbClr val="B2B2B2"/>
                                      </p:to>
                                    </p:animClr>
                                  </p:childTnLst>
                                </p:cTn>
                              </p:par>
                              <p:par>
                                <p:cTn id="15" presetID="3" presetClass="emph" presetSubtype="2" fill="hold" nodeType="withEffect">
                                  <p:stCondLst>
                                    <p:cond delay="0"/>
                                  </p:stCondLst>
                                  <p:childTnLst>
                                    <p:animClr clrSpc="rgb" dir="cw">
                                      <p:cBhvr override="childStyle">
                                        <p:cTn id="16" dur="500" fill="hold"/>
                                        <p:tgtEl>
                                          <p:spTgt spid="3">
                                            <p:txEl>
                                              <p:pRg st="11" end="11"/>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2321</Words>
  <Application>Microsoft Office PowerPoint</Application>
  <PresentationFormat>Widescreen</PresentationFormat>
  <Paragraphs>223</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Georgia</vt:lpstr>
      <vt:lpstr>Impact</vt:lpstr>
      <vt:lpstr>Office Theme</vt:lpstr>
      <vt:lpstr>KCL UPDATE v4 4x3</vt:lpstr>
      <vt:lpstr>Introduction to Agile</vt:lpstr>
      <vt:lpstr>Rapid software development</vt:lpstr>
      <vt:lpstr>Plan-driven and agile development</vt:lpstr>
      <vt:lpstr>Agile development</vt:lpstr>
      <vt:lpstr>Agile manifesto </vt:lpstr>
      <vt:lpstr>The principles of agile methods </vt:lpstr>
      <vt:lpstr>Agile method applicability</vt:lpstr>
      <vt:lpstr>Agile Development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Agile</dc:title>
  <dc:creator>Zschaler, Steffen</dc:creator>
  <cp:lastModifiedBy>Zschaler, Steffen</cp:lastModifiedBy>
  <cp:revision>1</cp:revision>
  <dcterms:created xsi:type="dcterms:W3CDTF">2021-02-12T12:20:09Z</dcterms:created>
  <dcterms:modified xsi:type="dcterms:W3CDTF">2021-02-17T13:11:39Z</dcterms:modified>
</cp:coreProperties>
</file>