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356" r:id="rId3"/>
    <p:sldId id="272" r:id="rId4"/>
    <p:sldId id="274" r:id="rId5"/>
    <p:sldId id="357" r:id="rId6"/>
    <p:sldId id="355" r:id="rId7"/>
    <p:sldId id="358" r:id="rId8"/>
    <p:sldId id="278" r:id="rId9"/>
    <p:sldId id="333" r:id="rId10"/>
    <p:sldId id="359" r:id="rId11"/>
    <p:sldId id="281" r:id="rId12"/>
    <p:sldId id="283" r:id="rId13"/>
    <p:sldId id="360" r:id="rId14"/>
    <p:sldId id="337" r:id="rId15"/>
    <p:sldId id="285" r:id="rId16"/>
    <p:sldId id="289" r:id="rId17"/>
    <p:sldId id="361" r:id="rId18"/>
    <p:sldId id="291" r:id="rId19"/>
    <p:sldId id="33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chaler, Steffen" initials="ZS" lastIdx="22" clrIdx="0">
    <p:extLst>
      <p:ext uri="{19B8F6BF-5375-455C-9EA6-DF929625EA0E}">
        <p15:presenceInfo xmlns:p15="http://schemas.microsoft.com/office/powerpoint/2012/main" userId="S-1-5-21-1101985487-4055868668-2532615317-151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8010C-27E6-4DBF-8BC8-C093D3D47ADB}" v="142" dt="2021-02-17T16:36:16.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71" autoAdjust="0"/>
  </p:normalViewPr>
  <p:slideViewPr>
    <p:cSldViewPr snapToGrid="0">
      <p:cViewPr varScale="1">
        <p:scale>
          <a:sx n="76" d="100"/>
          <a:sy n="76" d="100"/>
        </p:scale>
        <p:origin x="1836" y="96"/>
      </p:cViewPr>
      <p:guideLst/>
    </p:cSldViewPr>
  </p:slideViewPr>
  <p:notesTextViewPr>
    <p:cViewPr>
      <p:scale>
        <a:sx n="1" d="1"/>
        <a:sy n="1" d="1"/>
      </p:scale>
      <p:origin x="0" y="-4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1438010C-27E6-4DBF-8BC8-C093D3D47ADB}"/>
    <pc:docChg chg="undo custSel addSld delSld modSld">
      <pc:chgData name="Zschaler, Steffen" userId="130a91b6-43d4-46e6-aee6-e1bfbc1915e3" providerId="ADAL" clId="{1438010C-27E6-4DBF-8BC8-C093D3D47ADB}" dt="2021-02-17T16:42:36.224" v="17438" actId="20577"/>
      <pc:docMkLst>
        <pc:docMk/>
      </pc:docMkLst>
      <pc:sldChg chg="add del modTransition modNotesTx">
        <pc:chgData name="Zschaler, Steffen" userId="130a91b6-43d4-46e6-aee6-e1bfbc1915e3" providerId="ADAL" clId="{1438010C-27E6-4DBF-8BC8-C093D3D47ADB}" dt="2021-02-17T13:22:09" v="1500" actId="20577"/>
        <pc:sldMkLst>
          <pc:docMk/>
          <pc:sldMk cId="742865912" sldId="272"/>
        </pc:sldMkLst>
      </pc:sldChg>
      <pc:sldChg chg="modSp add del mod modTransition modNotesTx">
        <pc:chgData name="Zschaler, Steffen" userId="130a91b6-43d4-46e6-aee6-e1bfbc1915e3" providerId="ADAL" clId="{1438010C-27E6-4DBF-8BC8-C093D3D47ADB}" dt="2021-02-17T15:07:12.906" v="3810" actId="20577"/>
        <pc:sldMkLst>
          <pc:docMk/>
          <pc:sldMk cId="687279030" sldId="274"/>
        </pc:sldMkLst>
        <pc:graphicFrameChg chg="mod">
          <ac:chgData name="Zschaler, Steffen" userId="130a91b6-43d4-46e6-aee6-e1bfbc1915e3" providerId="ADAL" clId="{1438010C-27E6-4DBF-8BC8-C093D3D47ADB}" dt="2021-02-17T14:55:15.570" v="1511" actId="1036"/>
          <ac:graphicFrameMkLst>
            <pc:docMk/>
            <pc:sldMk cId="687279030" sldId="274"/>
            <ac:graphicFrameMk id="4" creationId="{00000000-0000-0000-0000-000000000000}"/>
          </ac:graphicFrameMkLst>
        </pc:graphicFrameChg>
      </pc:sldChg>
      <pc:sldChg chg="add del modTransition">
        <pc:chgData name="Zschaler, Steffen" userId="130a91b6-43d4-46e6-aee6-e1bfbc1915e3" providerId="ADAL" clId="{1438010C-27E6-4DBF-8BC8-C093D3D47ADB}" dt="2021-02-17T15:10:03.144" v="3867" actId="47"/>
        <pc:sldMkLst>
          <pc:docMk/>
          <pc:sldMk cId="2033536532" sldId="277"/>
        </pc:sldMkLst>
      </pc:sldChg>
      <pc:sldChg chg="add del modTransition modAnim modNotesTx">
        <pc:chgData name="Zschaler, Steffen" userId="130a91b6-43d4-46e6-aee6-e1bfbc1915e3" providerId="ADAL" clId="{1438010C-27E6-4DBF-8BC8-C093D3D47ADB}" dt="2021-02-17T15:31:05.938" v="8334" actId="20577"/>
        <pc:sldMkLst>
          <pc:docMk/>
          <pc:sldMk cId="1394594494" sldId="278"/>
        </pc:sldMkLst>
      </pc:sldChg>
      <pc:sldChg chg="modSp add del mod modTransition modAnim modNotesTx">
        <pc:chgData name="Zschaler, Steffen" userId="130a91b6-43d4-46e6-aee6-e1bfbc1915e3" providerId="ADAL" clId="{1438010C-27E6-4DBF-8BC8-C093D3D47ADB}" dt="2021-02-17T15:56:49.230" v="10554" actId="20577"/>
        <pc:sldMkLst>
          <pc:docMk/>
          <pc:sldMk cId="2051864269" sldId="281"/>
        </pc:sldMkLst>
        <pc:spChg chg="mod">
          <ac:chgData name="Zschaler, Steffen" userId="130a91b6-43d4-46e6-aee6-e1bfbc1915e3" providerId="ADAL" clId="{1438010C-27E6-4DBF-8BC8-C093D3D47ADB}" dt="2021-02-17T15:49:11.912" v="9154" actId="20577"/>
          <ac:spMkLst>
            <pc:docMk/>
            <pc:sldMk cId="2051864269" sldId="281"/>
            <ac:spMk id="1171459" creationId="{00000000-0000-0000-0000-000000000000}"/>
          </ac:spMkLst>
        </pc:spChg>
      </pc:sldChg>
      <pc:sldChg chg="modSp add del mod modTransition modAnim modNotesTx">
        <pc:chgData name="Zschaler, Steffen" userId="130a91b6-43d4-46e6-aee6-e1bfbc1915e3" providerId="ADAL" clId="{1438010C-27E6-4DBF-8BC8-C093D3D47ADB}" dt="2021-02-17T16:00:33.286" v="11382" actId="20577"/>
        <pc:sldMkLst>
          <pc:docMk/>
          <pc:sldMk cId="3286736350" sldId="283"/>
        </pc:sldMkLst>
        <pc:spChg chg="mod">
          <ac:chgData name="Zschaler, Steffen" userId="130a91b6-43d4-46e6-aee6-e1bfbc1915e3" providerId="ADAL" clId="{1438010C-27E6-4DBF-8BC8-C093D3D47ADB}" dt="2021-02-12T12:23:38.634" v="7"/>
          <ac:spMkLst>
            <pc:docMk/>
            <pc:sldMk cId="3286736350" sldId="283"/>
            <ac:spMk id="3" creationId="{00000000-0000-0000-0000-000000000000}"/>
          </ac:spMkLst>
        </pc:spChg>
      </pc:sldChg>
      <pc:sldChg chg="add del modTransition modNotesTx">
        <pc:chgData name="Zschaler, Steffen" userId="130a91b6-43d4-46e6-aee6-e1bfbc1915e3" providerId="ADAL" clId="{1438010C-27E6-4DBF-8BC8-C093D3D47ADB}" dt="2021-02-17T16:10:32.209" v="13708" actId="20577"/>
        <pc:sldMkLst>
          <pc:docMk/>
          <pc:sldMk cId="951282277" sldId="285"/>
        </pc:sldMkLst>
      </pc:sldChg>
      <pc:sldChg chg="modSp add del mod modTransition modAnim delCm modNotesTx">
        <pc:chgData name="Zschaler, Steffen" userId="130a91b6-43d4-46e6-aee6-e1bfbc1915e3" providerId="ADAL" clId="{1438010C-27E6-4DBF-8BC8-C093D3D47ADB}" dt="2021-02-17T16:19:34.756" v="14876" actId="20577"/>
        <pc:sldMkLst>
          <pc:docMk/>
          <pc:sldMk cId="671640444" sldId="289"/>
        </pc:sldMkLst>
        <pc:spChg chg="mod">
          <ac:chgData name="Zschaler, Steffen" userId="130a91b6-43d4-46e6-aee6-e1bfbc1915e3" providerId="ADAL" clId="{1438010C-27E6-4DBF-8BC8-C093D3D47ADB}" dt="2021-02-12T12:23:38.634" v="7"/>
          <ac:spMkLst>
            <pc:docMk/>
            <pc:sldMk cId="671640444" sldId="289"/>
            <ac:spMk id="3" creationId="{00000000-0000-0000-0000-000000000000}"/>
          </ac:spMkLst>
        </pc:spChg>
      </pc:sldChg>
      <pc:sldChg chg="addSp modSp add del mod modTransition modNotesTx">
        <pc:chgData name="Zschaler, Steffen" userId="130a91b6-43d4-46e6-aee6-e1bfbc1915e3" providerId="ADAL" clId="{1438010C-27E6-4DBF-8BC8-C093D3D47ADB}" dt="2021-02-17T16:38:05.002" v="16283" actId="20577"/>
        <pc:sldMkLst>
          <pc:docMk/>
          <pc:sldMk cId="1524206317" sldId="291"/>
        </pc:sldMkLst>
        <pc:spChg chg="mod">
          <ac:chgData name="Zschaler, Steffen" userId="130a91b6-43d4-46e6-aee6-e1bfbc1915e3" providerId="ADAL" clId="{1438010C-27E6-4DBF-8BC8-C093D3D47ADB}" dt="2021-02-17T16:35:57.133" v="15951" actId="20577"/>
          <ac:spMkLst>
            <pc:docMk/>
            <pc:sldMk cId="1524206317" sldId="291"/>
            <ac:spMk id="3" creationId="{00000000-0000-0000-0000-000000000000}"/>
          </ac:spMkLst>
        </pc:spChg>
        <pc:spChg chg="add mod">
          <ac:chgData name="Zschaler, Steffen" userId="130a91b6-43d4-46e6-aee6-e1bfbc1915e3" providerId="ADAL" clId="{1438010C-27E6-4DBF-8BC8-C093D3D47ADB}" dt="2021-02-17T16:36:47.856" v="15968" actId="1076"/>
          <ac:spMkLst>
            <pc:docMk/>
            <pc:sldMk cId="1524206317" sldId="291"/>
            <ac:spMk id="6" creationId="{7F1E4AB6-B3DF-4F42-A5BF-30188E5B98DA}"/>
          </ac:spMkLst>
        </pc:spChg>
      </pc:sldChg>
      <pc:sldChg chg="add del modTransition">
        <pc:chgData name="Zschaler, Steffen" userId="130a91b6-43d4-46e6-aee6-e1bfbc1915e3" providerId="ADAL" clId="{1438010C-27E6-4DBF-8BC8-C093D3D47ADB}" dt="2021-02-17T15:10:16.823" v="3869" actId="47"/>
        <pc:sldMkLst>
          <pc:docMk/>
          <pc:sldMk cId="3370811252" sldId="332"/>
        </pc:sldMkLst>
      </pc:sldChg>
      <pc:sldChg chg="add del modTransition modNotesTx">
        <pc:chgData name="Zschaler, Steffen" userId="130a91b6-43d4-46e6-aee6-e1bfbc1915e3" providerId="ADAL" clId="{1438010C-27E6-4DBF-8BC8-C093D3D47ADB}" dt="2021-02-17T15:34:24.788" v="9117" actId="20577"/>
        <pc:sldMkLst>
          <pc:docMk/>
          <pc:sldMk cId="1428333460" sldId="333"/>
        </pc:sldMkLst>
      </pc:sldChg>
      <pc:sldChg chg="add del modTransition">
        <pc:chgData name="Zschaler, Steffen" userId="130a91b6-43d4-46e6-aee6-e1bfbc1915e3" providerId="ADAL" clId="{1438010C-27E6-4DBF-8BC8-C093D3D47ADB}" dt="2021-02-17T15:10:27.755" v="3871" actId="47"/>
        <pc:sldMkLst>
          <pc:docMk/>
          <pc:sldMk cId="3704516708" sldId="334"/>
        </pc:sldMkLst>
      </pc:sldChg>
      <pc:sldChg chg="add del modTransition">
        <pc:chgData name="Zschaler, Steffen" userId="130a91b6-43d4-46e6-aee6-e1bfbc1915e3" providerId="ADAL" clId="{1438010C-27E6-4DBF-8BC8-C093D3D47ADB}" dt="2021-02-17T15:10:43.323" v="3873" actId="47"/>
        <pc:sldMkLst>
          <pc:docMk/>
          <pc:sldMk cId="3334763700" sldId="336"/>
        </pc:sldMkLst>
      </pc:sldChg>
      <pc:sldChg chg="add del modTransition modNotesTx">
        <pc:chgData name="Zschaler, Steffen" userId="130a91b6-43d4-46e6-aee6-e1bfbc1915e3" providerId="ADAL" clId="{1438010C-27E6-4DBF-8BC8-C093D3D47ADB}" dt="2021-02-17T16:08:53.219" v="13377" actId="20577"/>
        <pc:sldMkLst>
          <pc:docMk/>
          <pc:sldMk cId="2205046230" sldId="337"/>
        </pc:sldMkLst>
      </pc:sldChg>
      <pc:sldChg chg="modSp add del mod modTransition modNotesTx">
        <pc:chgData name="Zschaler, Steffen" userId="130a91b6-43d4-46e6-aee6-e1bfbc1915e3" providerId="ADAL" clId="{1438010C-27E6-4DBF-8BC8-C093D3D47ADB}" dt="2021-02-17T16:42:36.224" v="17438" actId="20577"/>
        <pc:sldMkLst>
          <pc:docMk/>
          <pc:sldMk cId="1317617881" sldId="338"/>
        </pc:sldMkLst>
        <pc:spChg chg="mod">
          <ac:chgData name="Zschaler, Steffen" userId="130a91b6-43d4-46e6-aee6-e1bfbc1915e3" providerId="ADAL" clId="{1438010C-27E6-4DBF-8BC8-C093D3D47ADB}" dt="2021-02-12T12:23:38.634" v="7"/>
          <ac:spMkLst>
            <pc:docMk/>
            <pc:sldMk cId="1317617881" sldId="338"/>
            <ac:spMk id="3" creationId="{00000000-0000-0000-0000-000000000000}"/>
          </ac:spMkLst>
        </pc:spChg>
      </pc:sldChg>
      <pc:sldChg chg="modSp add del mod modTransition">
        <pc:chgData name="Zschaler, Steffen" userId="130a91b6-43d4-46e6-aee6-e1bfbc1915e3" providerId="ADAL" clId="{1438010C-27E6-4DBF-8BC8-C093D3D47ADB}" dt="2021-02-12T12:24:27.306" v="68" actId="47"/>
        <pc:sldMkLst>
          <pc:docMk/>
          <pc:sldMk cId="3101046552" sldId="349"/>
        </pc:sldMkLst>
        <pc:spChg chg="mod">
          <ac:chgData name="Zschaler, Steffen" userId="130a91b6-43d4-46e6-aee6-e1bfbc1915e3" providerId="ADAL" clId="{1438010C-27E6-4DBF-8BC8-C093D3D47ADB}" dt="2021-02-12T12:23:38.634" v="7"/>
          <ac:spMkLst>
            <pc:docMk/>
            <pc:sldMk cId="3101046552" sldId="349"/>
            <ac:spMk id="3" creationId="{00000000-0000-0000-0000-000000000000}"/>
          </ac:spMkLst>
        </pc:spChg>
      </pc:sldChg>
      <pc:sldChg chg="add del modTransition">
        <pc:chgData name="Zschaler, Steffen" userId="130a91b6-43d4-46e6-aee6-e1bfbc1915e3" providerId="ADAL" clId="{1438010C-27E6-4DBF-8BC8-C093D3D47ADB}" dt="2021-02-12T12:24:27.306" v="68" actId="47"/>
        <pc:sldMkLst>
          <pc:docMk/>
          <pc:sldMk cId="4044541665" sldId="352"/>
        </pc:sldMkLst>
      </pc:sldChg>
      <pc:sldChg chg="modSp add del mod modNotesTx">
        <pc:chgData name="Zschaler, Steffen" userId="130a91b6-43d4-46e6-aee6-e1bfbc1915e3" providerId="ADAL" clId="{1438010C-27E6-4DBF-8BC8-C093D3D47ADB}" dt="2021-02-17T15:22:04.167" v="6457" actId="20577"/>
        <pc:sldMkLst>
          <pc:docMk/>
          <pc:sldMk cId="781475797" sldId="355"/>
        </pc:sldMkLst>
        <pc:picChg chg="mod">
          <ac:chgData name="Zschaler, Steffen" userId="130a91b6-43d4-46e6-aee6-e1bfbc1915e3" providerId="ADAL" clId="{1438010C-27E6-4DBF-8BC8-C093D3D47ADB}" dt="2021-02-17T15:13:45.385" v="4331" actId="14861"/>
          <ac:picMkLst>
            <pc:docMk/>
            <pc:sldMk cId="781475797" sldId="355"/>
            <ac:picMk id="11" creationId="{00000000-0000-0000-0000-000000000000}"/>
          </ac:picMkLst>
        </pc:picChg>
      </pc:sldChg>
      <pc:sldChg chg="modSp new mod modNotesTx">
        <pc:chgData name="Zschaler, Steffen" userId="130a91b6-43d4-46e6-aee6-e1bfbc1915e3" providerId="ADAL" clId="{1438010C-27E6-4DBF-8BC8-C093D3D47ADB}" dt="2021-02-17T13:16:13.604" v="231" actId="20577"/>
        <pc:sldMkLst>
          <pc:docMk/>
          <pc:sldMk cId="3346036952" sldId="356"/>
        </pc:sldMkLst>
        <pc:spChg chg="mod">
          <ac:chgData name="Zschaler, Steffen" userId="130a91b6-43d4-46e6-aee6-e1bfbc1915e3" providerId="ADAL" clId="{1438010C-27E6-4DBF-8BC8-C093D3D47ADB}" dt="2021-02-12T12:24:09.429" v="67" actId="14838"/>
          <ac:spMkLst>
            <pc:docMk/>
            <pc:sldMk cId="3346036952" sldId="356"/>
            <ac:spMk id="2" creationId="{4CD8321F-4345-4374-950F-B7ADA6B420EA}"/>
          </ac:spMkLst>
        </pc:spChg>
        <pc:spChg chg="mod">
          <ac:chgData name="Zschaler, Steffen" userId="130a91b6-43d4-46e6-aee6-e1bfbc1915e3" providerId="ADAL" clId="{1438010C-27E6-4DBF-8BC8-C093D3D47ADB}" dt="2021-02-12T12:24:03.343" v="65" actId="20577"/>
          <ac:spMkLst>
            <pc:docMk/>
            <pc:sldMk cId="3346036952" sldId="356"/>
            <ac:spMk id="3" creationId="{F032B2AD-1E24-42D1-98E2-07FF62D351C5}"/>
          </ac:spMkLst>
        </pc:spChg>
      </pc:sldChg>
      <pc:sldChg chg="modSp add modAnim modNotesTx">
        <pc:chgData name="Zschaler, Steffen" userId="130a91b6-43d4-46e6-aee6-e1bfbc1915e3" providerId="ADAL" clId="{1438010C-27E6-4DBF-8BC8-C093D3D47ADB}" dt="2021-02-17T15:12:39.583" v="4330" actId="20577"/>
        <pc:sldMkLst>
          <pc:docMk/>
          <pc:sldMk cId="4047163618" sldId="357"/>
        </pc:sldMkLst>
        <pc:spChg chg="mod">
          <ac:chgData name="Zschaler, Steffen" userId="130a91b6-43d4-46e6-aee6-e1bfbc1915e3" providerId="ADAL" clId="{1438010C-27E6-4DBF-8BC8-C093D3D47ADB}" dt="2021-02-17T15:08:02.344" v="3860" actId="20577"/>
          <ac:spMkLst>
            <pc:docMk/>
            <pc:sldMk cId="4047163618" sldId="357"/>
            <ac:spMk id="3" creationId="{00000000-0000-0000-0000-000000000000}"/>
          </ac:spMkLst>
        </pc:spChg>
      </pc:sldChg>
      <pc:sldChg chg="add modAnim modNotesTx">
        <pc:chgData name="Zschaler, Steffen" userId="130a91b6-43d4-46e6-aee6-e1bfbc1915e3" providerId="ADAL" clId="{1438010C-27E6-4DBF-8BC8-C093D3D47ADB}" dt="2021-02-17T15:22:32.868" v="6509" actId="20577"/>
        <pc:sldMkLst>
          <pc:docMk/>
          <pc:sldMk cId="25860672" sldId="358"/>
        </pc:sldMkLst>
      </pc:sldChg>
      <pc:sldChg chg="add modAnim modNotesTx">
        <pc:chgData name="Zschaler, Steffen" userId="130a91b6-43d4-46e6-aee6-e1bfbc1915e3" providerId="ADAL" clId="{1438010C-27E6-4DBF-8BC8-C093D3D47ADB}" dt="2021-02-17T15:34:41.416" v="9151" actId="20577"/>
        <pc:sldMkLst>
          <pc:docMk/>
          <pc:sldMk cId="323274872" sldId="359"/>
        </pc:sldMkLst>
      </pc:sldChg>
      <pc:sldChg chg="add modAnim modNotesTx">
        <pc:chgData name="Zschaler, Steffen" userId="130a91b6-43d4-46e6-aee6-e1bfbc1915e3" providerId="ADAL" clId="{1438010C-27E6-4DBF-8BC8-C093D3D47ADB}" dt="2021-02-17T16:00:51.111" v="11439" actId="20577"/>
        <pc:sldMkLst>
          <pc:docMk/>
          <pc:sldMk cId="4165197813" sldId="360"/>
        </pc:sldMkLst>
      </pc:sldChg>
      <pc:sldChg chg="add modAnim modNotesTx">
        <pc:chgData name="Zschaler, Steffen" userId="130a91b6-43d4-46e6-aee6-e1bfbc1915e3" providerId="ADAL" clId="{1438010C-27E6-4DBF-8BC8-C093D3D47ADB}" dt="2021-02-17T16:19:52.906" v="14918" actId="20577"/>
        <pc:sldMkLst>
          <pc:docMk/>
          <pc:sldMk cId="2526825583" sldId="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3DB5-8EEF-4DA0-9FB4-CE4CED71E366}" type="datetimeFigureOut">
              <a:rPr lang="en-GB" smtClean="0"/>
              <a:t>17/02/2021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CF704-A5DB-4FCB-9D2D-64A5331E3A5D}" type="slidenum">
              <a:rPr lang="en-GB" smtClean="0"/>
              <a:t>‹#›</a:t>
            </a:fld>
            <a:endParaRPr lang="en-GB"/>
          </a:p>
        </p:txBody>
      </p:sp>
    </p:spTree>
    <p:extLst>
      <p:ext uri="{BB962C8B-B14F-4D97-AF65-F5344CB8AC3E}">
        <p14:creationId xmlns:p14="http://schemas.microsoft.com/office/powerpoint/2010/main" val="294904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a:t>
            </a:r>
          </a:p>
          <a:p>
            <a:endParaRPr lang="en-GB" dirty="0"/>
          </a:p>
          <a:p>
            <a:r>
              <a:rPr lang="en-GB" dirty="0"/>
              <a:t>In this video, we start our exploration of agile techniques by looking at extreme programming – or XP for short.</a:t>
            </a:r>
          </a:p>
        </p:txBody>
      </p:sp>
      <p:sp>
        <p:nvSpPr>
          <p:cNvPr id="4" name="Slide Number Placeholder 3"/>
          <p:cNvSpPr>
            <a:spLocks noGrp="1"/>
          </p:cNvSpPr>
          <p:nvPr>
            <p:ph type="sldNum" sz="quarter" idx="5"/>
          </p:nvPr>
        </p:nvSpPr>
        <p:spPr/>
        <p:txBody>
          <a:bodyPr/>
          <a:lstStyle/>
          <a:p>
            <a:fld id="{AE1CF704-A5DB-4FCB-9D2D-64A5331E3A5D}" type="slidenum">
              <a:rPr lang="en-GB" smtClean="0"/>
              <a:t>1</a:t>
            </a:fld>
            <a:endParaRPr lang="en-GB"/>
          </a:p>
        </p:txBody>
      </p:sp>
    </p:spTree>
    <p:extLst>
      <p:ext uri="{BB962C8B-B14F-4D97-AF65-F5344CB8AC3E}">
        <p14:creationId xmlns:p14="http://schemas.microsoft.com/office/powerpoint/2010/main" val="28655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Agile is all about embracing change, but how do we actually do this?</a:t>
            </a:r>
          </a:p>
          <a:p>
            <a:endParaRPr lang="en-GB" dirty="0"/>
          </a:p>
          <a:p>
            <a:r>
              <a:rPr lang="en-GB" dirty="0"/>
              <a:t>&lt;ANIMATE&gt;</a:t>
            </a:r>
          </a:p>
          <a:p>
            <a:r>
              <a:rPr lang="en-GB" dirty="0"/>
              <a:t>Conventional wisdom suggests that we need to design for change. We should predict likely change and create an architecture and design that will make it easy to accommodate this change.</a:t>
            </a:r>
          </a:p>
          <a:p>
            <a:r>
              <a:rPr lang="en-GB" dirty="0"/>
              <a:t>XP suggests that this isn’t worthwhile: predicting the specific need for change cannot be done reliably.</a:t>
            </a:r>
          </a:p>
          <a:p>
            <a:r>
              <a:rPr lang="en-GB" dirty="0"/>
              <a:t>The YAGNI principle captures this well: if you are tempted to implement a design for a particular flexibility, remind yourself that You </a:t>
            </a:r>
            <a:r>
              <a:rPr lang="en-GB" dirty="0" err="1"/>
              <a:t>Ain’t</a:t>
            </a:r>
            <a:r>
              <a:rPr lang="en-GB" dirty="0"/>
              <a:t> </a:t>
            </a:r>
            <a:r>
              <a:rPr lang="en-GB" dirty="0" err="1"/>
              <a:t>Gonna</a:t>
            </a:r>
            <a:r>
              <a:rPr lang="en-GB" dirty="0"/>
              <a:t> Need It.</a:t>
            </a:r>
          </a:p>
          <a:p>
            <a:endParaRPr lang="en-GB" dirty="0"/>
          </a:p>
          <a:p>
            <a:r>
              <a:rPr lang="en-GB" dirty="0"/>
              <a:t>&lt;ANIMATE&gt;</a:t>
            </a:r>
          </a:p>
          <a:p>
            <a:r>
              <a:rPr lang="en-GB" dirty="0"/>
              <a:t>Instead, XP suggests that we should aim to maintain a clean codebase and constantly improve it for clarity and maintainability.</a:t>
            </a:r>
          </a:p>
          <a:p>
            <a:r>
              <a:rPr lang="en-GB" dirty="0"/>
              <a:t>This is called refactoring: making a change to the code that improves its structure but maintains its behaviour.</a:t>
            </a:r>
          </a:p>
          <a:p>
            <a:r>
              <a:rPr lang="en-GB" dirty="0"/>
              <a:t>Having a strong, automated regression test suite helps with refactoring as it helps us spot when a change affects the system’s behaviour.</a:t>
            </a:r>
          </a:p>
          <a:p>
            <a:r>
              <a:rPr lang="en-GB" dirty="0"/>
              <a:t>Refactoring done in this way improves understandability of the code and makes it easier to change and extend.</a:t>
            </a:r>
          </a:p>
          <a:p>
            <a:endParaRPr lang="en-GB" dirty="0"/>
          </a:p>
          <a:p>
            <a:r>
              <a:rPr lang="en-GB" dirty="0"/>
              <a:t>&lt;ANIMATE&gt;</a:t>
            </a:r>
          </a:p>
          <a:p>
            <a:r>
              <a:rPr lang="en-GB" dirty="0"/>
              <a:t>However, there are no silver bullets and some changes will require extensive architecture refactoring (like going from a bicycle to a motorbike). </a:t>
            </a:r>
          </a:p>
          <a:p>
            <a:r>
              <a:rPr lang="en-GB" dirty="0"/>
              <a:t>This will be much more expensive and, at times, upfront design would help us avoid such cost.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E1CF704-A5DB-4FCB-9D2D-64A5331E3A5D}" type="slidenum">
              <a:rPr lang="en-GB" smtClean="0"/>
              <a:t>10</a:t>
            </a:fld>
            <a:endParaRPr lang="en-GB"/>
          </a:p>
        </p:txBody>
      </p:sp>
    </p:spTree>
    <p:extLst>
      <p:ext uri="{BB962C8B-B14F-4D97-AF65-F5344CB8AC3E}">
        <p14:creationId xmlns:p14="http://schemas.microsoft.com/office/powerpoint/2010/main" val="401942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refactoring is about changing the implementation </a:t>
            </a:r>
            <a:r>
              <a:rPr lang="en-GB" b="1" dirty="0"/>
              <a:t>without</a:t>
            </a:r>
            <a:r>
              <a:rPr lang="en-GB" b="0" dirty="0"/>
              <a:t> changing the behaviour. </a:t>
            </a:r>
          </a:p>
          <a:p>
            <a:r>
              <a:rPr lang="en-GB" b="0" dirty="0"/>
              <a:t>Over time, we have developed a large catalogue of general refactoring operations that have proven themselves useful in different contexts.</a:t>
            </a:r>
          </a:p>
          <a:p>
            <a:endParaRPr lang="en-GB" b="0" dirty="0"/>
          </a:p>
          <a:p>
            <a:r>
              <a:rPr lang="en-GB" b="0" dirty="0"/>
              <a:t>&lt;ANIMATE&gt;</a:t>
            </a:r>
          </a:p>
          <a:p>
            <a:r>
              <a:rPr lang="en-GB" b="0" dirty="0"/>
              <a:t>Here are some examples:</a:t>
            </a:r>
          </a:p>
          <a:p>
            <a:pPr marL="228600" indent="-228600">
              <a:buAutoNum type="arabicPeriod"/>
            </a:pPr>
            <a:r>
              <a:rPr lang="en-GB" b="0" dirty="0"/>
              <a:t>&lt;ANIMATE&gt; Introducing super classes in object-oriented class hierarchies and pulling up attributes and methods that occur in multiple classes</a:t>
            </a:r>
          </a:p>
          <a:p>
            <a:pPr marL="228600" indent="-228600">
              <a:buAutoNum type="arabicPeriod"/>
            </a:pPr>
            <a:r>
              <a:rPr lang="en-GB" b="0" dirty="0"/>
              <a:t>&lt;ANIMATE&gt; Tidying up and renaming attributes and methods to make them easier to understand</a:t>
            </a:r>
          </a:p>
          <a:p>
            <a:pPr marL="228600" indent="-228600">
              <a:buAutoNum type="arabicPeriod"/>
            </a:pPr>
            <a:r>
              <a:rPr lang="en-GB" b="0" dirty="0"/>
              <a:t>&lt;ANIMATE&gt; Replacing repeated code with a single method call to avoid duplication – the DRY principle reflects this idea.</a:t>
            </a:r>
          </a:p>
          <a:p>
            <a:pPr marL="0" indent="0">
              <a:buNone/>
            </a:pPr>
            <a:endParaRPr lang="en-GB" b="0" dirty="0"/>
          </a:p>
          <a:p>
            <a:pPr marL="0" indent="0">
              <a:buNone/>
            </a:pPr>
            <a:r>
              <a:rPr lang="en-GB" b="0" dirty="0"/>
              <a:t>These ideas are so common that they are often directly supported by integrated development environments such as Eclipse or IntelliJ.</a:t>
            </a:r>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p:txBody>
      </p:sp>
      <p:sp>
        <p:nvSpPr>
          <p:cNvPr id="4" name="Slide Number Placeholder 3"/>
          <p:cNvSpPr>
            <a:spLocks noGrp="1"/>
          </p:cNvSpPr>
          <p:nvPr>
            <p:ph type="sldNum" sz="quarter" idx="5"/>
          </p:nvPr>
        </p:nvSpPr>
        <p:spPr/>
        <p:txBody>
          <a:bodyPr/>
          <a:lstStyle/>
          <a:p>
            <a:fld id="{AE1CF704-A5DB-4FCB-9D2D-64A5331E3A5D}" type="slidenum">
              <a:rPr lang="en-GB" smtClean="0"/>
              <a:t>11</a:t>
            </a:fld>
            <a:endParaRPr lang="en-GB"/>
          </a:p>
        </p:txBody>
      </p:sp>
    </p:spTree>
    <p:extLst>
      <p:ext uri="{BB962C8B-B14F-4D97-AF65-F5344CB8AC3E}">
        <p14:creationId xmlns:p14="http://schemas.microsoft.com/office/powerpoint/2010/main" val="3837217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next look at the idea of test-driven development.</a:t>
            </a:r>
          </a:p>
        </p:txBody>
      </p:sp>
      <p:sp>
        <p:nvSpPr>
          <p:cNvPr id="4" name="Slide Number Placeholder 3"/>
          <p:cNvSpPr>
            <a:spLocks noGrp="1"/>
          </p:cNvSpPr>
          <p:nvPr>
            <p:ph type="sldNum" sz="quarter" idx="5"/>
          </p:nvPr>
        </p:nvSpPr>
        <p:spPr/>
        <p:txBody>
          <a:bodyPr/>
          <a:lstStyle/>
          <a:p>
            <a:fld id="{AE1CF704-A5DB-4FCB-9D2D-64A5331E3A5D}" type="slidenum">
              <a:rPr lang="en-GB" smtClean="0"/>
              <a:t>12</a:t>
            </a:fld>
            <a:endParaRPr lang="en-GB"/>
          </a:p>
        </p:txBody>
      </p:sp>
    </p:spTree>
    <p:extLst>
      <p:ext uri="{BB962C8B-B14F-4D97-AF65-F5344CB8AC3E}">
        <p14:creationId xmlns:p14="http://schemas.microsoft.com/office/powerpoint/2010/main" val="3258311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idea is that rather than jumping right in and implementing a solution for a user story, we &lt;ANIMATE&gt; start by writing a test.</a:t>
            </a:r>
          </a:p>
          <a:p>
            <a:endParaRPr lang="en-GB" dirty="0"/>
          </a:p>
          <a:p>
            <a:r>
              <a:rPr lang="en-GB" dirty="0"/>
              <a:t>This may seem counter-intuitive: how can a test run through if there isn’t even an implementation yet? And, indeed, the test will, initially, fail.</a:t>
            </a:r>
          </a:p>
          <a:p>
            <a:endParaRPr lang="en-GB" dirty="0"/>
          </a:p>
          <a:p>
            <a:r>
              <a:rPr lang="en-GB" dirty="0"/>
              <a:t>However, we have now achieved two things:</a:t>
            </a:r>
          </a:p>
          <a:p>
            <a:pPr marL="228600" indent="-228600">
              <a:buAutoNum type="arabicPeriod"/>
            </a:pPr>
            <a:r>
              <a:rPr lang="en-GB" dirty="0"/>
              <a:t>We have written an example of how we expect our new code to be used – typically easier done than writing the implementation, this provides documentation, but also is an important first step in the process of designing a solution.</a:t>
            </a:r>
          </a:p>
          <a:p>
            <a:pPr marL="228600" indent="-228600">
              <a:buAutoNum type="arabicPeriod"/>
            </a:pPr>
            <a:r>
              <a:rPr lang="en-GB" dirty="0"/>
              <a:t>We have evidence that our test will indeed capture whether our solution works: at the very least, we know it will not pass if there is no solution.</a:t>
            </a:r>
          </a:p>
          <a:p>
            <a:pPr marL="0" indent="0">
              <a:buNone/>
            </a:pPr>
            <a:endParaRPr lang="en-GB" dirty="0"/>
          </a:p>
          <a:p>
            <a:pPr marL="0" indent="0">
              <a:buNone/>
            </a:pPr>
            <a:r>
              <a:rPr lang="en-GB" dirty="0"/>
              <a:t>So, in this sense, a broken test at the start of TDD is </a:t>
            </a:r>
            <a:r>
              <a:rPr lang="en-GB" b="1" dirty="0"/>
              <a:t>a good thing.</a:t>
            </a:r>
            <a:endParaRPr lang="en-GB" b="0" dirty="0"/>
          </a:p>
          <a:p>
            <a:pPr marL="0" indent="0">
              <a:buNone/>
            </a:pPr>
            <a:endParaRPr lang="en-GB" b="0" dirty="0"/>
          </a:p>
          <a:p>
            <a:pPr marL="0" indent="0">
              <a:buNone/>
            </a:pPr>
            <a:r>
              <a:rPr lang="en-GB" b="0" dirty="0"/>
              <a:t>Once we have a test, we start building an implementation. Here, we build the simplest implementation that &lt;ANIMATE&gt; makes the test pass.</a:t>
            </a:r>
          </a:p>
          <a:p>
            <a:pPr marL="0" indent="0">
              <a:buNone/>
            </a:pPr>
            <a:endParaRPr lang="en-GB" b="0" dirty="0"/>
          </a:p>
          <a:p>
            <a:pPr marL="0" indent="0">
              <a:buNone/>
            </a:pPr>
            <a:r>
              <a:rPr lang="en-GB" dirty="0"/>
              <a:t>This may not yet be the perfect solution, it’s probably a bit too specific and its implementation will likely not be particularly clean. But, at least we know that we can build a solution and we have an example in front of us that we can improve.</a:t>
            </a:r>
          </a:p>
          <a:p>
            <a:pPr marL="0" indent="0">
              <a:buNone/>
            </a:pPr>
            <a:endParaRPr lang="en-GB" dirty="0"/>
          </a:p>
          <a:p>
            <a:pPr marL="0" indent="0">
              <a:buNone/>
            </a:pPr>
            <a:r>
              <a:rPr lang="en-GB" dirty="0"/>
              <a:t>As a first step of improving our implementation, we &lt;ANIMATE&gt; refactor it. Note that our test helps us here, too, as it gives us an indication when we’re starting to change behaviours rather than refactoring the implementation.</a:t>
            </a:r>
          </a:p>
          <a:p>
            <a:pPr marL="0" indent="0">
              <a:buNone/>
            </a:pPr>
            <a:endParaRPr lang="en-GB" dirty="0"/>
          </a:p>
          <a:p>
            <a:pPr marL="0" indent="0">
              <a:buNone/>
            </a:pPr>
            <a:r>
              <a:rPr lang="en-GB" dirty="0"/>
              <a:t>To ensure we have a complete implementation of the user story, we then &lt;ANIMATE&gt; write more tests and go around the loop again until we have enough tests to satisfy ourselves that we have correctly implemented the user story. For every test we add, we expect to see it fail – adding a test that goes through right away doesn’t help us move the implementation forward.</a:t>
            </a:r>
          </a:p>
        </p:txBody>
      </p:sp>
      <p:sp>
        <p:nvSpPr>
          <p:cNvPr id="4" name="Slide Number Placeholder 3"/>
          <p:cNvSpPr>
            <a:spLocks noGrp="1"/>
          </p:cNvSpPr>
          <p:nvPr>
            <p:ph type="sldNum" sz="quarter" idx="5"/>
          </p:nvPr>
        </p:nvSpPr>
        <p:spPr/>
        <p:txBody>
          <a:bodyPr/>
          <a:lstStyle/>
          <a:p>
            <a:fld id="{AE1CF704-A5DB-4FCB-9D2D-64A5331E3A5D}" type="slidenum">
              <a:rPr lang="en-GB" smtClean="0"/>
              <a:t>13</a:t>
            </a:fld>
            <a:endParaRPr lang="en-GB"/>
          </a:p>
        </p:txBody>
      </p:sp>
    </p:spTree>
    <p:extLst>
      <p:ext uri="{BB962C8B-B14F-4D97-AF65-F5344CB8AC3E}">
        <p14:creationId xmlns:p14="http://schemas.microsoft.com/office/powerpoint/2010/main" val="160857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Benefits of TDD include that writing tests can help clarify requirements by giving examples of typical usage scenarios and that they give us an executable rendering of the requirements, enabling automated checking.</a:t>
            </a:r>
          </a:p>
          <a:p>
            <a:endParaRPr lang="en-GB" dirty="0"/>
          </a:p>
          <a:p>
            <a:r>
              <a:rPr lang="en-GB" dirty="0"/>
              <a:t>We have already spoken about the benefits of an automated test suite last week.</a:t>
            </a:r>
          </a:p>
        </p:txBody>
      </p:sp>
      <p:sp>
        <p:nvSpPr>
          <p:cNvPr id="4" name="Slide Number Placeholder 3"/>
          <p:cNvSpPr>
            <a:spLocks noGrp="1"/>
          </p:cNvSpPr>
          <p:nvPr>
            <p:ph type="sldNum" sz="quarter" idx="5"/>
          </p:nvPr>
        </p:nvSpPr>
        <p:spPr/>
        <p:txBody>
          <a:bodyPr/>
          <a:lstStyle/>
          <a:p>
            <a:fld id="{AE1CF704-A5DB-4FCB-9D2D-64A5331E3A5D}" type="slidenum">
              <a:rPr lang="en-GB" smtClean="0"/>
              <a:t>14</a:t>
            </a:fld>
            <a:endParaRPr lang="en-GB"/>
          </a:p>
        </p:txBody>
      </p:sp>
    </p:spTree>
    <p:extLst>
      <p:ext uri="{BB962C8B-B14F-4D97-AF65-F5344CB8AC3E}">
        <p14:creationId xmlns:p14="http://schemas.microsoft.com/office/powerpoint/2010/main" val="132550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of course there are potential drawbacks, too, with TDD:</a:t>
            </a:r>
          </a:p>
          <a:p>
            <a:endParaRPr lang="en-GB" dirty="0"/>
          </a:p>
          <a:p>
            <a:pPr marL="228600" indent="-228600">
              <a:buAutoNum type="arabicPeriod"/>
            </a:pPr>
            <a:r>
              <a:rPr lang="en-GB" dirty="0"/>
              <a:t>&lt;ANIMATE&gt; TDD doesn’t necessarily lead to a high-quality test suite. Programmers prefer programming to testing, so may take shortcuts when writing tests and “give up early” when going round the loop. Generally, nobody likes to break their own code, right? TDD helps with the latter problem a little, as a broken test is actually a useful and positive thing in TDD, but it’s still not perfect. More importantly, it can be difficult to write tests incrementally for some functionalities, making it difficult to make incremental progress in a TDD manner. Finally, when TDD replaces a full system specification, how do we know we have a complete set of tests?</a:t>
            </a:r>
          </a:p>
          <a:p>
            <a:pPr marL="228600" indent="-228600">
              <a:buAutoNum type="arabicPeriod"/>
            </a:pPr>
            <a:r>
              <a:rPr lang="en-GB" dirty="0"/>
              <a:t>&lt;ANIMATE&gt; TDD may create strange incentives for software quality. In particular, testability may become more important than usability and robust software architecture. Often, </a:t>
            </a:r>
            <a:r>
              <a:rPr lang="en-GB" dirty="0" err="1"/>
              <a:t>refactorings</a:t>
            </a:r>
            <a:r>
              <a:rPr lang="en-GB" dirty="0"/>
              <a:t> that lead to better testability also lead to a more robust software architecture, but that’s not always the case.</a:t>
            </a:r>
          </a:p>
        </p:txBody>
      </p:sp>
      <p:sp>
        <p:nvSpPr>
          <p:cNvPr id="4" name="Slide Number Placeholder 3"/>
          <p:cNvSpPr>
            <a:spLocks noGrp="1"/>
          </p:cNvSpPr>
          <p:nvPr>
            <p:ph type="sldNum" sz="quarter" idx="5"/>
          </p:nvPr>
        </p:nvSpPr>
        <p:spPr/>
        <p:txBody>
          <a:bodyPr/>
          <a:lstStyle/>
          <a:p>
            <a:fld id="{AE1CF704-A5DB-4FCB-9D2D-64A5331E3A5D}" type="slidenum">
              <a:rPr lang="en-GB" smtClean="0"/>
              <a:t>15</a:t>
            </a:fld>
            <a:endParaRPr lang="en-GB"/>
          </a:p>
        </p:txBody>
      </p:sp>
    </p:spTree>
    <p:extLst>
      <p:ext uri="{BB962C8B-B14F-4D97-AF65-F5344CB8AC3E}">
        <p14:creationId xmlns:p14="http://schemas.microsoft.com/office/powerpoint/2010/main" val="311972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finally look at pair programming.</a:t>
            </a:r>
          </a:p>
        </p:txBody>
      </p:sp>
      <p:sp>
        <p:nvSpPr>
          <p:cNvPr id="4" name="Slide Number Placeholder 3"/>
          <p:cNvSpPr>
            <a:spLocks noGrp="1"/>
          </p:cNvSpPr>
          <p:nvPr>
            <p:ph type="sldNum" sz="quarter" idx="5"/>
          </p:nvPr>
        </p:nvSpPr>
        <p:spPr/>
        <p:txBody>
          <a:bodyPr/>
          <a:lstStyle/>
          <a:p>
            <a:fld id="{AE1CF704-A5DB-4FCB-9D2D-64A5331E3A5D}" type="slidenum">
              <a:rPr lang="en-GB" smtClean="0"/>
              <a:t>16</a:t>
            </a:fld>
            <a:endParaRPr lang="en-GB"/>
          </a:p>
        </p:txBody>
      </p:sp>
    </p:spTree>
    <p:extLst>
      <p:ext uri="{BB962C8B-B14F-4D97-AF65-F5344CB8AC3E}">
        <p14:creationId xmlns:p14="http://schemas.microsoft.com/office/powerpoint/2010/main" val="584255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Pair programming means that two people work together to write one piece of code / implement one user story.</a:t>
            </a:r>
          </a:p>
          <a:p>
            <a:endParaRPr lang="en-GB" dirty="0"/>
          </a:p>
          <a:p>
            <a:r>
              <a:rPr lang="en-GB" dirty="0"/>
              <a:t>Ideally, pairs are created dynamically and different team members collaborate at different times. </a:t>
            </a:r>
          </a:p>
          <a:p>
            <a:r>
              <a:rPr lang="en-GB" dirty="0"/>
              <a:t>This allows knowledge to spread through the team over time and reduces the risks associated to team members leaving.</a:t>
            </a:r>
          </a:p>
          <a:p>
            <a:r>
              <a:rPr lang="en-GB" dirty="0"/>
              <a:t>It effectively increases the “bus factor” of the project, that is the number of people that could be “run over by a bus” before the project becomes unsustainable. Projects where key functionality is understood only by one team member have a really bad bus factor of 1. Teams where every member can, in principle, contribute to all features, have the best possible bus factor. In practice, most teams are somewhere in between.</a:t>
            </a:r>
          </a:p>
          <a:p>
            <a:endParaRPr lang="en-GB" dirty="0"/>
          </a:p>
          <a:p>
            <a:r>
              <a:rPr lang="en-GB" dirty="0"/>
              <a:t>Interestingly, pair programming isn’t necessarily inefficient. There is evidence to suggest that a pair of programmers can be more efficient than a single programmer working alone, especially when considering the cost of code review, and can produce better-quality code. This is presumably because pair programming creates an informal, continuous review process.</a:t>
            </a:r>
          </a:p>
        </p:txBody>
      </p:sp>
      <p:sp>
        <p:nvSpPr>
          <p:cNvPr id="4" name="Slide Number Placeholder 3"/>
          <p:cNvSpPr>
            <a:spLocks noGrp="1"/>
          </p:cNvSpPr>
          <p:nvPr>
            <p:ph type="sldNum" sz="quarter" idx="5"/>
          </p:nvPr>
        </p:nvSpPr>
        <p:spPr/>
        <p:txBody>
          <a:bodyPr/>
          <a:lstStyle/>
          <a:p>
            <a:fld id="{AE1CF704-A5DB-4FCB-9D2D-64A5331E3A5D}" type="slidenum">
              <a:rPr lang="en-GB" smtClean="0"/>
              <a:t>17</a:t>
            </a:fld>
            <a:endParaRPr lang="en-GB"/>
          </a:p>
        </p:txBody>
      </p:sp>
    </p:spTree>
    <p:extLst>
      <p:ext uri="{BB962C8B-B14F-4D97-AF65-F5344CB8AC3E}">
        <p14:creationId xmlns:p14="http://schemas.microsoft.com/office/powerpoint/2010/main" val="3224299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different styles of pair programming.</a:t>
            </a:r>
          </a:p>
          <a:p>
            <a:endParaRPr lang="en-GB" dirty="0"/>
          </a:p>
          <a:p>
            <a:r>
              <a:rPr lang="en-GB" dirty="0"/>
              <a:t>The originally proposed variant differentiates a “driver” and a “co-pilot”. The driver has the keyboard and is writing code with the co-pilot watching and commenting, suggesting improvements and </a:t>
            </a:r>
            <a:r>
              <a:rPr lang="en-GB" dirty="0" err="1"/>
              <a:t>refactorings</a:t>
            </a:r>
            <a:r>
              <a:rPr lang="en-GB" dirty="0"/>
              <a:t> as they go. Every 10 minutes or so, the two developers switch roles.</a:t>
            </a:r>
          </a:p>
          <a:p>
            <a:endParaRPr lang="en-GB" dirty="0"/>
          </a:p>
          <a:p>
            <a:r>
              <a:rPr lang="en-GB" dirty="0"/>
              <a:t>In practice, &lt;ANIMATE&gt; roles are much less clear and switching is much more ad hoc, possibly mid-statement. The proper “pro” variant of this is where both developers have their own mouse and keyboard and just share one computer.</a:t>
            </a:r>
          </a:p>
          <a:p>
            <a:endParaRPr lang="en-GB" dirty="0"/>
          </a:p>
          <a:p>
            <a:r>
              <a:rPr lang="en-GB" dirty="0"/>
              <a:t>&lt;ANIMATE&gt;</a:t>
            </a:r>
          </a:p>
          <a:p>
            <a:r>
              <a:rPr lang="en-GB" dirty="0"/>
              <a:t>The final, and sadly most frequent form or pair programming is “single programming”. This is often accompanied by statements of “we should be doing more pair programming”.</a:t>
            </a:r>
          </a:p>
          <a:p>
            <a:endParaRPr lang="en-GB" dirty="0"/>
          </a:p>
          <a:p>
            <a:endParaRPr lang="en-GB" dirty="0"/>
          </a:p>
          <a:p>
            <a:r>
              <a:rPr lang="en-GB" dirty="0"/>
              <a:t>----</a:t>
            </a:r>
          </a:p>
          <a:p>
            <a:endParaRPr lang="en-GB" dirty="0"/>
          </a:p>
          <a:p>
            <a:endParaRPr lang="en-GB" dirty="0"/>
          </a:p>
          <a:p>
            <a:r>
              <a:rPr lang="en-GB" dirty="0"/>
              <a:t>This ends our discussion of extreme programming and its contributions to agile. As we have already mentioned, XP has provided many techniques, but isn’t particularly strong on process. On KEATS, you will find the next video, which introduces you to Kanban – a first step towards an agile process and management.</a:t>
            </a:r>
          </a:p>
          <a:p>
            <a:endParaRPr lang="en-GB" dirty="0"/>
          </a:p>
          <a:p>
            <a:r>
              <a:rPr lang="en-GB" dirty="0"/>
              <a:t>&lt;CTRL-SHIFT-END&gt;</a:t>
            </a:r>
          </a:p>
        </p:txBody>
      </p:sp>
      <p:sp>
        <p:nvSpPr>
          <p:cNvPr id="4" name="Slide Number Placeholder 3"/>
          <p:cNvSpPr>
            <a:spLocks noGrp="1"/>
          </p:cNvSpPr>
          <p:nvPr>
            <p:ph type="sldNum" sz="quarter" idx="5"/>
          </p:nvPr>
        </p:nvSpPr>
        <p:spPr/>
        <p:txBody>
          <a:bodyPr/>
          <a:lstStyle/>
          <a:p>
            <a:fld id="{AE1CF704-A5DB-4FCB-9D2D-64A5331E3A5D}" type="slidenum">
              <a:rPr lang="en-GB" smtClean="0"/>
              <a:t>18</a:t>
            </a:fld>
            <a:endParaRPr lang="en-GB"/>
          </a:p>
        </p:txBody>
      </p:sp>
    </p:spTree>
    <p:extLst>
      <p:ext uri="{BB962C8B-B14F-4D97-AF65-F5344CB8AC3E}">
        <p14:creationId xmlns:p14="http://schemas.microsoft.com/office/powerpoint/2010/main" val="38072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Extreme programming was developed by Kent Beck in the late 1990s and introduced a range of agile development techniques. </a:t>
            </a:r>
          </a:p>
          <a:p>
            <a:endParaRPr lang="en-GB" dirty="0"/>
          </a:p>
          <a:p>
            <a:r>
              <a:rPr lang="en-GB" dirty="0"/>
              <a:t>XP is very extreme on the process side: essentially, the focus is on very tight and speedy iterations, with new versions being built potentially many times a day and increments being delivered to customers approximately once every two weeks.</a:t>
            </a:r>
          </a:p>
          <a:p>
            <a:r>
              <a:rPr lang="en-GB" dirty="0"/>
              <a:t>Compare that to the six months to a year a typical plan-based project would take to delivery…</a:t>
            </a:r>
          </a:p>
          <a:p>
            <a:endParaRPr lang="en-GB" dirty="0"/>
          </a:p>
          <a:p>
            <a:r>
              <a:rPr lang="en-GB" dirty="0"/>
              <a:t>XP’s strength, however, isn’t so much the process – which can easily become a bit “wild west” – but the techniques and tools it introduces.</a:t>
            </a:r>
          </a:p>
          <a:p>
            <a:r>
              <a:rPr lang="en-GB" dirty="0"/>
              <a:t>In particular, XP is focused strongly on building and using a strong, automated test suite and only allows a build to be accepted and an increment to be delivered once all tests pass.</a:t>
            </a:r>
          </a:p>
          <a:p>
            <a:endParaRPr lang="en-GB" dirty="0"/>
          </a:p>
          <a:p>
            <a:r>
              <a:rPr lang="en-GB" dirty="0"/>
              <a:t>The diagram at the bottom shows the key loop of XP: A “user story” (requirement) is selected to be worked on and broking into detailed tasks, which are then used to plan the next release. The individual tasks are then addressed in a tightly integrated iterative process, the software is released to customers, and their feedback is evaluated to inform the next user story to be worked on.</a:t>
            </a:r>
          </a:p>
        </p:txBody>
      </p:sp>
      <p:sp>
        <p:nvSpPr>
          <p:cNvPr id="4" name="Slide Number Placeholder 3"/>
          <p:cNvSpPr>
            <a:spLocks noGrp="1"/>
          </p:cNvSpPr>
          <p:nvPr>
            <p:ph type="sldNum" sz="quarter" idx="5"/>
          </p:nvPr>
        </p:nvSpPr>
        <p:spPr/>
        <p:txBody>
          <a:bodyPr/>
          <a:lstStyle/>
          <a:p>
            <a:fld id="{AE1CF704-A5DB-4FCB-9D2D-64A5331E3A5D}" type="slidenum">
              <a:rPr lang="en-GB" smtClean="0"/>
              <a:t>2</a:t>
            </a:fld>
            <a:endParaRPr lang="en-GB"/>
          </a:p>
        </p:txBody>
      </p:sp>
    </p:spTree>
    <p:extLst>
      <p:ext uri="{BB962C8B-B14F-4D97-AF65-F5344CB8AC3E}">
        <p14:creationId xmlns:p14="http://schemas.microsoft.com/office/powerpoint/2010/main" val="342192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of the key principles and practices of XP. These directly relate to the key ideas in agile development and underpin them with specific practices.</a:t>
            </a:r>
          </a:p>
          <a:p>
            <a:endParaRPr lang="en-GB" dirty="0"/>
          </a:p>
          <a:p>
            <a:pPr marL="171450" indent="-171450">
              <a:buFontTx/>
              <a:buChar char="-"/>
            </a:pPr>
            <a:r>
              <a:rPr lang="en-GB" dirty="0"/>
              <a:t>Incremental planning means that there is no point where we plan for the complete development of a software system. Instead, we collect requirements initially as user stories and only prioritise, refine and plan for those requirements that we are tackling for the current release. User stories are broken into individual development tasks by developers as they start working on a given user story.</a:t>
            </a:r>
          </a:p>
          <a:p>
            <a:pPr marL="171450" indent="-171450">
              <a:buFontTx/>
              <a:buChar char="-"/>
            </a:pPr>
            <a:r>
              <a:rPr lang="en-GB" dirty="0"/>
              <a:t>XP favours small, incremental releases. This requires initially building a so-called minimum viable product (MVP) which contains just enough functionality to provide some initial business value. On top of this MVP, we then develop frequent, incremental releases that add further functionality bit by bit.</a:t>
            </a:r>
          </a:p>
          <a:p>
            <a:pPr marL="171450" indent="-171450">
              <a:buFontTx/>
              <a:buChar char="-"/>
            </a:pPr>
            <a:r>
              <a:rPr lang="en-GB" dirty="0"/>
              <a:t>Simple design means not designing for every eventuality, but to focus the design on the problem at hand and to keep it as simple as possible.</a:t>
            </a:r>
          </a:p>
          <a:p>
            <a:pPr marL="171450" indent="-171450">
              <a:buFontTx/>
              <a:buChar char="-"/>
            </a:pPr>
            <a:r>
              <a:rPr lang="en-GB" dirty="0"/>
              <a:t>Test-first development means to build tests before writing code and to automate the execution of tests.</a:t>
            </a:r>
          </a:p>
          <a:p>
            <a:pPr marL="171450" indent="-171450">
              <a:buFontTx/>
              <a:buChar char="-"/>
            </a:pPr>
            <a:r>
              <a:rPr lang="en-GB" dirty="0"/>
              <a:t>Refactoring is a key technique for continuously improving the code base and ensuring it remains flexible to allow future change.</a:t>
            </a:r>
          </a:p>
          <a:p>
            <a:pPr marL="171450" indent="-171450">
              <a:buFontTx/>
              <a:buChar char="-"/>
            </a:pPr>
            <a:r>
              <a:rPr lang="en-GB" dirty="0"/>
              <a:t>Pair programming advocates more than one developer collaborating on one piece of code</a:t>
            </a:r>
          </a:p>
          <a:p>
            <a:pPr marL="171450" indent="-171450">
              <a:buFontTx/>
              <a:buChar char="-"/>
            </a:pPr>
            <a:r>
              <a:rPr lang="en-GB" dirty="0"/>
              <a:t>Collective ownership enables all members of the team to make changes anywhere in the code – an essential pre-requisite for a quality culture.</a:t>
            </a:r>
          </a:p>
          <a:p>
            <a:pPr marL="171450" indent="-171450">
              <a:buFontTx/>
              <a:buChar char="-"/>
            </a:pPr>
            <a:r>
              <a:rPr lang="en-GB" dirty="0"/>
              <a:t>Continuous integration is another important aspect where tooling helps deliver better software: by integrating and releasing frequently, possibly more than once a day, and safe-guarded by automated test systems, we can ensure consistent progress and functional software</a:t>
            </a:r>
          </a:p>
          <a:p>
            <a:pPr marL="171450" indent="-171450">
              <a:buFontTx/>
              <a:buChar char="-"/>
            </a:pPr>
            <a:r>
              <a:rPr lang="en-GB" dirty="0"/>
              <a:t>Sustainable pace: this is a key, if perhaps somewhat surprising, aspect of XP: in many plan-driven processes, deadlines create a sort of cliff edge leading developers to cram work and be “heroes”, working late into the night. This is not sustainable both in terms of developer mental health and code quality. </a:t>
            </a:r>
          </a:p>
          <a:p>
            <a:pPr marL="171450" indent="-171450">
              <a:buFontTx/>
              <a:buChar char="-"/>
            </a:pPr>
            <a:r>
              <a:rPr lang="en-GB" dirty="0"/>
              <a:t>XP was one of the first development approaches to emphasise the need for customers to be on site </a:t>
            </a:r>
          </a:p>
        </p:txBody>
      </p:sp>
      <p:sp>
        <p:nvSpPr>
          <p:cNvPr id="4" name="Slide Number Placeholder 3"/>
          <p:cNvSpPr>
            <a:spLocks noGrp="1"/>
          </p:cNvSpPr>
          <p:nvPr>
            <p:ph type="sldNum" sz="quarter" idx="5"/>
          </p:nvPr>
        </p:nvSpPr>
        <p:spPr/>
        <p:txBody>
          <a:bodyPr/>
          <a:lstStyle/>
          <a:p>
            <a:fld id="{AE1CF704-A5DB-4FCB-9D2D-64A5331E3A5D}" type="slidenum">
              <a:rPr lang="en-GB" smtClean="0"/>
              <a:t>3</a:t>
            </a:fld>
            <a:endParaRPr lang="en-GB"/>
          </a:p>
        </p:txBody>
      </p:sp>
    </p:spTree>
    <p:extLst>
      <p:ext uri="{BB962C8B-B14F-4D97-AF65-F5344CB8AC3E}">
        <p14:creationId xmlns:p14="http://schemas.microsoft.com/office/powerpoint/2010/main" val="103056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XP is mainly focused on techniques and technologies. As such, it can be difficult to integrate smoothly into an organisations management practices. As a result, while many of the individual practices continue to be used, the overall method has been refined and adjusted over time.</a:t>
            </a:r>
          </a:p>
          <a:p>
            <a:endParaRPr lang="en-GB" dirty="0"/>
          </a:p>
          <a:p>
            <a:r>
              <a:rPr lang="en-GB" dirty="0"/>
              <a:t>In this video, we will look at some of the key practices that have survived in more detail.</a:t>
            </a:r>
          </a:p>
          <a:p>
            <a:endParaRPr lang="en-GB" dirty="0"/>
          </a:p>
          <a:p>
            <a:r>
              <a:rPr lang="en-GB" dirty="0"/>
              <a:t>We will start with a look at &lt;ANIMATE&gt; MVPs and incremental releases.</a:t>
            </a:r>
          </a:p>
        </p:txBody>
      </p:sp>
      <p:sp>
        <p:nvSpPr>
          <p:cNvPr id="4" name="Slide Number Placeholder 3"/>
          <p:cNvSpPr>
            <a:spLocks noGrp="1"/>
          </p:cNvSpPr>
          <p:nvPr>
            <p:ph type="sldNum" sz="quarter" idx="5"/>
          </p:nvPr>
        </p:nvSpPr>
        <p:spPr/>
        <p:txBody>
          <a:bodyPr/>
          <a:lstStyle/>
          <a:p>
            <a:fld id="{AE1CF704-A5DB-4FCB-9D2D-64A5331E3A5D}" type="slidenum">
              <a:rPr lang="en-GB" smtClean="0"/>
              <a:t>4</a:t>
            </a:fld>
            <a:endParaRPr lang="en-GB"/>
          </a:p>
        </p:txBody>
      </p:sp>
    </p:spTree>
    <p:extLst>
      <p:ext uri="{BB962C8B-B14F-4D97-AF65-F5344CB8AC3E}">
        <p14:creationId xmlns:p14="http://schemas.microsoft.com/office/powerpoint/2010/main" val="417525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an MVP and how do we build incremental releases on top of it?</a:t>
            </a:r>
          </a:p>
          <a:p>
            <a:endParaRPr lang="en-GB" dirty="0"/>
          </a:p>
          <a:p>
            <a:r>
              <a:rPr lang="en-GB" dirty="0"/>
              <a:t>I have always found this metaphor (shown here in a graphic by Henrik Kniberg) helpful in thinking about MVPs. Like any metaphor, it isn’t perfect and, arguably, misses a number of things that are important about MVPs. However, it captures the key idea very well:</a:t>
            </a:r>
          </a:p>
          <a:p>
            <a:endParaRPr lang="en-GB" dirty="0"/>
          </a:p>
          <a:p>
            <a:r>
              <a:rPr lang="en-GB" dirty="0"/>
              <a:t>The top half of the picture shows one way in which we could approach incremental development for a car (our stand-in for the software system we’re trying to develop). We could start by building one component of the car, say a wheel and then, incrementally, add more components until, eventually, we have built and delivered the complete car.</a:t>
            </a:r>
          </a:p>
          <a:p>
            <a:endParaRPr lang="en-GB" dirty="0"/>
          </a:p>
          <a:p>
            <a:r>
              <a:rPr lang="en-GB" dirty="0"/>
              <a:t>The problem with this approach is that it delays the delivery of value: It’s really only at Step 4 that we have produced something that can actually be useful to our customers.</a:t>
            </a:r>
          </a:p>
          <a:p>
            <a:endParaRPr lang="en-GB" dirty="0"/>
          </a:p>
          <a:p>
            <a:r>
              <a:rPr lang="en-GB" dirty="0"/>
              <a:t>In contrast, the bottom approach is closer to how we would use an MVP and incremental development to deliver value throughout the development process. We would start by building a very simple product (say, a skateboard) that, nonetheless already provides some very initial value to our customers – they can get from A to B, but it requires a good deal of effort and there are lots of journeys that cannot really be made yet at all. Safety and speed are also not ideal yet. So, our customers aren’t totally happy yet, but there is a basic platform that demonstrates the overall value proposition and delivers some initial value.</a:t>
            </a:r>
          </a:p>
          <a:p>
            <a:endParaRPr lang="en-GB" dirty="0"/>
          </a:p>
          <a:p>
            <a:r>
              <a:rPr lang="en-GB" dirty="0"/>
              <a:t>Most importantly, this platform can be incrementally extended as we can see in Step 2 where we have added a new “steering” feature that makes the product much safer and potentially allows more journeys to be undertaken. </a:t>
            </a:r>
          </a:p>
          <a:p>
            <a:endParaRPr lang="en-GB" dirty="0"/>
          </a:p>
          <a:p>
            <a:r>
              <a:rPr lang="en-GB" dirty="0"/>
              <a:t>We continue adding features in this way – occasionally having to make more fundamental changes to the overall architecture – until we reach the final product. Crucially, at every step along this journey, we have delivered something of increased value to our customer.</a:t>
            </a:r>
          </a:p>
          <a:p>
            <a:endParaRPr lang="en-GB" dirty="0"/>
          </a:p>
        </p:txBody>
      </p:sp>
      <p:sp>
        <p:nvSpPr>
          <p:cNvPr id="4" name="Slide Number Placeholder 3"/>
          <p:cNvSpPr>
            <a:spLocks noGrp="1"/>
          </p:cNvSpPr>
          <p:nvPr>
            <p:ph type="sldNum" sz="quarter" idx="5"/>
          </p:nvPr>
        </p:nvSpPr>
        <p:spPr/>
        <p:txBody>
          <a:bodyPr/>
          <a:lstStyle/>
          <a:p>
            <a:fld id="{AE1CF704-A5DB-4FCB-9D2D-64A5331E3A5D}" type="slidenum">
              <a:rPr lang="en-GB" smtClean="0"/>
              <a:t>5</a:t>
            </a:fld>
            <a:endParaRPr lang="en-GB"/>
          </a:p>
        </p:txBody>
      </p:sp>
    </p:spTree>
    <p:extLst>
      <p:ext uri="{BB962C8B-B14F-4D97-AF65-F5344CB8AC3E}">
        <p14:creationId xmlns:p14="http://schemas.microsoft.com/office/powerpoint/2010/main" val="4259234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next look at the use of user stories.</a:t>
            </a:r>
          </a:p>
        </p:txBody>
      </p:sp>
      <p:sp>
        <p:nvSpPr>
          <p:cNvPr id="4" name="Slide Number Placeholder 3"/>
          <p:cNvSpPr>
            <a:spLocks noGrp="1"/>
          </p:cNvSpPr>
          <p:nvPr>
            <p:ph type="sldNum" sz="quarter" idx="5"/>
          </p:nvPr>
        </p:nvSpPr>
        <p:spPr/>
        <p:txBody>
          <a:bodyPr/>
          <a:lstStyle/>
          <a:p>
            <a:fld id="{AE1CF704-A5DB-4FCB-9D2D-64A5331E3A5D}" type="slidenum">
              <a:rPr lang="en-GB" smtClean="0"/>
              <a:t>6</a:t>
            </a:fld>
            <a:endParaRPr lang="en-GB"/>
          </a:p>
        </p:txBody>
      </p:sp>
    </p:spTree>
    <p:extLst>
      <p:ext uri="{BB962C8B-B14F-4D97-AF65-F5344CB8AC3E}">
        <p14:creationId xmlns:p14="http://schemas.microsoft.com/office/powerpoint/2010/main" val="218806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have said, in XP, the user is part of the development team and is responsible for making decisions on requirements.</a:t>
            </a:r>
          </a:p>
          <a:p>
            <a:r>
              <a:rPr lang="en-GB" dirty="0"/>
              <a:t>But how are requirements expressed?</a:t>
            </a:r>
          </a:p>
          <a:p>
            <a:endParaRPr lang="en-GB" dirty="0"/>
          </a:p>
          <a:p>
            <a:r>
              <a:rPr lang="en-GB" dirty="0"/>
              <a:t>&lt;ANIMATE&gt;</a:t>
            </a:r>
          </a:p>
          <a:p>
            <a:r>
              <a:rPr lang="en-GB" dirty="0"/>
              <a:t>In XP, we use user stories, and these are still often used in present-day agile software development.</a:t>
            </a:r>
          </a:p>
          <a:p>
            <a:r>
              <a:rPr lang="en-GB" dirty="0"/>
              <a:t>A user story is a requirement written by a user or stakeholder. </a:t>
            </a:r>
          </a:p>
          <a:p>
            <a:r>
              <a:rPr lang="en-GB" dirty="0"/>
              <a:t>It is typically very broad and more a “reminder to have a conversation” than a detailed worked out requirement. </a:t>
            </a:r>
          </a:p>
          <a:p>
            <a:r>
              <a:rPr lang="en-GB" dirty="0"/>
              <a:t>We will only spend the time to work out all the details when we have decided to actually work on the user story and build an implementation.</a:t>
            </a:r>
          </a:p>
          <a:p>
            <a:endParaRPr lang="en-GB" dirty="0"/>
          </a:p>
          <a:p>
            <a:r>
              <a:rPr lang="en-GB" dirty="0"/>
              <a:t>A common format for a user story is “As a &lt;role&gt;, I want &lt;something&gt; so that &lt;benefit&gt;.” For example, “As a student, I want to enrol in modules at university, so that I can learn something and increase my career opportunities.” </a:t>
            </a:r>
          </a:p>
          <a:p>
            <a:r>
              <a:rPr lang="en-GB" dirty="0"/>
              <a:t>This structure is important as it ties together information about the stakeholder, the actual requirement and the rationale for the requirement – the benefit or value that it offers to the stakeholder. </a:t>
            </a:r>
          </a:p>
          <a:p>
            <a:r>
              <a:rPr lang="en-GB" dirty="0"/>
              <a:t>User stories are a lot like use cases in that regard, except that they do not yet contain the detailed interaction scenarios.</a:t>
            </a:r>
          </a:p>
          <a:p>
            <a:endParaRPr lang="en-GB" dirty="0"/>
          </a:p>
          <a:p>
            <a:r>
              <a:rPr lang="en-GB" dirty="0"/>
              <a:t>&lt;ANIMATE&gt;</a:t>
            </a:r>
          </a:p>
          <a:p>
            <a:r>
              <a:rPr lang="en-GB" dirty="0"/>
              <a:t>XP introduced the idea of writing user stories onto filing cards, which has a lot of interesting implications and is something that is still done today.</a:t>
            </a:r>
          </a:p>
          <a:p>
            <a:endParaRPr lang="en-GB" dirty="0"/>
          </a:p>
          <a:p>
            <a:r>
              <a:rPr lang="en-GB" dirty="0"/>
              <a:t>&lt;ANIMATE&gt;</a:t>
            </a:r>
          </a:p>
          <a:p>
            <a:r>
              <a:rPr lang="en-GB" dirty="0"/>
              <a:t>User stories are a great way for driving team planning. Customers and teams can jointly prioritise user stories and the team then breaks user stories chosen for a particular release into actual tasks to be completed to implement the user story. Tasks can be associated with cost estimates (very rough, for example using T-shirt sizes as a first approximation), which helps with release planning.</a:t>
            </a:r>
          </a:p>
          <a:p>
            <a:endParaRPr lang="en-GB" dirty="0"/>
          </a:p>
          <a:p>
            <a:endParaRPr lang="en-GB" dirty="0"/>
          </a:p>
        </p:txBody>
      </p:sp>
      <p:sp>
        <p:nvSpPr>
          <p:cNvPr id="4" name="Slide Number Placeholder 3"/>
          <p:cNvSpPr>
            <a:spLocks noGrp="1"/>
          </p:cNvSpPr>
          <p:nvPr>
            <p:ph type="sldNum" sz="quarter" idx="5"/>
          </p:nvPr>
        </p:nvSpPr>
        <p:spPr/>
        <p:txBody>
          <a:bodyPr/>
          <a:lstStyle/>
          <a:p>
            <a:fld id="{AE1CF704-A5DB-4FCB-9D2D-64A5331E3A5D}" type="slidenum">
              <a:rPr lang="en-GB" smtClean="0"/>
              <a:t>7</a:t>
            </a:fld>
            <a:endParaRPr lang="en-GB"/>
          </a:p>
        </p:txBody>
      </p:sp>
    </p:spTree>
    <p:extLst>
      <p:ext uri="{BB962C8B-B14F-4D97-AF65-F5344CB8AC3E}">
        <p14:creationId xmlns:p14="http://schemas.microsoft.com/office/powerpoint/2010/main" val="296655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a user story filing card. </a:t>
            </a:r>
          </a:p>
          <a:p>
            <a:endParaRPr lang="en-GB" dirty="0"/>
          </a:p>
          <a:p>
            <a:r>
              <a:rPr lang="en-GB" dirty="0"/>
              <a:t>The front of the card shows the user story. “As a student I want to purchase a parking pass so that I can drive to school.” There is also an ID number in the top-right corner to simplify tracking of user stories and some information about cost estimates and prioritisation.</a:t>
            </a:r>
          </a:p>
          <a:p>
            <a:endParaRPr lang="en-GB" dirty="0"/>
          </a:p>
          <a:p>
            <a:r>
              <a:rPr lang="en-GB" dirty="0"/>
              <a:t>As developers have a conversation with the user about a given card, they will collect more information about the user story. These can be captured on the back of the card.</a:t>
            </a:r>
          </a:p>
          <a:p>
            <a:endParaRPr lang="en-GB" dirty="0"/>
          </a:p>
          <a:p>
            <a:r>
              <a:rPr lang="en-GB" dirty="0"/>
              <a:t>Using filing cards has one important advantage: there is limited space, forcing conciseness and focus. If the information about a user story or task doesn’t fit on a single card, that’s often an indication that it needs to be broken up into smaller steps.</a:t>
            </a:r>
          </a:p>
        </p:txBody>
      </p:sp>
      <p:sp>
        <p:nvSpPr>
          <p:cNvPr id="4" name="Slide Number Placeholder 3"/>
          <p:cNvSpPr>
            <a:spLocks noGrp="1"/>
          </p:cNvSpPr>
          <p:nvPr>
            <p:ph type="sldNum" sz="quarter" idx="5"/>
          </p:nvPr>
        </p:nvSpPr>
        <p:spPr/>
        <p:txBody>
          <a:bodyPr/>
          <a:lstStyle/>
          <a:p>
            <a:fld id="{AE1CF704-A5DB-4FCB-9D2D-64A5331E3A5D}" type="slidenum">
              <a:rPr lang="en-GB" smtClean="0"/>
              <a:t>8</a:t>
            </a:fld>
            <a:endParaRPr lang="en-GB"/>
          </a:p>
        </p:txBody>
      </p:sp>
    </p:spTree>
    <p:extLst>
      <p:ext uri="{BB962C8B-B14F-4D97-AF65-F5344CB8AC3E}">
        <p14:creationId xmlns:p14="http://schemas.microsoft.com/office/powerpoint/2010/main" val="2034921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next look at refactoring.</a:t>
            </a:r>
          </a:p>
        </p:txBody>
      </p:sp>
      <p:sp>
        <p:nvSpPr>
          <p:cNvPr id="4" name="Slide Number Placeholder 3"/>
          <p:cNvSpPr>
            <a:spLocks noGrp="1"/>
          </p:cNvSpPr>
          <p:nvPr>
            <p:ph type="sldNum" sz="quarter" idx="5"/>
          </p:nvPr>
        </p:nvSpPr>
        <p:spPr/>
        <p:txBody>
          <a:bodyPr/>
          <a:lstStyle/>
          <a:p>
            <a:fld id="{AE1CF704-A5DB-4FCB-9D2D-64A5331E3A5D}" type="slidenum">
              <a:rPr lang="en-GB" smtClean="0"/>
              <a:t>9</a:t>
            </a:fld>
            <a:endParaRPr lang="en-GB"/>
          </a:p>
        </p:txBody>
      </p:sp>
    </p:spTree>
    <p:extLst>
      <p:ext uri="{BB962C8B-B14F-4D97-AF65-F5344CB8AC3E}">
        <p14:creationId xmlns:p14="http://schemas.microsoft.com/office/powerpoint/2010/main" val="42853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FCC0-1580-4A45-BF7C-B407A2F3B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E952A5-5970-43AE-9B48-6BD6BC167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50B497-49EC-49B8-BCE3-A34DBFC2A36F}"/>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384BB252-DBA3-40B6-9371-6CA6BA15EF2F}"/>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9CFC9880-F7B8-4624-AA88-B267C2ADB134}"/>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141471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5106-7F06-4273-954E-9F833F112B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9D979D-D07B-4A2E-AD68-84B4C1A445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EB4740-888F-41A0-891D-29258D1665A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3307441D-84B3-475C-A60B-EED7860E9ADB}"/>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DBF7BD09-49C8-40F6-8A40-0C7F746C54EF}"/>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340513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690B5-271B-45A8-9734-469E67E37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5198F4-F150-4A31-80FB-57C7F3A80B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B3E270-3885-461E-A8E1-3B8BFF6C7665}"/>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84F009CB-203A-4F6E-876E-EA979DA559EC}"/>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3044FF58-9E0B-48DF-98FC-0D5682669C91}"/>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389280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23621550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0002884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45193116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8486695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42273802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4477909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6930812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50892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E33B-3229-4621-9777-5AEA9FBA37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7D7F62-BFCD-49ED-8020-A60493F2D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8D7AC1-84CC-472B-B1BB-7F7597E0A914}"/>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D6FFE434-69C1-409B-A529-2201F3DD6173}"/>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783F67CC-D5E3-4602-A8E5-830B12F39003}"/>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2244793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5504009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5823533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18009288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9360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0597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82533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18603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6519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886835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724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CED6-1A3B-438C-834D-39908100A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0D985F-43A6-4E66-80E5-27610B1C8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9FDDC-3298-4592-B9FC-24911F330FA4}"/>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4D819852-413E-43A8-8DFB-671C2535E92B}"/>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EF2CDB0E-0EC8-492E-889A-9EEAB4A2D46C}"/>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420478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08612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11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40809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854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80368119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03/03/2020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8750368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1F63-BAA3-44C4-A222-A2EB7E6207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61955E-0133-4E0D-AD0E-9052B87B31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32A439-DFED-40C0-B7F5-87F635D78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E4C25F-21B6-41C4-B478-A4F1B4DB1A6F}"/>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010B3E39-9063-477C-80EE-E09E6BD4E9C9}"/>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F30B2156-B34E-4770-98AA-662D7819E18B}"/>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27802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7652-9711-46D9-A13C-28EBA0BA27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727A06-0DF6-4A8A-A4E2-077DB031D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7FD6E-7CAF-4833-B5CF-A985FA196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638602-2180-4816-90A2-17F5EED4C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B6E61-2538-4E57-895F-871AEDC18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9EF30D6-6FA5-47D8-B9EB-915EBE23E896}"/>
              </a:ext>
            </a:extLst>
          </p:cNvPr>
          <p:cNvSpPr>
            <a:spLocks noGrp="1"/>
          </p:cNvSpPr>
          <p:nvPr>
            <p:ph type="dt" sz="half" idx="10"/>
          </p:nvPr>
        </p:nvSpPr>
        <p:spPr/>
        <p:txBody>
          <a:bodyPr/>
          <a:lstStyle/>
          <a:p>
            <a:r>
              <a:rPr lang="en-US"/>
              <a:t>03/03/2020</a:t>
            </a:r>
            <a:endParaRPr lang="en-GB"/>
          </a:p>
        </p:txBody>
      </p:sp>
      <p:sp>
        <p:nvSpPr>
          <p:cNvPr id="8" name="Footer Placeholder 7">
            <a:extLst>
              <a:ext uri="{FF2B5EF4-FFF2-40B4-BE49-F238E27FC236}">
                <a16:creationId xmlns:a16="http://schemas.microsoft.com/office/drawing/2014/main" id="{07E4511B-7CD8-4AAD-AC12-10EF6FBFC8A1}"/>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4DDE0722-B393-4F0E-8135-190022C0DF52}"/>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100333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A6AE-FE0A-4A85-BDAD-2A5D22DFEF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245E74-EE03-443A-A90E-1522E3A82611}"/>
              </a:ext>
            </a:extLst>
          </p:cNvPr>
          <p:cNvSpPr>
            <a:spLocks noGrp="1"/>
          </p:cNvSpPr>
          <p:nvPr>
            <p:ph type="dt" sz="half" idx="10"/>
          </p:nvPr>
        </p:nvSpPr>
        <p:spPr/>
        <p:txBody>
          <a:bodyPr/>
          <a:lstStyle/>
          <a:p>
            <a:r>
              <a:rPr lang="en-US"/>
              <a:t>03/03/2020</a:t>
            </a:r>
            <a:endParaRPr lang="en-GB"/>
          </a:p>
        </p:txBody>
      </p:sp>
      <p:sp>
        <p:nvSpPr>
          <p:cNvPr id="4" name="Footer Placeholder 3">
            <a:extLst>
              <a:ext uri="{FF2B5EF4-FFF2-40B4-BE49-F238E27FC236}">
                <a16:creationId xmlns:a16="http://schemas.microsoft.com/office/drawing/2014/main" id="{8D3C07B9-EF33-4036-86E8-9556D4C71870}"/>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2A681F6E-2932-4CE6-A8AC-6882E11DB6BE}"/>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311718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CF329-2C72-49D1-9922-5B6F1BF0FB69}"/>
              </a:ext>
            </a:extLst>
          </p:cNvPr>
          <p:cNvSpPr>
            <a:spLocks noGrp="1"/>
          </p:cNvSpPr>
          <p:nvPr>
            <p:ph type="dt" sz="half" idx="10"/>
          </p:nvPr>
        </p:nvSpPr>
        <p:spPr/>
        <p:txBody>
          <a:bodyPr/>
          <a:lstStyle/>
          <a:p>
            <a:r>
              <a:rPr lang="en-US"/>
              <a:t>03/03/2020</a:t>
            </a:r>
            <a:endParaRPr lang="en-GB"/>
          </a:p>
        </p:txBody>
      </p:sp>
      <p:sp>
        <p:nvSpPr>
          <p:cNvPr id="3" name="Footer Placeholder 2">
            <a:extLst>
              <a:ext uri="{FF2B5EF4-FFF2-40B4-BE49-F238E27FC236}">
                <a16:creationId xmlns:a16="http://schemas.microsoft.com/office/drawing/2014/main" id="{749F1A85-4E2E-4EF6-9123-641D20F27999}"/>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DF565E3D-3926-4DBC-8F2D-819E8B4E6B20}"/>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197566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545E-517F-408A-ADFD-FBB84D6E6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98DA4-6CC7-4017-BC48-E8AA54367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BCFCBDB-F0C3-4C5A-A813-8222A37B7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C04AF-C705-4712-A89B-0972457B8C54}"/>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7C959041-B5CC-4A7E-A247-D4BE8E61FD4C}"/>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C49967AE-F69B-434D-A440-A5F4500028EB}"/>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171656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493A-76A9-4E45-85C0-84BD1E8FE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CFE054-6B0B-4B2A-9349-9A0407C11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BBDD7F-3995-4C2E-A833-BBFE9ED5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1D40B-5983-4A9D-848F-BEE4DE37A963}"/>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1A6731BC-C5B6-44E4-BED3-17B1BFB10457}"/>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D5FC43DC-8F1F-4530-B04D-997579A5F6D2}"/>
              </a:ext>
            </a:extLst>
          </p:cNvPr>
          <p:cNvSpPr>
            <a:spLocks noGrp="1"/>
          </p:cNvSpPr>
          <p:nvPr>
            <p:ph type="sldNum" sz="quarter" idx="12"/>
          </p:nvPr>
        </p:nvSpPr>
        <p:spPr/>
        <p:txBody>
          <a:bodyPr/>
          <a:lstStyle/>
          <a:p>
            <a:fld id="{1E358869-BAE5-4804-8E7C-4A88A87ED94E}" type="slidenum">
              <a:rPr lang="en-GB" smtClean="0"/>
              <a:t>‹#›</a:t>
            </a:fld>
            <a:endParaRPr lang="en-GB"/>
          </a:p>
        </p:txBody>
      </p:sp>
    </p:spTree>
    <p:extLst>
      <p:ext uri="{BB962C8B-B14F-4D97-AF65-F5344CB8AC3E}">
        <p14:creationId xmlns:p14="http://schemas.microsoft.com/office/powerpoint/2010/main" val="269803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1BA6F-85F8-47A9-B73D-157121674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EC2D44-EC7E-4E86-A0A7-667552773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0847BA-67DC-42CF-BE4E-32FCAECC5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03/03/2020</a:t>
            </a:r>
            <a:endParaRPr lang="en-GB"/>
          </a:p>
        </p:txBody>
      </p:sp>
      <p:sp>
        <p:nvSpPr>
          <p:cNvPr id="5" name="Footer Placeholder 4">
            <a:extLst>
              <a:ext uri="{FF2B5EF4-FFF2-40B4-BE49-F238E27FC236}">
                <a16:creationId xmlns:a16="http://schemas.microsoft.com/office/drawing/2014/main" id="{AC1321AA-C8CF-43E5-B7C5-48180ED2D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7FECD14-F047-4813-B84C-B956C666A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58869-BAE5-4804-8E7C-4A88A87ED94E}" type="slidenum">
              <a:rPr lang="en-GB" smtClean="0"/>
              <a:t>‹#›</a:t>
            </a:fld>
            <a:endParaRPr lang="en-GB"/>
          </a:p>
        </p:txBody>
      </p:sp>
    </p:spTree>
    <p:extLst>
      <p:ext uri="{BB962C8B-B14F-4D97-AF65-F5344CB8AC3E}">
        <p14:creationId xmlns:p14="http://schemas.microsoft.com/office/powerpoint/2010/main" val="2342684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201901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321F-4345-4374-950F-B7ADA6B420EA}"/>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Agile Techniques: Extreme Programming</a:t>
            </a:r>
          </a:p>
        </p:txBody>
      </p:sp>
      <p:sp>
        <p:nvSpPr>
          <p:cNvPr id="3" name="Subtitle 2">
            <a:extLst>
              <a:ext uri="{FF2B5EF4-FFF2-40B4-BE49-F238E27FC236}">
                <a16:creationId xmlns:a16="http://schemas.microsoft.com/office/drawing/2014/main" id="{F032B2AD-1E24-42D1-98E2-07FF62D351C5}"/>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33460369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Refactoring</a:t>
            </a:r>
            <a:endParaRPr lang="en-US" dirty="0"/>
          </a:p>
        </p:txBody>
      </p:sp>
      <p:sp>
        <p:nvSpPr>
          <p:cNvPr id="1171459" name="Rectangle 3"/>
          <p:cNvSpPr>
            <a:spLocks noGrp="1" noChangeArrowheads="1"/>
          </p:cNvSpPr>
          <p:nvPr>
            <p:ph idx="1"/>
          </p:nvPr>
        </p:nvSpPr>
        <p:spPr/>
        <p:txBody>
          <a:bodyPr>
            <a:normAutofit fontScale="92500" lnSpcReduction="10000"/>
          </a:bodyPr>
          <a:lstStyle/>
          <a:p>
            <a:r>
              <a:rPr lang="en-US" dirty="0"/>
              <a:t>How do we prepare for change?</a:t>
            </a:r>
          </a:p>
          <a:p>
            <a:pPr marL="179388" lvl="1" indent="-179388">
              <a:buFontTx/>
              <a:buChar char="-"/>
            </a:pPr>
            <a:r>
              <a:rPr lang="en-US" dirty="0"/>
              <a:t>Conventional wisdom: design for change</a:t>
            </a:r>
          </a:p>
          <a:p>
            <a:pPr marL="449263" lvl="2" indent="-179388">
              <a:buFontTx/>
              <a:buChar char="-"/>
            </a:pPr>
            <a:r>
              <a:rPr lang="en-US" dirty="0"/>
              <a:t>Effort will be recouped by later cost savings</a:t>
            </a:r>
          </a:p>
          <a:p>
            <a:pPr marL="179388" lvl="1" indent="-179388">
              <a:buFontTx/>
              <a:buChar char="-"/>
            </a:pPr>
            <a:r>
              <a:rPr lang="en-US" dirty="0"/>
              <a:t>XP: not worthwhile, as change cannot be reliably anticipated</a:t>
            </a:r>
          </a:p>
          <a:p>
            <a:pPr marL="449263" lvl="2" indent="-179388">
              <a:buFontTx/>
              <a:buChar char="-"/>
            </a:pPr>
            <a:r>
              <a:rPr lang="en-US" dirty="0"/>
              <a:t>YAGNI: You </a:t>
            </a:r>
            <a:r>
              <a:rPr lang="en-US" dirty="0" err="1"/>
              <a:t>ain’t</a:t>
            </a:r>
            <a:r>
              <a:rPr lang="en-US" dirty="0"/>
              <a:t> </a:t>
            </a:r>
            <a:r>
              <a:rPr lang="en-US" dirty="0" err="1"/>
              <a:t>gonna</a:t>
            </a:r>
            <a:r>
              <a:rPr lang="en-US" dirty="0"/>
              <a:t> need it</a:t>
            </a:r>
          </a:p>
          <a:p>
            <a:pPr marL="179388" lvl="1" indent="-179388">
              <a:buFontTx/>
              <a:buChar char="-"/>
            </a:pPr>
            <a:r>
              <a:rPr lang="en-US" dirty="0"/>
              <a:t>Instead: constantly improve code base to maintain flexibility</a:t>
            </a:r>
          </a:p>
          <a:p>
            <a:pPr marL="449263" lvl="2" indent="-179388">
              <a:buFontTx/>
              <a:buChar char="-"/>
            </a:pPr>
            <a:r>
              <a:rPr lang="en-US" dirty="0"/>
              <a:t>Refactoring: </a:t>
            </a:r>
            <a:r>
              <a:rPr lang="en-GB" dirty="0"/>
              <a:t>Programming team look for possible software improvements and make them even where there is no immediate need</a:t>
            </a:r>
          </a:p>
          <a:p>
            <a:pPr marL="449263" lvl="2" indent="-179388">
              <a:buFontTx/>
              <a:buChar char="-"/>
            </a:pPr>
            <a:r>
              <a:rPr lang="en-US" dirty="0"/>
              <a:t>Guarded by strong regression test suite</a:t>
            </a:r>
          </a:p>
          <a:p>
            <a:pPr marL="449263" lvl="2" indent="-179388">
              <a:buFontTx/>
              <a:buChar char="-"/>
            </a:pPr>
            <a:r>
              <a:rPr lang="en-GB" dirty="0"/>
              <a:t>Improves </a:t>
            </a:r>
            <a:r>
              <a:rPr lang="en-GB" dirty="0" err="1"/>
              <a:t>understandability</a:t>
            </a:r>
            <a:r>
              <a:rPr lang="en-GB" dirty="0"/>
              <a:t> and reduces need for documentation</a:t>
            </a:r>
          </a:p>
          <a:p>
            <a:pPr marL="449263" lvl="2" indent="-179388">
              <a:buFontTx/>
              <a:buChar char="-"/>
            </a:pPr>
            <a:r>
              <a:rPr lang="en-GB" dirty="0"/>
              <a:t>Changes are easier to make because code is well-structured and clear</a:t>
            </a:r>
          </a:p>
          <a:p>
            <a:pPr marL="449263" lvl="2" indent="-179388">
              <a:buFontTx/>
              <a:buChar char="-"/>
            </a:pPr>
            <a:endParaRPr lang="en-GB" dirty="0"/>
          </a:p>
          <a:p>
            <a:pPr marL="449263" lvl="2" indent="-179388">
              <a:buFontTx/>
              <a:buChar char="-"/>
            </a:pPr>
            <a:r>
              <a:rPr lang="en-GB" dirty="0"/>
              <a:t>However, some changes require architecture refactoring</a:t>
            </a:r>
          </a:p>
          <a:p>
            <a:pPr marL="719138" lvl="3" indent="-179388">
              <a:buFontTx/>
              <a:buChar char="-"/>
            </a:pPr>
            <a:r>
              <a:rPr lang="en-GB" b="1" dirty="0"/>
              <a:t>This is much more expensive!!</a:t>
            </a:r>
          </a:p>
          <a:p>
            <a:pPr marL="719138" lvl="3" indent="-179388">
              <a:buFontTx/>
              <a:buChar char="-"/>
            </a:pPr>
            <a:r>
              <a:rPr lang="en-GB" dirty="0"/>
              <a:t>Upfront design may be more efficient in these cases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051864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1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14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14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145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714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14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14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14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7145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7145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145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71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Refactoring</a:t>
            </a:r>
            <a:endParaRPr lang="en-US" dirty="0"/>
          </a:p>
        </p:txBody>
      </p:sp>
      <p:sp>
        <p:nvSpPr>
          <p:cNvPr id="3" name="Content Placeholder 2"/>
          <p:cNvSpPr>
            <a:spLocks noGrp="1"/>
          </p:cNvSpPr>
          <p:nvPr>
            <p:ph idx="1"/>
          </p:nvPr>
        </p:nvSpPr>
        <p:spPr/>
        <p:txBody>
          <a:bodyPr/>
          <a:lstStyle/>
          <a:p>
            <a:r>
              <a:rPr lang="en-US" dirty="0"/>
              <a:t>Change the implementation </a:t>
            </a:r>
            <a:r>
              <a:rPr lang="en-US" u="sng" dirty="0"/>
              <a:t>without</a:t>
            </a:r>
            <a:r>
              <a:rPr lang="en-US" dirty="0"/>
              <a:t> changing the </a:t>
            </a:r>
            <a:r>
              <a:rPr lang="en-US" dirty="0" err="1"/>
              <a:t>behaviour</a:t>
            </a:r>
            <a:endParaRPr lang="en-US" dirty="0"/>
          </a:p>
          <a:p>
            <a:endParaRPr lang="en-US" dirty="0"/>
          </a:p>
          <a:p>
            <a:r>
              <a:rPr lang="en-US" dirty="0"/>
              <a:t>Examples:</a:t>
            </a:r>
          </a:p>
          <a:p>
            <a:pPr marL="263525" lvl="1" indent="-263525">
              <a:buAutoNum type="arabicPeriod"/>
            </a:pPr>
            <a:r>
              <a:rPr lang="en-US" dirty="0"/>
              <a:t>Re-organization of a class hierarchy to remove duplicate code</a:t>
            </a:r>
          </a:p>
          <a:p>
            <a:pPr marL="442913" lvl="2" indent="-173038">
              <a:buFontTx/>
              <a:buChar char="-"/>
            </a:pPr>
            <a:r>
              <a:rPr lang="en-US" dirty="0"/>
              <a:t>Pull up attribute / method</a:t>
            </a:r>
          </a:p>
          <a:p>
            <a:pPr marL="442913" lvl="2" indent="-173038">
              <a:buFontTx/>
              <a:buChar char="-"/>
            </a:pPr>
            <a:r>
              <a:rPr lang="en-US" dirty="0"/>
              <a:t>Introduce super class</a:t>
            </a:r>
          </a:p>
          <a:p>
            <a:pPr marL="442913" lvl="2" indent="-173038">
              <a:buFontTx/>
              <a:buChar char="-"/>
            </a:pPr>
            <a:endParaRPr lang="en-US" dirty="0"/>
          </a:p>
          <a:p>
            <a:pPr marL="263525" lvl="1" indent="-263525">
              <a:buAutoNum type="arabicPeriod"/>
            </a:pPr>
            <a:r>
              <a:rPr lang="en-US" dirty="0"/>
              <a:t>Tidying up and renaming attributes and methods to make them easier to understand</a:t>
            </a:r>
          </a:p>
          <a:p>
            <a:pPr marL="442913" lvl="2" indent="-173038">
              <a:buFontTx/>
              <a:buChar char="-"/>
            </a:pPr>
            <a:r>
              <a:rPr lang="en-US" dirty="0">
                <a:solidFill>
                  <a:prstClr val="black"/>
                </a:solidFill>
              </a:rPr>
              <a:t>Align to coding / naming standards</a:t>
            </a:r>
          </a:p>
          <a:p>
            <a:pPr marL="442913" lvl="2" indent="-173038">
              <a:buFontTx/>
              <a:buChar char="-"/>
            </a:pPr>
            <a:endParaRPr lang="en-US" dirty="0"/>
          </a:p>
          <a:p>
            <a:pPr marL="263525" lvl="1" indent="-263525">
              <a:buAutoNum type="arabicPeriod"/>
            </a:pPr>
            <a:r>
              <a:rPr lang="en-US" dirty="0"/>
              <a:t>Replacing inline code with calls to methods that have been included in a program library</a:t>
            </a:r>
          </a:p>
          <a:p>
            <a:pPr marL="442913" lvl="2" indent="-173038">
              <a:buFontTx/>
              <a:buChar char="-"/>
            </a:pPr>
            <a:r>
              <a:rPr lang="en-US" dirty="0">
                <a:solidFill>
                  <a:prstClr val="black"/>
                </a:solidFill>
              </a:rPr>
              <a:t>DRY – don’t repeat yourself</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286736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XP practices</a:t>
            </a:r>
            <a:endParaRPr lang="en-US" dirty="0"/>
          </a:p>
        </p:txBody>
      </p:sp>
      <p:sp>
        <p:nvSpPr>
          <p:cNvPr id="3" name="Content Placeholder 2"/>
          <p:cNvSpPr>
            <a:spLocks noGrp="1"/>
          </p:cNvSpPr>
          <p:nvPr>
            <p:ph idx="1"/>
          </p:nvPr>
        </p:nvSpPr>
        <p:spPr/>
        <p:txBody>
          <a:bodyPr/>
          <a:lstStyle/>
          <a:p>
            <a:r>
              <a:rPr lang="en-US" dirty="0"/>
              <a:t>XP focus is mainly technical</a:t>
            </a:r>
          </a:p>
          <a:p>
            <a:pPr marL="179388" lvl="1" indent="-179388">
              <a:buFontTx/>
              <a:buChar char="-"/>
            </a:pPr>
            <a:r>
              <a:rPr lang="en-US" dirty="0"/>
              <a:t>Not easy to integrate with organizational management practices</a:t>
            </a:r>
          </a:p>
          <a:p>
            <a:pPr marL="179388" lvl="1" indent="-179388">
              <a:buFontTx/>
              <a:buChar char="-"/>
            </a:pPr>
            <a:r>
              <a:rPr lang="en-US" dirty="0"/>
              <a:t>Consequently, only some of the practices are being used, but the surrounding method has been refined</a:t>
            </a:r>
          </a:p>
          <a:p>
            <a:pPr marL="179388" lvl="1" indent="-179388">
              <a:buFontTx/>
              <a:buChar char="-"/>
            </a:pPr>
            <a:r>
              <a:rPr lang="en-US" dirty="0"/>
              <a:t>Practices that survive:</a:t>
            </a:r>
          </a:p>
          <a:p>
            <a:pPr marL="449263" lvl="2" indent="-179388">
              <a:buFontTx/>
              <a:buChar char="-"/>
            </a:pPr>
            <a:r>
              <a:rPr lang="en-US" dirty="0"/>
              <a:t>Minimum viable product and incremental releases</a:t>
            </a:r>
          </a:p>
          <a:p>
            <a:pPr marL="449263" lvl="2" indent="-179388">
              <a:buFontTx/>
              <a:buChar char="-"/>
            </a:pPr>
            <a:r>
              <a:rPr lang="en-US" dirty="0"/>
              <a:t>User stories for specification</a:t>
            </a:r>
          </a:p>
          <a:p>
            <a:pPr marL="449263" lvl="2" indent="-179388">
              <a:buFontTx/>
              <a:buChar char="-"/>
            </a:pPr>
            <a:r>
              <a:rPr lang="en-US" dirty="0"/>
              <a:t>Refactoring</a:t>
            </a:r>
          </a:p>
          <a:p>
            <a:pPr marL="449263" lvl="2" indent="-179388">
              <a:buFontTx/>
              <a:buChar char="-"/>
            </a:pPr>
            <a:r>
              <a:rPr lang="en-US" dirty="0"/>
              <a:t>Test-driven development</a:t>
            </a:r>
          </a:p>
          <a:p>
            <a:pPr marL="449263" lvl="2" indent="-179388">
              <a:buFontTx/>
              <a:buChar char="-"/>
            </a:pPr>
            <a:r>
              <a:rPr lang="en-US" dirty="0"/>
              <a:t>Pair programming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165197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4" end="4"/>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5" end="5"/>
                                            </p:txEl>
                                          </p:spTgt>
                                        </p:tgtEl>
                                        <p:attrNameLst>
                                          <p:attrName>style.color</p:attrName>
                                        </p:attrNameLst>
                                      </p:cBhvr>
                                      <p:to>
                                        <a:srgbClr val="B2B2B2"/>
                                      </p:to>
                                    </p:animClr>
                                  </p:childTnLst>
                                </p:cTn>
                              </p:par>
                              <p:par>
                                <p:cTn id="17" presetID="3" presetClass="emph" presetSubtype="2" fill="hold" nodeType="withEffect">
                                  <p:stCondLst>
                                    <p:cond delay="0"/>
                                  </p:stCondLst>
                                  <p:childTnLst>
                                    <p:animClr clrSpc="rgb" dir="cw">
                                      <p:cBhvr override="childStyle">
                                        <p:cTn id="18" dur="500" fill="hold"/>
                                        <p:tgtEl>
                                          <p:spTgt spid="3">
                                            <p:txEl>
                                              <p:pRg st="6" end="6"/>
                                            </p:txEl>
                                          </p:spTgt>
                                        </p:tgtEl>
                                        <p:attrNameLst>
                                          <p:attrName>style.color</p:attrName>
                                        </p:attrNameLst>
                                      </p:cBhvr>
                                      <p:to>
                                        <a:srgbClr val="B2B2B2"/>
                                      </p:to>
                                    </p:animClr>
                                  </p:childTnLst>
                                </p:cTn>
                              </p:par>
                              <p:par>
                                <p:cTn id="19" presetID="3" presetClass="emph" presetSubtype="2" fill="hold" nodeType="withEffect">
                                  <p:stCondLst>
                                    <p:cond delay="0"/>
                                  </p:stCondLst>
                                  <p:childTnLst>
                                    <p:animClr clrSpc="rgb" dir="cw">
                                      <p:cBhvr override="childStyle">
                                        <p:cTn id="20" dur="500" fill="hold"/>
                                        <p:tgtEl>
                                          <p:spTgt spid="3">
                                            <p:txEl>
                                              <p:pRg st="8" end="8"/>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126130" y="1221563"/>
            <a:ext cx="7393425" cy="1638284"/>
            <a:chOff x="4126130" y="1221563"/>
            <a:chExt cx="7393425" cy="1638284"/>
          </a:xfrm>
        </p:grpSpPr>
        <p:sp>
          <p:nvSpPr>
            <p:cNvPr id="7" name="Rounded Rectangle 6"/>
            <p:cNvSpPr/>
            <p:nvPr/>
          </p:nvSpPr>
          <p:spPr>
            <a:xfrm>
              <a:off x="5638800" y="1578141"/>
              <a:ext cx="914400" cy="914400"/>
            </a:xfrm>
            <a:prstGeom prst="roundRect">
              <a:avLst/>
            </a:prstGeom>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Write Test</a:t>
              </a:r>
            </a:p>
          </p:txBody>
        </p:sp>
        <p:pic>
          <p:nvPicPr>
            <p:cNvPr id="14" name="Picture Placeholder 9"/>
            <p:cNvPicPr>
              <a:picLocks noChangeAspect="1"/>
            </p:cNvPicPr>
            <p:nvPr/>
          </p:nvPicPr>
          <p:blipFill rotWithShape="1">
            <a:blip r:embed="rId3"/>
            <a:srcRect t="186" b="80125"/>
            <a:stretch/>
          </p:blipFill>
          <p:spPr>
            <a:xfrm>
              <a:off x="7755309" y="1221563"/>
              <a:ext cx="3764246" cy="1638284"/>
            </a:xfrm>
            <a:prstGeom prst="rect">
              <a:avLst/>
            </a:prstGeom>
            <a:effectLst>
              <a:outerShdw blurRad="50800" dist="38100" dir="2700000" algn="tl" rotWithShape="0">
                <a:prstClr val="black">
                  <a:alpha val="40000"/>
                </a:prstClr>
              </a:outerShdw>
            </a:effectLst>
          </p:spPr>
        </p:pic>
        <p:sp>
          <p:nvSpPr>
            <p:cNvPr id="21" name="Right Arrow 20"/>
            <p:cNvSpPr/>
            <p:nvPr/>
          </p:nvSpPr>
          <p:spPr>
            <a:xfrm>
              <a:off x="4126130" y="1793025"/>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grpSp>
      <p:sp>
        <p:nvSpPr>
          <p:cNvPr id="2" name="Title 1"/>
          <p:cNvSpPr>
            <a:spLocks noGrp="1"/>
          </p:cNvSpPr>
          <p:nvPr>
            <p:ph type="title"/>
          </p:nvPr>
        </p:nvSpPr>
        <p:spPr/>
        <p:txBody>
          <a:bodyPr/>
          <a:lstStyle/>
          <a:p>
            <a:r>
              <a:rPr lang="en-GB" dirty="0"/>
              <a:t>Test-driven development</a:t>
            </a:r>
          </a:p>
        </p:txBody>
      </p:sp>
      <p:sp>
        <p:nvSpPr>
          <p:cNvPr id="3" name="Content Placeholder 2"/>
          <p:cNvSpPr>
            <a:spLocks noGrp="1"/>
          </p:cNvSpPr>
          <p:nvPr>
            <p:ph idx="1"/>
          </p:nvPr>
        </p:nvSpPr>
        <p:spPr/>
        <p:txBody>
          <a:bodyPr/>
          <a:lstStyle/>
          <a:p>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8" name="Rounded Rectangle 7"/>
          <p:cNvSpPr/>
          <p:nvPr/>
        </p:nvSpPr>
        <p:spPr>
          <a:xfrm>
            <a:off x="7298109" y="4100661"/>
            <a:ext cx="914400" cy="914400"/>
          </a:xfrm>
          <a:prstGeom prst="roundRect">
            <a:avLst/>
          </a:prstGeom>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Pass Test</a:t>
            </a:r>
          </a:p>
        </p:txBody>
      </p:sp>
      <p:sp>
        <p:nvSpPr>
          <p:cNvPr id="10" name="Right Arrow 9"/>
          <p:cNvSpPr/>
          <p:nvPr/>
        </p:nvSpPr>
        <p:spPr>
          <a:xfrm rot="2968457">
            <a:off x="6691830" y="3052849"/>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grpSp>
        <p:nvGrpSpPr>
          <p:cNvPr id="18" name="Group 17"/>
          <p:cNvGrpSpPr/>
          <p:nvPr/>
        </p:nvGrpSpPr>
        <p:grpSpPr>
          <a:xfrm>
            <a:off x="3979490" y="4100661"/>
            <a:ext cx="2733167" cy="914400"/>
            <a:chOff x="3979490" y="4100661"/>
            <a:chExt cx="2733167" cy="914400"/>
          </a:xfrm>
        </p:grpSpPr>
        <p:sp>
          <p:nvSpPr>
            <p:cNvPr id="9" name="Rounded Rectangle 8"/>
            <p:cNvSpPr/>
            <p:nvPr/>
          </p:nvSpPr>
          <p:spPr>
            <a:xfrm>
              <a:off x="3979490" y="4100661"/>
              <a:ext cx="1169307" cy="914400"/>
            </a:xfrm>
            <a:prstGeom prst="roundRect">
              <a:avLst/>
            </a:prstGeom>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Refactor</a:t>
              </a:r>
            </a:p>
          </p:txBody>
        </p:sp>
        <p:sp>
          <p:nvSpPr>
            <p:cNvPr id="12" name="Right Arrow 11"/>
            <p:cNvSpPr/>
            <p:nvPr/>
          </p:nvSpPr>
          <p:spPr>
            <a:xfrm rot="10800000">
              <a:off x="5734249" y="4332531"/>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grpSp>
      <p:sp>
        <p:nvSpPr>
          <p:cNvPr id="13" name="Right Arrow 12"/>
          <p:cNvSpPr/>
          <p:nvPr/>
        </p:nvSpPr>
        <p:spPr>
          <a:xfrm rot="18451185">
            <a:off x="4659593" y="3046566"/>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grpSp>
        <p:nvGrpSpPr>
          <p:cNvPr id="17" name="Group 16"/>
          <p:cNvGrpSpPr/>
          <p:nvPr/>
        </p:nvGrpSpPr>
        <p:grpSpPr>
          <a:xfrm>
            <a:off x="7845425" y="2121693"/>
            <a:ext cx="3556000" cy="738154"/>
            <a:chOff x="7845425" y="2121693"/>
            <a:chExt cx="3556000" cy="738154"/>
          </a:xfrm>
        </p:grpSpPr>
        <p:pic>
          <p:nvPicPr>
            <p:cNvPr id="15" name="Picture 14"/>
            <p:cNvPicPr>
              <a:picLocks noChangeAspect="1"/>
            </p:cNvPicPr>
            <p:nvPr/>
          </p:nvPicPr>
          <p:blipFill>
            <a:blip r:embed="rId4"/>
            <a:stretch>
              <a:fillRect/>
            </a:stretch>
          </p:blipFill>
          <p:spPr>
            <a:xfrm>
              <a:off x="7976381" y="2691419"/>
              <a:ext cx="181384" cy="168428"/>
            </a:xfrm>
            <a:prstGeom prst="rect">
              <a:avLst/>
            </a:prstGeom>
          </p:spPr>
        </p:pic>
        <p:sp>
          <p:nvSpPr>
            <p:cNvPr id="16" name="Rectangle 15"/>
            <p:cNvSpPr/>
            <p:nvPr/>
          </p:nvSpPr>
          <p:spPr>
            <a:xfrm>
              <a:off x="7845425" y="2121693"/>
              <a:ext cx="3556000" cy="138113"/>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Georgia"/>
                <a:ea typeface="+mn-ea"/>
                <a:cs typeface="+mn-cs"/>
              </a:endParaRPr>
            </a:p>
          </p:txBody>
        </p:sp>
      </p:grpSp>
      <p:pic>
        <p:nvPicPr>
          <p:cNvPr id="19" name="Picture 18"/>
          <p:cNvPicPr>
            <a:picLocks noChangeAspect="1"/>
          </p:cNvPicPr>
          <p:nvPr/>
        </p:nvPicPr>
        <p:blipFill>
          <a:blip r:embed="rId5"/>
          <a:stretch>
            <a:fillRect/>
          </a:stretch>
        </p:blipFill>
        <p:spPr>
          <a:xfrm>
            <a:off x="9522619" y="1868055"/>
            <a:ext cx="372574" cy="189847"/>
          </a:xfrm>
          <a:prstGeom prst="rect">
            <a:avLst/>
          </a:prstGeom>
        </p:spPr>
      </p:pic>
      <p:sp>
        <p:nvSpPr>
          <p:cNvPr id="20" name="Rounded Rectangle 19"/>
          <p:cNvSpPr/>
          <p:nvPr/>
        </p:nvSpPr>
        <p:spPr>
          <a:xfrm>
            <a:off x="2135829" y="1578141"/>
            <a:ext cx="1456039" cy="914400"/>
          </a:xfrm>
          <a:prstGeom prst="round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Pick a user story</a:t>
            </a:r>
          </a:p>
        </p:txBody>
      </p:sp>
      <p:sp>
        <p:nvSpPr>
          <p:cNvPr id="11" name="TextBox 10">
            <a:extLst>
              <a:ext uri="{FF2B5EF4-FFF2-40B4-BE49-F238E27FC236}">
                <a16:creationId xmlns:a16="http://schemas.microsoft.com/office/drawing/2014/main" id="{70F15A6E-B6A2-4C6E-976F-1A6D721D64E4}"/>
              </a:ext>
            </a:extLst>
          </p:cNvPr>
          <p:cNvSpPr txBox="1"/>
          <p:nvPr/>
        </p:nvSpPr>
        <p:spPr>
          <a:xfrm>
            <a:off x="7609938" y="3244334"/>
            <a:ext cx="198483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Georgia"/>
                <a:ea typeface="+mn-ea"/>
                <a:cs typeface="+mn-cs"/>
              </a:rPr>
              <a:t>Implement solution</a:t>
            </a:r>
          </a:p>
        </p:txBody>
      </p:sp>
    </p:spTree>
    <p:extLst>
      <p:ext uri="{BB962C8B-B14F-4D97-AF65-F5344CB8AC3E}">
        <p14:creationId xmlns:p14="http://schemas.microsoft.com/office/powerpoint/2010/main" val="2205046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Test-driven development</a:t>
            </a:r>
            <a:endParaRPr lang="en-US" dirty="0"/>
          </a:p>
        </p:txBody>
      </p:sp>
      <p:sp>
        <p:nvSpPr>
          <p:cNvPr id="1173507" name="Rectangle 3"/>
          <p:cNvSpPr>
            <a:spLocks noGrp="1" noChangeArrowheads="1"/>
          </p:cNvSpPr>
          <p:nvPr>
            <p:ph idx="1"/>
          </p:nvPr>
        </p:nvSpPr>
        <p:spPr/>
        <p:txBody>
          <a:bodyPr/>
          <a:lstStyle/>
          <a:p>
            <a:r>
              <a:rPr lang="en-US" dirty="0"/>
              <a:t>Writing tests before code clarifies requirements to be implemented</a:t>
            </a:r>
          </a:p>
          <a:p>
            <a:endParaRPr lang="en-US" dirty="0"/>
          </a:p>
          <a:p>
            <a:r>
              <a:rPr lang="en-US" dirty="0"/>
              <a:t>Tests are programs rather than data </a:t>
            </a:r>
          </a:p>
          <a:p>
            <a:pPr marL="179388" lvl="1" indent="-179388">
              <a:buFontTx/>
              <a:buChar char="-"/>
            </a:pPr>
            <a:r>
              <a:rPr lang="en-US" dirty="0"/>
              <a:t>Can be executed automatically</a:t>
            </a:r>
          </a:p>
          <a:p>
            <a:pPr marL="179388" lvl="1" indent="-179388">
              <a:buFontTx/>
              <a:buChar char="-"/>
            </a:pPr>
            <a:r>
              <a:rPr lang="en-US" dirty="0"/>
              <a:t>Test includes a check that it has executed correctly</a:t>
            </a:r>
          </a:p>
          <a:p>
            <a:pPr marL="179388" lvl="1" indent="-179388">
              <a:buFontTx/>
              <a:buChar char="-"/>
            </a:pPr>
            <a:r>
              <a:rPr lang="en-US" dirty="0"/>
              <a:t>Usually relies on a testing framework such as Junit.</a:t>
            </a:r>
          </a:p>
          <a:p>
            <a:pPr marL="179388" lvl="1" indent="-179388">
              <a:buFontTx/>
              <a:buChar char="-"/>
            </a:pPr>
            <a:r>
              <a:rPr lang="en-US" dirty="0"/>
              <a:t>All tests previous and new are run automatically when new functionality is added</a:t>
            </a:r>
          </a:p>
          <a:p>
            <a:pPr marL="449263" lvl="2" indent="-179388">
              <a:buFontTx/>
              <a:buChar char="-"/>
            </a:pPr>
            <a:r>
              <a:rPr lang="en-US" dirty="0"/>
              <a:t>Checks new functionality has not introduced errors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9512822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test-driven development</a:t>
            </a:r>
          </a:p>
        </p:txBody>
      </p:sp>
      <p:sp>
        <p:nvSpPr>
          <p:cNvPr id="3" name="Content Placeholder 2"/>
          <p:cNvSpPr>
            <a:spLocks noGrp="1"/>
          </p:cNvSpPr>
          <p:nvPr>
            <p:ph idx="1"/>
          </p:nvPr>
        </p:nvSpPr>
        <p:spPr/>
        <p:txBody>
          <a:bodyPr/>
          <a:lstStyle/>
          <a:p>
            <a:r>
              <a:rPr lang="en-GB" dirty="0"/>
              <a:t>Test quality:</a:t>
            </a:r>
          </a:p>
          <a:p>
            <a:pPr marL="179388" lvl="1" indent="-179388">
              <a:buFontTx/>
              <a:buChar char="-"/>
            </a:pPr>
            <a:r>
              <a:rPr lang="en-GB" dirty="0"/>
              <a:t>Programmers prefer programming to testing</a:t>
            </a:r>
          </a:p>
          <a:p>
            <a:pPr marL="449263" lvl="2" indent="-179388">
              <a:buFontTx/>
              <a:buChar char="-"/>
            </a:pPr>
            <a:r>
              <a:rPr lang="en-GB" dirty="0"/>
              <a:t>May take shortcuts when writing tests</a:t>
            </a:r>
          </a:p>
          <a:p>
            <a:pPr marL="449263" lvl="2" indent="-179388">
              <a:buFontTx/>
              <a:buChar char="-"/>
            </a:pPr>
            <a:r>
              <a:rPr lang="en-GB" dirty="0"/>
              <a:t>For example, incomplete tests not checking for all possible exceptions</a:t>
            </a:r>
          </a:p>
          <a:p>
            <a:pPr marL="179388" lvl="1" indent="-179388">
              <a:buFontTx/>
              <a:buChar char="-"/>
            </a:pPr>
            <a:r>
              <a:rPr lang="en-GB" dirty="0"/>
              <a:t>Some tests can be very difficult to write incrementally</a:t>
            </a:r>
          </a:p>
          <a:p>
            <a:pPr marL="449263" lvl="2" indent="-179388">
              <a:buFontTx/>
              <a:buChar char="-"/>
            </a:pPr>
            <a:r>
              <a:rPr lang="en-GB" dirty="0"/>
              <a:t>For example, in complex user interfaces writing unit tests for ‘display logic’ and workflow between screens</a:t>
            </a:r>
          </a:p>
          <a:p>
            <a:pPr marL="179388" lvl="1" indent="-179388">
              <a:buFontTx/>
              <a:buChar char="-"/>
            </a:pPr>
            <a:r>
              <a:rPr lang="en-GB" dirty="0"/>
              <a:t>Difficulty judging completeness of a set of tests without a full specification</a:t>
            </a:r>
          </a:p>
          <a:p>
            <a:pPr marL="449263" lvl="2" indent="-179388">
              <a:buFontTx/>
              <a:buChar char="-"/>
            </a:pPr>
            <a:r>
              <a:rPr lang="en-GB" dirty="0"/>
              <a:t>You may have a lot of system tests, but do they provide complete coverage</a:t>
            </a:r>
          </a:p>
          <a:p>
            <a:pPr marL="179388" lvl="1" indent="-179388">
              <a:buFontTx/>
              <a:buChar char="-"/>
            </a:pPr>
            <a:endParaRPr lang="en-GB" dirty="0"/>
          </a:p>
          <a:p>
            <a:r>
              <a:rPr lang="en-GB" dirty="0"/>
              <a:t>Software quality:</a:t>
            </a:r>
          </a:p>
          <a:p>
            <a:pPr marL="179388" lvl="1" indent="-179388">
              <a:buFontTx/>
              <a:buChar char="-"/>
            </a:pPr>
            <a:r>
              <a:rPr lang="en-GB" dirty="0"/>
              <a:t>“Testability” may become more important than usability and robust software architecture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671640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XP practices</a:t>
            </a:r>
            <a:endParaRPr lang="en-US" dirty="0"/>
          </a:p>
        </p:txBody>
      </p:sp>
      <p:sp>
        <p:nvSpPr>
          <p:cNvPr id="3" name="Content Placeholder 2"/>
          <p:cNvSpPr>
            <a:spLocks noGrp="1"/>
          </p:cNvSpPr>
          <p:nvPr>
            <p:ph idx="1"/>
          </p:nvPr>
        </p:nvSpPr>
        <p:spPr/>
        <p:txBody>
          <a:bodyPr/>
          <a:lstStyle/>
          <a:p>
            <a:r>
              <a:rPr lang="en-US" dirty="0"/>
              <a:t>XP focus is mainly technical</a:t>
            </a:r>
          </a:p>
          <a:p>
            <a:pPr marL="179388" lvl="1" indent="-179388">
              <a:buFontTx/>
              <a:buChar char="-"/>
            </a:pPr>
            <a:r>
              <a:rPr lang="en-US" dirty="0"/>
              <a:t>Not easy to integrate with organizational management practices</a:t>
            </a:r>
          </a:p>
          <a:p>
            <a:pPr marL="179388" lvl="1" indent="-179388">
              <a:buFontTx/>
              <a:buChar char="-"/>
            </a:pPr>
            <a:r>
              <a:rPr lang="en-US" dirty="0"/>
              <a:t>Consequently, only some of the practices are being used, but the surrounding method has been refined</a:t>
            </a:r>
          </a:p>
          <a:p>
            <a:pPr marL="179388" lvl="1" indent="-179388">
              <a:buFontTx/>
              <a:buChar char="-"/>
            </a:pPr>
            <a:r>
              <a:rPr lang="en-US" dirty="0"/>
              <a:t>Practices that survive:</a:t>
            </a:r>
          </a:p>
          <a:p>
            <a:pPr marL="449263" lvl="2" indent="-179388">
              <a:buFontTx/>
              <a:buChar char="-"/>
            </a:pPr>
            <a:r>
              <a:rPr lang="en-US" dirty="0"/>
              <a:t>Minimum viable product and incremental releases</a:t>
            </a:r>
          </a:p>
          <a:p>
            <a:pPr marL="449263" lvl="2" indent="-179388">
              <a:buFontTx/>
              <a:buChar char="-"/>
            </a:pPr>
            <a:r>
              <a:rPr lang="en-US" dirty="0"/>
              <a:t>User stories for specification</a:t>
            </a:r>
          </a:p>
          <a:p>
            <a:pPr marL="449263" lvl="2" indent="-179388">
              <a:buFontTx/>
              <a:buChar char="-"/>
            </a:pPr>
            <a:r>
              <a:rPr lang="en-US" dirty="0"/>
              <a:t>Refactoring</a:t>
            </a:r>
          </a:p>
          <a:p>
            <a:pPr marL="449263" lvl="2" indent="-179388">
              <a:buFontTx/>
              <a:buChar char="-"/>
            </a:pPr>
            <a:r>
              <a:rPr lang="en-US" dirty="0"/>
              <a:t>Test-driven development</a:t>
            </a:r>
          </a:p>
          <a:p>
            <a:pPr marL="449263" lvl="2" indent="-179388">
              <a:buFontTx/>
              <a:buChar char="-"/>
            </a:pPr>
            <a:r>
              <a:rPr lang="en-US" dirty="0"/>
              <a:t>Pair programming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52682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4" end="4"/>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5" end="5"/>
                                            </p:txEl>
                                          </p:spTgt>
                                        </p:tgtEl>
                                        <p:attrNameLst>
                                          <p:attrName>style.color</p:attrName>
                                        </p:attrNameLst>
                                      </p:cBhvr>
                                      <p:to>
                                        <a:srgbClr val="B2B2B2"/>
                                      </p:to>
                                    </p:animClr>
                                  </p:childTnLst>
                                </p:cTn>
                              </p:par>
                              <p:par>
                                <p:cTn id="17" presetID="3" presetClass="emph" presetSubtype="2" fill="hold" nodeType="withEffect">
                                  <p:stCondLst>
                                    <p:cond delay="0"/>
                                  </p:stCondLst>
                                  <p:childTnLst>
                                    <p:animClr clrSpc="rgb" dir="cw">
                                      <p:cBhvr override="childStyle">
                                        <p:cTn id="18" dur="500" fill="hold"/>
                                        <p:tgtEl>
                                          <p:spTgt spid="3">
                                            <p:txEl>
                                              <p:pRg st="6" end="6"/>
                                            </p:txEl>
                                          </p:spTgt>
                                        </p:tgtEl>
                                        <p:attrNameLst>
                                          <p:attrName>style.color</p:attrName>
                                        </p:attrNameLst>
                                      </p:cBhvr>
                                      <p:to>
                                        <a:srgbClr val="B2B2B2"/>
                                      </p:to>
                                    </p:animClr>
                                  </p:childTnLst>
                                </p:cTn>
                              </p:par>
                              <p:par>
                                <p:cTn id="19" presetID="3" presetClass="emph" presetSubtype="2" fill="hold" nodeType="withEffect">
                                  <p:stCondLst>
                                    <p:cond delay="0"/>
                                  </p:stCondLst>
                                  <p:childTnLst>
                                    <p:animClr clrSpc="rgb" dir="cw">
                                      <p:cBhvr override="childStyle">
                                        <p:cTn id="20" dur="500" fill="hold"/>
                                        <p:tgtEl>
                                          <p:spTgt spid="3">
                                            <p:txEl>
                                              <p:pRg st="7" end="7"/>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Pair programming</a:t>
            </a:r>
            <a:endParaRPr lang="en-US" dirty="0"/>
          </a:p>
        </p:txBody>
      </p:sp>
      <p:sp>
        <p:nvSpPr>
          <p:cNvPr id="3" name="Content Placeholder 2"/>
          <p:cNvSpPr>
            <a:spLocks noGrp="1"/>
          </p:cNvSpPr>
          <p:nvPr>
            <p:ph idx="1"/>
          </p:nvPr>
        </p:nvSpPr>
        <p:spPr/>
        <p:txBody>
          <a:bodyPr>
            <a:normAutofit/>
          </a:bodyPr>
          <a:lstStyle/>
          <a:p>
            <a:r>
              <a:rPr lang="en-GB" dirty="0"/>
              <a:t>Programmers sit together at the same computer to develop software</a:t>
            </a:r>
          </a:p>
          <a:p>
            <a:pPr marL="179388" lvl="1" indent="-179388">
              <a:buFontTx/>
              <a:buChar char="-"/>
            </a:pPr>
            <a:r>
              <a:rPr lang="en-GB" dirty="0"/>
              <a:t>Pairs created dynamically </a:t>
            </a:r>
          </a:p>
          <a:p>
            <a:pPr marL="449263" lvl="2" indent="-179388">
              <a:buFontTx/>
              <a:buChar char="-"/>
            </a:pPr>
            <a:r>
              <a:rPr lang="en-GB" dirty="0"/>
              <a:t>All team members work with each other at some point</a:t>
            </a:r>
          </a:p>
          <a:p>
            <a:pPr marL="179388" lvl="1" indent="-179388">
              <a:buFontTx/>
              <a:buChar char="-"/>
            </a:pPr>
            <a:r>
              <a:rPr lang="en-GB" dirty="0"/>
              <a:t>Enables knowledge sharing and learning</a:t>
            </a:r>
          </a:p>
          <a:p>
            <a:pPr marL="449263" lvl="2" indent="-179388">
              <a:buFontTx/>
              <a:buChar char="-"/>
            </a:pPr>
            <a:r>
              <a:rPr lang="en-GB" dirty="0"/>
              <a:t>Reduces the overall risks to a project when team members leave </a:t>
            </a:r>
          </a:p>
          <a:p>
            <a:pPr marL="719138" lvl="3" indent="-179388">
              <a:buFontTx/>
              <a:buChar char="-"/>
            </a:pPr>
            <a:r>
              <a:rPr lang="en-GB" dirty="0"/>
              <a:t>“Bus” or “truck” factor increases [1]</a:t>
            </a:r>
          </a:p>
          <a:p>
            <a:pPr marL="449263" lvl="2" indent="-179388">
              <a:buFontTx/>
              <a:buChar char="-"/>
            </a:pPr>
            <a:r>
              <a:rPr lang="en-GB" dirty="0"/>
              <a:t>Creates common ownership</a:t>
            </a:r>
          </a:p>
          <a:p>
            <a:pPr marL="179388" lvl="1" indent="-179388">
              <a:buFontTx/>
              <a:buChar char="-"/>
            </a:pPr>
            <a:r>
              <a:rPr lang="en-GB" dirty="0"/>
              <a:t>Not necessarily inefficient</a:t>
            </a:r>
          </a:p>
          <a:p>
            <a:pPr marL="449263" lvl="2" indent="-179388">
              <a:buFontTx/>
              <a:buChar char="-"/>
            </a:pPr>
            <a:r>
              <a:rPr lang="en-GB" dirty="0"/>
              <a:t>Some evidence suggests a pair working together is more efficient than 2 programmers working separately</a:t>
            </a:r>
          </a:p>
          <a:p>
            <a:pPr marL="449263" lvl="2" indent="-179388">
              <a:buFontTx/>
              <a:buChar char="-"/>
            </a:pPr>
            <a:r>
              <a:rPr lang="en-US" dirty="0"/>
              <a:t>Serves as an informal review process </a:t>
            </a:r>
          </a:p>
          <a:p>
            <a:pPr marL="449263" lvl="2" indent="-179388">
              <a:buFontTx/>
              <a:buChar char="-"/>
            </a:pPr>
            <a:r>
              <a:rPr lang="en-US" dirty="0"/>
              <a:t>See [2] for an interesting analysis</a:t>
            </a:r>
          </a:p>
          <a:p>
            <a:pPr marL="449263" lvl="2" indent="-179388">
              <a:buFontTx/>
              <a:buChar char="-"/>
            </a:pPr>
            <a:endParaRPr lang="en-US" dirty="0"/>
          </a:p>
          <a:p>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6" name="TextBox 5">
            <a:extLst>
              <a:ext uri="{FF2B5EF4-FFF2-40B4-BE49-F238E27FC236}">
                <a16:creationId xmlns:a16="http://schemas.microsoft.com/office/drawing/2014/main" id="{7F1E4AB6-B3DF-4F42-A5BF-30188E5B98DA}"/>
              </a:ext>
            </a:extLst>
          </p:cNvPr>
          <p:cNvSpPr txBox="1"/>
          <p:nvPr/>
        </p:nvSpPr>
        <p:spPr>
          <a:xfrm>
            <a:off x="833300" y="5759336"/>
            <a:ext cx="11404600" cy="738664"/>
          </a:xfrm>
          <a:prstGeom prst="rect">
            <a:avLst/>
          </a:prstGeom>
          <a:noFill/>
        </p:spPr>
        <p:txBody>
          <a:bodyPr wrap="square" rtlCol="0">
            <a:spAutoFit/>
          </a:bodyPr>
          <a:lstStyle/>
          <a:p>
            <a:pPr algn="r"/>
            <a:r>
              <a:rPr lang="en-GB" sz="1400" dirty="0">
                <a:latin typeface="Arial" panose="020B0604020202020204" pitchFamily="34" charset="0"/>
                <a:cs typeface="Arial" panose="020B0604020202020204" pitchFamily="34" charset="0"/>
              </a:rPr>
              <a:t>[1] Avelino, Guilherme; </a:t>
            </a:r>
            <a:r>
              <a:rPr lang="en-GB" sz="1400" dirty="0" err="1">
                <a:latin typeface="Arial" panose="020B0604020202020204" pitchFamily="34" charset="0"/>
                <a:cs typeface="Arial" panose="020B0604020202020204" pitchFamily="34" charset="0"/>
              </a:rPr>
              <a:t>Passos</a:t>
            </a:r>
            <a:r>
              <a:rPr lang="en-GB" sz="1400" dirty="0">
                <a:latin typeface="Arial" panose="020B0604020202020204" pitchFamily="34" charset="0"/>
                <a:cs typeface="Arial" panose="020B0604020202020204" pitchFamily="34" charset="0"/>
              </a:rPr>
              <a:t>, Leonardo; Hora, Andre; Valente, Marco Tulio: </a:t>
            </a:r>
            <a:r>
              <a:rPr lang="en-GB" sz="1400" i="1" dirty="0">
                <a:latin typeface="Arial" panose="020B0604020202020204" pitchFamily="34" charset="0"/>
                <a:cs typeface="Arial" panose="020B0604020202020204" pitchFamily="34" charset="0"/>
              </a:rPr>
              <a:t>A novel approach for estimating Truck Factors</a:t>
            </a:r>
            <a:r>
              <a:rPr lang="en-GB" sz="1400" dirty="0">
                <a:latin typeface="Arial" panose="020B0604020202020204" pitchFamily="34" charset="0"/>
                <a:cs typeface="Arial" panose="020B0604020202020204" pitchFamily="34" charset="0"/>
              </a:rPr>
              <a:t>. IEEE 24th Int’l Conference on Program Comprehension (ICPC 2016)</a:t>
            </a:r>
          </a:p>
          <a:p>
            <a:pPr algn="r"/>
            <a:r>
              <a:rPr lang="en-GB" sz="1400" dirty="0">
                <a:latin typeface="Arial" panose="020B0604020202020204" pitchFamily="34" charset="0"/>
                <a:cs typeface="Arial" panose="020B0604020202020204" pitchFamily="34" charset="0"/>
              </a:rPr>
              <a:t>[2] Alistair Cockburn and Laurie Williams. </a:t>
            </a:r>
            <a:r>
              <a:rPr lang="en-GB" sz="1400" i="1" dirty="0">
                <a:latin typeface="Arial" panose="020B0604020202020204" pitchFamily="34" charset="0"/>
                <a:cs typeface="Arial" panose="020B0604020202020204" pitchFamily="34" charset="0"/>
              </a:rPr>
              <a:t>The costs and benefits of pair programming.</a:t>
            </a:r>
            <a:r>
              <a:rPr lang="en-GB" sz="1400" dirty="0">
                <a:latin typeface="Arial" panose="020B0604020202020204" pitchFamily="34" charset="0"/>
                <a:cs typeface="Arial" panose="020B0604020202020204" pitchFamily="34" charset="0"/>
              </a:rPr>
              <a:t> Extreme programming examined, pp 223–248, 2001.</a:t>
            </a:r>
          </a:p>
        </p:txBody>
      </p:sp>
    </p:spTree>
    <p:extLst>
      <p:ext uri="{BB962C8B-B14F-4D97-AF65-F5344CB8AC3E}">
        <p14:creationId xmlns:p14="http://schemas.microsoft.com/office/powerpoint/2010/main" val="15242063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Styles of pair programming</a:t>
            </a:r>
          </a:p>
        </p:txBody>
      </p:sp>
      <p:sp>
        <p:nvSpPr>
          <p:cNvPr id="3" name="Content Placeholder 2"/>
          <p:cNvSpPr>
            <a:spLocks noGrp="1"/>
          </p:cNvSpPr>
          <p:nvPr>
            <p:ph idx="1"/>
          </p:nvPr>
        </p:nvSpPr>
        <p:spPr/>
        <p:txBody>
          <a:bodyPr>
            <a:normAutofit lnSpcReduction="10000"/>
          </a:bodyPr>
          <a:lstStyle/>
          <a:p>
            <a:r>
              <a:rPr lang="en-GB" dirty="0"/>
              <a:t>Pair programming is practised in different ways in the industry</a:t>
            </a:r>
          </a:p>
          <a:p>
            <a:pPr marL="263525" lvl="1" indent="-263525">
              <a:buAutoNum type="arabicPeriod"/>
            </a:pPr>
            <a:r>
              <a:rPr lang="en-GB" dirty="0"/>
              <a:t>Driver and Co-Pilot</a:t>
            </a:r>
          </a:p>
          <a:p>
            <a:pPr marL="442913" lvl="2" indent="-173038">
              <a:buFontTx/>
              <a:buChar char="-"/>
            </a:pPr>
            <a:r>
              <a:rPr lang="en-GB" dirty="0"/>
              <a:t>This is the original proposal for pair programming</a:t>
            </a:r>
          </a:p>
          <a:p>
            <a:pPr marL="442913" lvl="2" indent="-173038">
              <a:buFontTx/>
              <a:buChar char="-"/>
            </a:pPr>
            <a:r>
              <a:rPr lang="en-GB" dirty="0"/>
              <a:t>Programmers are meant to take on two distinct roles:</a:t>
            </a:r>
          </a:p>
          <a:p>
            <a:pPr marL="712788" lvl="3" indent="-173038">
              <a:buFontTx/>
              <a:buChar char="-"/>
            </a:pPr>
            <a:r>
              <a:rPr lang="en-GB" i="1" dirty="0"/>
              <a:t>Driver</a:t>
            </a:r>
            <a:r>
              <a:rPr lang="en-GB" dirty="0"/>
              <a:t> has the keyboard and is writing code</a:t>
            </a:r>
          </a:p>
          <a:p>
            <a:pPr marL="712788" lvl="3" indent="-173038">
              <a:buFontTx/>
              <a:buChar char="-"/>
            </a:pPr>
            <a:r>
              <a:rPr lang="en-GB" i="1" dirty="0"/>
              <a:t>Co-Pilot</a:t>
            </a:r>
            <a:r>
              <a:rPr lang="en-GB" dirty="0"/>
              <a:t> watches and comments, suggesting improvements and </a:t>
            </a:r>
            <a:r>
              <a:rPr lang="en-GB" dirty="0" err="1"/>
              <a:t>refactorings</a:t>
            </a:r>
            <a:endParaRPr lang="en-GB" dirty="0"/>
          </a:p>
          <a:p>
            <a:pPr marL="442913" lvl="2" indent="-173038">
              <a:buFontTx/>
              <a:buChar char="-"/>
            </a:pPr>
            <a:r>
              <a:rPr lang="en-GB" dirty="0"/>
              <a:t>Regular switching of roles ~every 10 mins</a:t>
            </a:r>
          </a:p>
          <a:p>
            <a:pPr marL="263525" lvl="1" indent="-263525">
              <a:buAutoNum type="arabicPeriod"/>
            </a:pPr>
            <a:r>
              <a:rPr lang="en-GB" dirty="0"/>
              <a:t>Frequent switching</a:t>
            </a:r>
          </a:p>
          <a:p>
            <a:pPr marL="442913" lvl="2" indent="-173038">
              <a:buFontTx/>
              <a:buChar char="-"/>
            </a:pPr>
            <a:r>
              <a:rPr lang="en-GB" dirty="0"/>
              <a:t>This is probably the more frequently occurring practice</a:t>
            </a:r>
          </a:p>
          <a:p>
            <a:pPr marL="442913" lvl="2" indent="-173038">
              <a:buFontTx/>
              <a:buChar char="-"/>
            </a:pPr>
            <a:r>
              <a:rPr lang="en-GB" dirty="0"/>
              <a:t>No clear roles, but frequent switching of keyboard control, possibly mid-statement</a:t>
            </a:r>
          </a:p>
          <a:p>
            <a:pPr marL="442913" lvl="2" indent="-173038">
              <a:buFontTx/>
              <a:buChar char="-"/>
            </a:pPr>
            <a:r>
              <a:rPr lang="en-GB" dirty="0"/>
              <a:t>Sometimes even with two keyboards and mice (that’s for the pro-pair programmer, though)</a:t>
            </a:r>
          </a:p>
          <a:p>
            <a:pPr marL="263525" lvl="1" indent="-263525">
              <a:buAutoNum type="arabicPeriod"/>
            </a:pPr>
            <a:r>
              <a:rPr lang="en-GB" dirty="0"/>
              <a:t>Single programming</a:t>
            </a:r>
          </a:p>
          <a:p>
            <a:pPr marL="442913" lvl="2" indent="-173038">
              <a:buFontTx/>
              <a:buChar char="-"/>
            </a:pPr>
            <a:r>
              <a:rPr lang="en-GB" dirty="0"/>
              <a:t>Individual programmers rather than pairs</a:t>
            </a:r>
          </a:p>
          <a:p>
            <a:pPr marL="442913" lvl="2" indent="-173038">
              <a:buFontTx/>
              <a:buChar char="-"/>
            </a:pPr>
            <a:r>
              <a:rPr lang="en-GB" dirty="0"/>
              <a:t>Sometimes accompanied by “we should be doing more pair programming”</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31761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Extreme programming (XP)</a:t>
            </a:r>
          </a:p>
        </p:txBody>
      </p:sp>
      <p:sp>
        <p:nvSpPr>
          <p:cNvPr id="1168387" name="Rectangle 3"/>
          <p:cNvSpPr>
            <a:spLocks noGrp="1" noChangeArrowheads="1"/>
          </p:cNvSpPr>
          <p:nvPr>
            <p:ph idx="1"/>
          </p:nvPr>
        </p:nvSpPr>
        <p:spPr/>
        <p:txBody>
          <a:bodyPr/>
          <a:lstStyle/>
          <a:p>
            <a:r>
              <a:rPr lang="en-US" dirty="0"/>
              <a:t>A very influential agile method</a:t>
            </a:r>
          </a:p>
          <a:p>
            <a:pPr marL="179388" lvl="1" indent="-179388">
              <a:buFontTx/>
              <a:buChar char="-"/>
            </a:pPr>
            <a:r>
              <a:rPr lang="en-US" dirty="0"/>
              <a:t>Developed in the late 1990s</a:t>
            </a:r>
          </a:p>
          <a:p>
            <a:pPr marL="179388" lvl="1" indent="-179388">
              <a:buFontTx/>
              <a:buChar char="-"/>
            </a:pPr>
            <a:r>
              <a:rPr lang="en-US" dirty="0"/>
              <a:t>Introduced a range of agile development techniques</a:t>
            </a:r>
          </a:p>
          <a:p>
            <a:pPr marL="179388" lvl="1" indent="-179388">
              <a:buFontTx/>
              <a:buChar char="-"/>
            </a:pPr>
            <a:r>
              <a:rPr lang="en-US" dirty="0"/>
              <a:t>Takes an ‘extreme’ approach to iterative development:</a:t>
            </a:r>
          </a:p>
          <a:p>
            <a:pPr marL="449263" lvl="2" indent="-179388">
              <a:buFontTx/>
              <a:buChar char="-"/>
            </a:pPr>
            <a:r>
              <a:rPr lang="en-US" dirty="0"/>
              <a:t>New versions may be built several times per day</a:t>
            </a:r>
          </a:p>
          <a:p>
            <a:pPr marL="449263" lvl="2" indent="-179388">
              <a:buFontTx/>
              <a:buChar char="-"/>
            </a:pPr>
            <a:r>
              <a:rPr lang="en-US" dirty="0"/>
              <a:t>Increments delivered to customers every 2 weeks</a:t>
            </a:r>
          </a:p>
          <a:p>
            <a:pPr marL="449263" lvl="2" indent="-179388">
              <a:buFontTx/>
              <a:buChar char="-"/>
            </a:pPr>
            <a:r>
              <a:rPr lang="en-US" dirty="0"/>
              <a:t>All tests must be run for every build</a:t>
            </a:r>
          </a:p>
          <a:p>
            <a:pPr marL="449263" lvl="2" indent="-179388">
              <a:buFontTx/>
              <a:buChar char="-"/>
            </a:pPr>
            <a:r>
              <a:rPr lang="en-US" dirty="0"/>
              <a:t>Build is only accepted if tests run successfully</a:t>
            </a:r>
          </a:p>
          <a:p>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2" name="Picture 11" descr="3.3-XP-ReleaseCycle.eps"/>
          <p:cNvPicPr>
            <a:picLocks noChangeAspect="1"/>
          </p:cNvPicPr>
          <p:nvPr/>
        </p:nvPicPr>
        <p:blipFill rotWithShape="1">
          <a:blip r:embed="rId3"/>
          <a:srcRect b="6477"/>
          <a:stretch/>
        </p:blipFill>
        <p:spPr>
          <a:xfrm>
            <a:off x="3322544" y="4238592"/>
            <a:ext cx="5546911" cy="2259408"/>
          </a:xfrm>
          <a:prstGeom prst="rect">
            <a:avLst/>
          </a:prstGeom>
        </p:spPr>
      </p:pic>
    </p:spTree>
    <p:extLst>
      <p:ext uri="{BB962C8B-B14F-4D97-AF65-F5344CB8AC3E}">
        <p14:creationId xmlns:p14="http://schemas.microsoft.com/office/powerpoint/2010/main" val="7428659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(XP) Principles and Practices</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3893600815"/>
              </p:ext>
            </p:extLst>
          </p:nvPr>
        </p:nvGraphicFramePr>
        <p:xfrm>
          <a:off x="480000" y="938149"/>
          <a:ext cx="11232000" cy="5486400"/>
        </p:xfrm>
        <a:graphic>
          <a:graphicData uri="http://schemas.openxmlformats.org/drawingml/2006/table">
            <a:tbl>
              <a:tblPr firstRow="1" bandRow="1">
                <a:tableStyleId>{9D7B26C5-4107-4FEC-AEDC-1716B250A1EF}</a:tableStyleId>
              </a:tblPr>
              <a:tblGrid>
                <a:gridCol w="2329188">
                  <a:extLst>
                    <a:ext uri="{9D8B030D-6E8A-4147-A177-3AD203B41FA5}">
                      <a16:colId xmlns:a16="http://schemas.microsoft.com/office/drawing/2014/main" val="20000"/>
                    </a:ext>
                  </a:extLst>
                </a:gridCol>
                <a:gridCol w="8902812">
                  <a:extLst>
                    <a:ext uri="{9D8B030D-6E8A-4147-A177-3AD203B41FA5}">
                      <a16:colId xmlns:a16="http://schemas.microsoft.com/office/drawing/2014/main" val="20001"/>
                    </a:ext>
                  </a:extLst>
                </a:gridCol>
              </a:tblGrid>
              <a:tr h="28280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latin typeface="+mn-lt"/>
                        </a:rPr>
                        <a:t>Principle or practice</a:t>
                      </a:r>
                      <a:endParaRPr kumimoji="0" lang="en-GB" sz="1600" b="1" i="0" u="none" strike="noStrike" cap="none" normalizeH="0" baseline="0" dirty="0">
                        <a:ln>
                          <a:noFill/>
                        </a:ln>
                        <a:solidFill>
                          <a:srgbClr val="000000"/>
                        </a:solidFill>
                        <a:effectLst/>
                        <a:latin typeface="+mn-lt"/>
                        <a:ea typeface="Times New Roman" charset="0"/>
                        <a:cs typeface="Arial"/>
                      </a:endParaRPr>
                    </a:p>
                  </a:txBody>
                  <a:tcPr marL="73025" marR="73025" marT="9144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latin typeface="+mn-lt"/>
                        </a:rPr>
                        <a:t>Description</a:t>
                      </a:r>
                      <a:endParaRPr kumimoji="0" lang="en-GB" sz="1600" b="1" i="0" u="none" strike="noStrike" cap="none" normalizeH="0" baseline="0" dirty="0">
                        <a:ln>
                          <a:noFill/>
                        </a:ln>
                        <a:solidFill>
                          <a:srgbClr val="000000"/>
                        </a:solidFill>
                        <a:effectLst/>
                        <a:latin typeface="+mn-lt"/>
                        <a:ea typeface="Times New Roman" charset="0"/>
                        <a:cs typeface="Arial"/>
                      </a:endParaRPr>
                    </a:p>
                  </a:txBody>
                  <a:tcPr marL="73025" marR="73025" marT="91440" marB="91440" horzOverflow="overflow"/>
                </a:tc>
                <a:extLst>
                  <a:ext uri="{0D108BD9-81ED-4DB2-BD59-A6C34878D82A}">
                    <a16:rowId xmlns:a16="http://schemas.microsoft.com/office/drawing/2014/main" val="10000"/>
                  </a:ext>
                </a:extLst>
              </a:tr>
              <a:tr h="57252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latin typeface="+mn-lt"/>
                        </a:rPr>
                        <a:t>Incremental planning</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pPr>
                      <a:r>
                        <a:rPr kumimoji="0" lang="en-GB" sz="1600" u="none" strike="noStrike" cap="none" normalizeH="0" baseline="0" dirty="0">
                          <a:ln>
                            <a:noFill/>
                          </a:ln>
                          <a:effectLst/>
                          <a:latin typeface="+mn-lt"/>
                        </a:rPr>
                        <a:t>User stories and story cards for requirements</a:t>
                      </a:r>
                    </a:p>
                    <a:p>
                      <a:pPr marL="179388" marR="0" lvl="0" indent="-179388" algn="just" defTabSz="457200" rtl="0" eaLnBrk="1" fontAlgn="base" latinLnBrk="0" hangingPunct="1">
                        <a:lnSpc>
                          <a:spcPct val="100000"/>
                        </a:lnSpc>
                        <a:spcBef>
                          <a:spcPct val="0"/>
                        </a:spcBef>
                        <a:spcAft>
                          <a:spcPct val="0"/>
                        </a:spcAft>
                        <a:buClrTx/>
                        <a:buSzTx/>
                        <a:buFontTx/>
                        <a:buChar char="-"/>
                        <a:tabLst/>
                      </a:pPr>
                      <a:r>
                        <a:rPr kumimoji="0" lang="en-GB" sz="1600" u="none" strike="noStrike" cap="none" normalizeH="0" baseline="0" dirty="0">
                          <a:ln>
                            <a:noFill/>
                          </a:ln>
                          <a:effectLst/>
                          <a:latin typeface="+mn-lt"/>
                        </a:rPr>
                        <a:t>Prioritisation for planning per release cycle</a:t>
                      </a:r>
                    </a:p>
                    <a:p>
                      <a:pPr marL="179388" marR="0" lvl="0" indent="-179388" algn="just" defTabSz="457200" rtl="0" eaLnBrk="1" fontAlgn="base" latinLnBrk="0" hangingPunct="1">
                        <a:lnSpc>
                          <a:spcPct val="100000"/>
                        </a:lnSpc>
                        <a:spcBef>
                          <a:spcPct val="0"/>
                        </a:spcBef>
                        <a:spcAft>
                          <a:spcPct val="0"/>
                        </a:spcAft>
                        <a:buClrTx/>
                        <a:buSzTx/>
                        <a:buFontTx/>
                        <a:buChar char="-"/>
                        <a:tabLst/>
                      </a:pPr>
                      <a:r>
                        <a:rPr kumimoji="0" lang="en-GB" sz="1600" u="none" strike="noStrike" cap="none" normalizeH="0" baseline="0" dirty="0">
                          <a:ln>
                            <a:noFill/>
                          </a:ln>
                          <a:effectLst/>
                          <a:latin typeface="+mn-lt"/>
                        </a:rPr>
                        <a:t>Stories broken into development tasks by developers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1"/>
                  </a:ext>
                </a:extLst>
              </a:tr>
              <a:tr h="456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latin typeface="+mn-lt"/>
                        </a:rPr>
                        <a:t>Small releases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pPr>
                      <a:r>
                        <a:rPr kumimoji="0" lang="en-GB" sz="1600" u="none" strike="noStrike" kern="1200" cap="none" normalizeH="0" baseline="0" dirty="0">
                          <a:ln>
                            <a:noFill/>
                          </a:ln>
                          <a:solidFill>
                            <a:schemeClr val="tx1"/>
                          </a:solidFill>
                          <a:effectLst/>
                          <a:latin typeface="+mn-lt"/>
                          <a:ea typeface="+mn-ea"/>
                          <a:cs typeface="+mn-cs"/>
                        </a:rPr>
                        <a:t>Minimum viable product (MVP): develop minimal useful set of functionality delivering business value first</a:t>
                      </a:r>
                    </a:p>
                    <a:p>
                      <a:pPr marL="179388" marR="0" lvl="0" indent="-179388" algn="just" defTabSz="457200" rtl="0" eaLnBrk="1" fontAlgn="base" latinLnBrk="0" hangingPunct="1">
                        <a:lnSpc>
                          <a:spcPct val="100000"/>
                        </a:lnSpc>
                        <a:spcBef>
                          <a:spcPct val="0"/>
                        </a:spcBef>
                        <a:spcAft>
                          <a:spcPct val="0"/>
                        </a:spcAft>
                        <a:buClrTx/>
                        <a:buSzTx/>
                        <a:buFontTx/>
                        <a:buChar char="-"/>
                        <a:tabLst/>
                      </a:pPr>
                      <a:r>
                        <a:rPr kumimoji="0" lang="en-GB" sz="1600" u="none" strike="noStrike" kern="1200" cap="none" normalizeH="0" baseline="0" dirty="0">
                          <a:ln>
                            <a:noFill/>
                          </a:ln>
                          <a:solidFill>
                            <a:schemeClr val="tx1"/>
                          </a:solidFill>
                          <a:effectLst/>
                          <a:latin typeface="+mn-lt"/>
                          <a:ea typeface="+mn-ea"/>
                          <a:cs typeface="+mn-cs"/>
                        </a:rPr>
                        <a:t>Frequent, incremental releases add further functionality</a:t>
                      </a:r>
                    </a:p>
                  </a:txBody>
                  <a:tcPr marL="73025" marR="73025" marT="0" marB="91440" horzOverflow="overflow"/>
                </a:tc>
                <a:extLst>
                  <a:ext uri="{0D108BD9-81ED-4DB2-BD59-A6C34878D82A}">
                    <a16:rowId xmlns:a16="http://schemas.microsoft.com/office/drawing/2014/main" val="10002"/>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latin typeface="+mn-lt"/>
                        </a:rPr>
                        <a:t>Simple design </a:t>
                      </a:r>
                      <a:endParaRPr kumimoji="0" lang="en-GB" sz="1600" b="0" i="0" u="none" strike="noStrike" cap="none" normalizeH="0" baseline="0">
                        <a:ln>
                          <a:noFill/>
                        </a:ln>
                        <a:solidFill>
                          <a:srgbClr val="000000"/>
                        </a:solidFill>
                        <a:effectLst/>
                        <a:latin typeface="+mn-lt"/>
                        <a:ea typeface="Times New Roman" charset="0"/>
                        <a:cs typeface="Arial"/>
                      </a:endParaRPr>
                    </a:p>
                  </a:txBody>
                  <a:tcPr marL="73025" marR="73025" marT="0" marB="91440" horzOverflow="overflow"/>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Just enough </a:t>
                      </a:r>
                      <a:r>
                        <a:rPr kumimoji="0" lang="en-GB" sz="1600" u="none" strike="noStrike" cap="none" normalizeH="0" baseline="0" dirty="0">
                          <a:ln>
                            <a:noFill/>
                          </a:ln>
                          <a:effectLst/>
                          <a:latin typeface="+mn-lt"/>
                        </a:rPr>
                        <a:t>design</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3"/>
                  </a:ext>
                </a:extLst>
              </a:tr>
              <a:tr h="2598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latin typeface="+mn-lt"/>
                        </a:rPr>
                        <a:t>Test-first development</a:t>
                      </a:r>
                      <a:endParaRPr kumimoji="0" lang="en-GB" sz="1600" b="0" i="0" u="none" strike="noStrike" cap="none" normalizeH="0" baseline="0">
                        <a:ln>
                          <a:noFill/>
                        </a:ln>
                        <a:solidFill>
                          <a:srgbClr val="000000"/>
                        </a:solidFill>
                        <a:effectLst/>
                        <a:latin typeface="+mn-lt"/>
                        <a:ea typeface="Times New Roman" charset="0"/>
                        <a:cs typeface="Arial"/>
                      </a:endParaRPr>
                    </a:p>
                  </a:txBody>
                  <a:tcPr marL="73025" marR="73025" marT="0" marB="91440" horzOverflow="overflow"/>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Write tests before implementing solution</a:t>
                      </a:r>
                    </a:p>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Automate test execution using unit-test frameworks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4"/>
                  </a:ext>
                </a:extLst>
              </a:tr>
              <a:tr h="3217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latin typeface="+mn-lt"/>
                        </a:rPr>
                        <a:t>Refactoring</a:t>
                      </a:r>
                      <a:endParaRPr kumimoji="0" lang="en-GB" sz="1600" b="0" i="0" u="none" strike="noStrike" cap="none" normalizeH="0" baseline="0">
                        <a:ln>
                          <a:noFill/>
                        </a:ln>
                        <a:solidFill>
                          <a:srgbClr val="000000"/>
                        </a:solidFill>
                        <a:effectLst/>
                        <a:latin typeface="+mn-lt"/>
                        <a:ea typeface="Times New Roman" charset="0"/>
                        <a:cs typeface="Arial"/>
                      </a:endParaRPr>
                    </a:p>
                  </a:txBody>
                  <a:tcPr marL="73025" marR="73025" marT="0" marB="91440" horzOverflow="overflow"/>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Continuously refactor code to keep it simple and maintainable</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5"/>
                  </a:ext>
                </a:extLst>
              </a:tr>
              <a:tr h="321770">
                <a:tc>
                  <a:txBody>
                    <a:bodyPr/>
                    <a:lstStyle/>
                    <a:p>
                      <a:pPr algn="just">
                        <a:spcAft>
                          <a:spcPts val="0"/>
                        </a:spcAft>
                      </a:pPr>
                      <a:r>
                        <a:rPr lang="en-GB" sz="1600" b="0" dirty="0">
                          <a:latin typeface="+mn-lt"/>
                          <a:cs typeface="Arial"/>
                        </a:rPr>
                        <a:t>Pair programming</a:t>
                      </a:r>
                      <a:endParaRPr lang="en-GB" sz="1600" b="0" dirty="0">
                        <a:solidFill>
                          <a:srgbClr val="000000"/>
                        </a:solidFill>
                        <a:latin typeface="+mn-lt"/>
                        <a:ea typeface="Times New Roman"/>
                        <a:cs typeface="Arial"/>
                      </a:endParaRPr>
                    </a:p>
                  </a:txBody>
                  <a:tcPr marL="73025" marR="73025" marT="0" marB="91440"/>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lang="en-GB" sz="1600" b="0" dirty="0">
                          <a:latin typeface="+mn-lt"/>
                          <a:cs typeface="Arial"/>
                        </a:rPr>
                        <a:t>Developers work in pairs;</a:t>
                      </a:r>
                      <a:r>
                        <a:rPr lang="en-GB" sz="1600" b="0" baseline="0" dirty="0">
                          <a:latin typeface="+mn-lt"/>
                          <a:cs typeface="Arial"/>
                        </a:rPr>
                        <a:t> four eyes see more than two, learn and communicate</a:t>
                      </a:r>
                      <a:endParaRPr lang="en-GB" sz="1600" b="0" dirty="0">
                        <a:solidFill>
                          <a:srgbClr val="000000"/>
                        </a:solidFill>
                        <a:latin typeface="+mn-lt"/>
                        <a:ea typeface="Times New Roman"/>
                        <a:cs typeface="Arial"/>
                      </a:endParaRPr>
                    </a:p>
                  </a:txBody>
                  <a:tcPr marL="73025" marR="73025" marT="0" marB="91440"/>
                </a:tc>
                <a:extLst>
                  <a:ext uri="{0D108BD9-81ED-4DB2-BD59-A6C34878D82A}">
                    <a16:rowId xmlns:a16="http://schemas.microsoft.com/office/drawing/2014/main" val="10006"/>
                  </a:ext>
                </a:extLst>
              </a:tr>
              <a:tr h="321770">
                <a:tc>
                  <a:txBody>
                    <a:bodyPr/>
                    <a:lstStyle/>
                    <a:p>
                      <a:pPr algn="just">
                        <a:spcAft>
                          <a:spcPts val="0"/>
                        </a:spcAft>
                      </a:pPr>
                      <a:r>
                        <a:rPr lang="en-GB" sz="1600" dirty="0">
                          <a:latin typeface="+mn-lt"/>
                          <a:cs typeface="Arial"/>
                        </a:rPr>
                        <a:t>Collective ownership</a:t>
                      </a:r>
                      <a:endParaRPr lang="en-GB" sz="1600" dirty="0">
                        <a:solidFill>
                          <a:srgbClr val="000000"/>
                        </a:solidFill>
                        <a:latin typeface="+mn-lt"/>
                        <a:ea typeface="Times New Roman"/>
                        <a:cs typeface="Arial"/>
                      </a:endParaRPr>
                    </a:p>
                  </a:txBody>
                  <a:tcPr marL="73025" marR="73025" marT="0" marB="91440"/>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Everyone can make changes everywhere</a:t>
                      </a:r>
                    </a:p>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Everyone is responsible for the quality of the whole code base</a:t>
                      </a:r>
                    </a:p>
                  </a:txBody>
                  <a:tcPr marL="73025" marR="73025" marT="0" marB="91440"/>
                </a:tc>
                <a:extLst>
                  <a:ext uri="{0D108BD9-81ED-4DB2-BD59-A6C34878D82A}">
                    <a16:rowId xmlns:a16="http://schemas.microsoft.com/office/drawing/2014/main" val="10007"/>
                  </a:ext>
                </a:extLst>
              </a:tr>
              <a:tr h="321770">
                <a:tc>
                  <a:txBody>
                    <a:bodyPr/>
                    <a:lstStyle/>
                    <a:p>
                      <a:pPr algn="just">
                        <a:spcAft>
                          <a:spcPts val="0"/>
                        </a:spcAft>
                      </a:pPr>
                      <a:r>
                        <a:rPr lang="en-GB" sz="1600" dirty="0">
                          <a:latin typeface="+mn-lt"/>
                          <a:cs typeface="Arial"/>
                        </a:rPr>
                        <a:t>Continuous integration</a:t>
                      </a:r>
                      <a:endParaRPr lang="en-GB" sz="1600" dirty="0">
                        <a:solidFill>
                          <a:srgbClr val="000000"/>
                        </a:solidFill>
                        <a:latin typeface="+mn-lt"/>
                        <a:ea typeface="Times New Roman"/>
                        <a:cs typeface="Arial"/>
                      </a:endParaRPr>
                    </a:p>
                  </a:txBody>
                  <a:tcPr marL="73025" marR="73025" marT="0" marB="91440"/>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Regular releases, possibly more than once a day</a:t>
                      </a:r>
                    </a:p>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Supported by powerful tooling for integrating and running tests</a:t>
                      </a:r>
                      <a:endParaRPr lang="en-GB" sz="1600" dirty="0">
                        <a:solidFill>
                          <a:srgbClr val="000000"/>
                        </a:solidFill>
                        <a:latin typeface="+mn-lt"/>
                        <a:ea typeface="Times New Roman"/>
                        <a:cs typeface="Arial"/>
                      </a:endParaRPr>
                    </a:p>
                  </a:txBody>
                  <a:tcPr marL="73025" marR="73025" marT="0" marB="91440"/>
                </a:tc>
                <a:extLst>
                  <a:ext uri="{0D108BD9-81ED-4DB2-BD59-A6C34878D82A}">
                    <a16:rowId xmlns:a16="http://schemas.microsoft.com/office/drawing/2014/main" val="10008"/>
                  </a:ext>
                </a:extLst>
              </a:tr>
              <a:tr h="321770">
                <a:tc>
                  <a:txBody>
                    <a:bodyPr/>
                    <a:lstStyle/>
                    <a:p>
                      <a:pPr algn="just">
                        <a:spcAft>
                          <a:spcPts val="0"/>
                        </a:spcAft>
                      </a:pPr>
                      <a:r>
                        <a:rPr lang="en-GB" sz="1600" dirty="0">
                          <a:latin typeface="+mn-lt"/>
                          <a:cs typeface="Arial"/>
                        </a:rPr>
                        <a:t>Sustainable pace</a:t>
                      </a:r>
                      <a:endParaRPr lang="en-GB" sz="1600" dirty="0">
                        <a:solidFill>
                          <a:srgbClr val="000000"/>
                        </a:solidFill>
                        <a:latin typeface="+mn-lt"/>
                        <a:ea typeface="Times New Roman"/>
                        <a:cs typeface="Arial"/>
                      </a:endParaRPr>
                    </a:p>
                  </a:txBody>
                  <a:tcPr marL="73025" marR="73025" marT="0" marB="91440"/>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Overtime is not considered acceptable</a:t>
                      </a:r>
                    </a:p>
                  </a:txBody>
                  <a:tcPr marL="73025" marR="73025" marT="0" marB="91440"/>
                </a:tc>
                <a:extLst>
                  <a:ext uri="{0D108BD9-81ED-4DB2-BD59-A6C34878D82A}">
                    <a16:rowId xmlns:a16="http://schemas.microsoft.com/office/drawing/2014/main" val="10009"/>
                  </a:ext>
                </a:extLst>
              </a:tr>
              <a:tr h="321770">
                <a:tc>
                  <a:txBody>
                    <a:bodyPr/>
                    <a:lstStyle/>
                    <a:p>
                      <a:pPr algn="just">
                        <a:spcAft>
                          <a:spcPts val="0"/>
                        </a:spcAft>
                      </a:pPr>
                      <a:r>
                        <a:rPr lang="en-GB" sz="1600">
                          <a:latin typeface="+mn-lt"/>
                          <a:cs typeface="Arial"/>
                        </a:rPr>
                        <a:t>On-site customer</a:t>
                      </a:r>
                      <a:endParaRPr lang="en-GB" sz="1600">
                        <a:solidFill>
                          <a:srgbClr val="000000"/>
                        </a:solidFill>
                        <a:latin typeface="+mn-lt"/>
                        <a:ea typeface="Times New Roman"/>
                        <a:cs typeface="Arial"/>
                      </a:endParaRPr>
                    </a:p>
                  </a:txBody>
                  <a:tcPr marL="73025" marR="73025" marT="0" marB="91440"/>
                </a:tc>
                <a:tc>
                  <a:txBody>
                    <a:bodyPr/>
                    <a:lstStyle/>
                    <a:p>
                      <a:pPr marL="179388" marR="0" lvl="0" indent="-179388" algn="just" defTabSz="457200" rtl="0" eaLnBrk="1" fontAlgn="base" latinLnBrk="0" hangingPunct="1">
                        <a:lnSpc>
                          <a:spcPct val="100000"/>
                        </a:lnSpc>
                        <a:spcBef>
                          <a:spcPct val="0"/>
                        </a:spcBef>
                        <a:spcAft>
                          <a:spcPct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Full-time end-user representative on the team</a:t>
                      </a:r>
                    </a:p>
                  </a:txBody>
                  <a:tcPr marL="73025" marR="73025" marT="0" marB="9144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872790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XP practices</a:t>
            </a:r>
            <a:endParaRPr lang="en-US" dirty="0"/>
          </a:p>
        </p:txBody>
      </p:sp>
      <p:sp>
        <p:nvSpPr>
          <p:cNvPr id="3" name="Content Placeholder 2"/>
          <p:cNvSpPr>
            <a:spLocks noGrp="1"/>
          </p:cNvSpPr>
          <p:nvPr>
            <p:ph idx="1"/>
          </p:nvPr>
        </p:nvSpPr>
        <p:spPr/>
        <p:txBody>
          <a:bodyPr/>
          <a:lstStyle/>
          <a:p>
            <a:r>
              <a:rPr lang="en-US" dirty="0"/>
              <a:t>XP focus is mainly technical</a:t>
            </a:r>
          </a:p>
          <a:p>
            <a:pPr marL="179388" lvl="1" indent="-179388">
              <a:buFontTx/>
              <a:buChar char="-"/>
            </a:pPr>
            <a:r>
              <a:rPr lang="en-US" dirty="0"/>
              <a:t>Not easy to integrate with organizational management practices</a:t>
            </a:r>
          </a:p>
          <a:p>
            <a:pPr marL="179388" lvl="1" indent="-179388">
              <a:buFontTx/>
              <a:buChar char="-"/>
            </a:pPr>
            <a:r>
              <a:rPr lang="en-US" dirty="0"/>
              <a:t>Consequently, only some of the practices are being used, but the surrounding method has been refined</a:t>
            </a:r>
          </a:p>
          <a:p>
            <a:pPr marL="179388" lvl="1" indent="-179388">
              <a:buFontTx/>
              <a:buChar char="-"/>
            </a:pPr>
            <a:r>
              <a:rPr lang="en-US" dirty="0"/>
              <a:t>Practices that survive:</a:t>
            </a:r>
          </a:p>
          <a:p>
            <a:pPr marL="449263" lvl="2" indent="-179388">
              <a:buFontTx/>
              <a:buChar char="-"/>
            </a:pPr>
            <a:r>
              <a:rPr lang="en-US" dirty="0"/>
              <a:t>Minimum viable product and incremental releases</a:t>
            </a:r>
          </a:p>
          <a:p>
            <a:pPr marL="449263" lvl="2" indent="-179388">
              <a:buFontTx/>
              <a:buChar char="-"/>
            </a:pPr>
            <a:r>
              <a:rPr lang="en-US" dirty="0"/>
              <a:t>User stories for specification</a:t>
            </a:r>
          </a:p>
          <a:p>
            <a:pPr marL="449263" lvl="2" indent="-179388">
              <a:buFontTx/>
              <a:buChar char="-"/>
            </a:pPr>
            <a:r>
              <a:rPr lang="en-US" dirty="0"/>
              <a:t>Refactoring</a:t>
            </a:r>
          </a:p>
          <a:p>
            <a:pPr marL="449263" lvl="2" indent="-179388">
              <a:buFontTx/>
              <a:buChar char="-"/>
            </a:pPr>
            <a:r>
              <a:rPr lang="en-US" dirty="0"/>
              <a:t>Test-driven development</a:t>
            </a:r>
          </a:p>
          <a:p>
            <a:pPr marL="449263" lvl="2" indent="-179388">
              <a:buFontTx/>
              <a:buChar char="-"/>
            </a:pPr>
            <a:r>
              <a:rPr lang="en-US" dirty="0"/>
              <a:t>Pair programming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047163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5" end="5"/>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6" end="6"/>
                                            </p:txEl>
                                          </p:spTgt>
                                        </p:tgtEl>
                                        <p:attrNameLst>
                                          <p:attrName>style.color</p:attrName>
                                        </p:attrNameLst>
                                      </p:cBhvr>
                                      <p:to>
                                        <a:srgbClr val="B2B2B2"/>
                                      </p:to>
                                    </p:animClr>
                                  </p:childTnLst>
                                </p:cTn>
                              </p:par>
                              <p:par>
                                <p:cTn id="17" presetID="3" presetClass="emph" presetSubtype="2" fill="hold" nodeType="withEffect">
                                  <p:stCondLst>
                                    <p:cond delay="0"/>
                                  </p:stCondLst>
                                  <p:childTnLst>
                                    <p:animClr clrSpc="rgb" dir="cw">
                                      <p:cBhvr override="childStyle">
                                        <p:cTn id="18" dur="500" fill="hold"/>
                                        <p:tgtEl>
                                          <p:spTgt spid="3">
                                            <p:txEl>
                                              <p:pRg st="7" end="7"/>
                                            </p:txEl>
                                          </p:spTgt>
                                        </p:tgtEl>
                                        <p:attrNameLst>
                                          <p:attrName>style.color</p:attrName>
                                        </p:attrNameLst>
                                      </p:cBhvr>
                                      <p:to>
                                        <a:srgbClr val="B2B2B2"/>
                                      </p:to>
                                    </p:animClr>
                                  </p:childTnLst>
                                </p:cTn>
                              </p:par>
                              <p:par>
                                <p:cTn id="19" presetID="3" presetClass="emph" presetSubtype="2" fill="hold" nodeType="withEffect">
                                  <p:stCondLst>
                                    <p:cond delay="0"/>
                                  </p:stCondLst>
                                  <p:childTnLst>
                                    <p:animClr clrSpc="rgb" dir="cw">
                                      <p:cBhvr override="childStyle">
                                        <p:cTn id="20" dur="500" fill="hold"/>
                                        <p:tgtEl>
                                          <p:spTgt spid="3">
                                            <p:txEl>
                                              <p:pRg st="8" end="8"/>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pPr algn="r"/>
            <a:r>
              <a:rPr lang="en-GB" dirty="0"/>
              <a:t>Henrik </a:t>
            </a:r>
            <a:r>
              <a:rPr lang="en-GB" dirty="0" err="1"/>
              <a:t>Kniberg</a:t>
            </a: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7" name="Title 6"/>
          <p:cNvSpPr>
            <a:spLocks noGrp="1"/>
          </p:cNvSpPr>
          <p:nvPr>
            <p:ph type="title"/>
          </p:nvPr>
        </p:nvSpPr>
        <p:spPr/>
        <p:txBody>
          <a:bodyPr/>
          <a:lstStyle/>
          <a:p>
            <a:r>
              <a:rPr lang="en-GB" dirty="0"/>
              <a:t>Minimum Viable Product</a:t>
            </a:r>
          </a:p>
        </p:txBody>
      </p:sp>
      <p:pic>
        <p:nvPicPr>
          <p:cNvPr id="11" name="Picture Placeholder 10"/>
          <p:cNvPicPr>
            <a:picLocks noGrp="1" noChangeAspect="1"/>
          </p:cNvPicPr>
          <p:nvPr>
            <p:ph type="pic" idx="1"/>
          </p:nvPr>
        </p:nvPicPr>
        <p:blipFill rotWithShape="1">
          <a:blip r:embed="rId3"/>
          <a:srcRect t="379" b="3519"/>
          <a:stretch/>
        </p:blipFill>
        <p:spPr>
          <a:xfrm>
            <a:off x="2457450" y="1068534"/>
            <a:ext cx="7277100" cy="47209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814757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XP practices</a:t>
            </a:r>
            <a:endParaRPr lang="en-US" dirty="0"/>
          </a:p>
        </p:txBody>
      </p:sp>
      <p:sp>
        <p:nvSpPr>
          <p:cNvPr id="3" name="Content Placeholder 2"/>
          <p:cNvSpPr>
            <a:spLocks noGrp="1"/>
          </p:cNvSpPr>
          <p:nvPr>
            <p:ph idx="1"/>
          </p:nvPr>
        </p:nvSpPr>
        <p:spPr/>
        <p:txBody>
          <a:bodyPr/>
          <a:lstStyle/>
          <a:p>
            <a:r>
              <a:rPr lang="en-US" dirty="0"/>
              <a:t>XP focus is mainly technical</a:t>
            </a:r>
          </a:p>
          <a:p>
            <a:pPr marL="179388" lvl="1" indent="-179388">
              <a:buFontTx/>
              <a:buChar char="-"/>
            </a:pPr>
            <a:r>
              <a:rPr lang="en-US" dirty="0"/>
              <a:t>Not easy to integrate with organizational management practices</a:t>
            </a:r>
          </a:p>
          <a:p>
            <a:pPr marL="179388" lvl="1" indent="-179388">
              <a:buFontTx/>
              <a:buChar char="-"/>
            </a:pPr>
            <a:r>
              <a:rPr lang="en-US" dirty="0"/>
              <a:t>Consequently, only some of the practices are being used, but the surrounding method has been refined</a:t>
            </a:r>
          </a:p>
          <a:p>
            <a:pPr marL="179388" lvl="1" indent="-179388">
              <a:buFontTx/>
              <a:buChar char="-"/>
            </a:pPr>
            <a:r>
              <a:rPr lang="en-US" dirty="0"/>
              <a:t>Practices that survive:</a:t>
            </a:r>
          </a:p>
          <a:p>
            <a:pPr marL="449263" lvl="2" indent="-179388">
              <a:buFontTx/>
              <a:buChar char="-"/>
            </a:pPr>
            <a:r>
              <a:rPr lang="en-US" dirty="0"/>
              <a:t>Minimum viable product and incremental releases</a:t>
            </a:r>
          </a:p>
          <a:p>
            <a:pPr marL="449263" lvl="2" indent="-179388">
              <a:buFontTx/>
              <a:buChar char="-"/>
            </a:pPr>
            <a:r>
              <a:rPr lang="en-US" dirty="0"/>
              <a:t>User stories for specification</a:t>
            </a:r>
          </a:p>
          <a:p>
            <a:pPr marL="449263" lvl="2" indent="-179388">
              <a:buFontTx/>
              <a:buChar char="-"/>
            </a:pPr>
            <a:r>
              <a:rPr lang="en-US" dirty="0"/>
              <a:t>Refactoring</a:t>
            </a:r>
          </a:p>
          <a:p>
            <a:pPr marL="449263" lvl="2" indent="-179388">
              <a:buFontTx/>
              <a:buChar char="-"/>
            </a:pPr>
            <a:r>
              <a:rPr lang="en-US" dirty="0"/>
              <a:t>Test-driven development</a:t>
            </a:r>
          </a:p>
          <a:p>
            <a:pPr marL="449263" lvl="2" indent="-179388">
              <a:buFontTx/>
              <a:buChar char="-"/>
            </a:pPr>
            <a:r>
              <a:rPr lang="en-US" dirty="0"/>
              <a:t>Pair programming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5860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4" end="4"/>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6" end="6"/>
                                            </p:txEl>
                                          </p:spTgt>
                                        </p:tgtEl>
                                        <p:attrNameLst>
                                          <p:attrName>style.color</p:attrName>
                                        </p:attrNameLst>
                                      </p:cBhvr>
                                      <p:to>
                                        <a:srgbClr val="B2B2B2"/>
                                      </p:to>
                                    </p:animClr>
                                  </p:childTnLst>
                                </p:cTn>
                              </p:par>
                              <p:par>
                                <p:cTn id="17" presetID="3" presetClass="emph" presetSubtype="2" fill="hold" nodeType="withEffect">
                                  <p:stCondLst>
                                    <p:cond delay="0"/>
                                  </p:stCondLst>
                                  <p:childTnLst>
                                    <p:animClr clrSpc="rgb" dir="cw">
                                      <p:cBhvr override="childStyle">
                                        <p:cTn id="18" dur="500" fill="hold"/>
                                        <p:tgtEl>
                                          <p:spTgt spid="3">
                                            <p:txEl>
                                              <p:pRg st="7" end="7"/>
                                            </p:txEl>
                                          </p:spTgt>
                                        </p:tgtEl>
                                        <p:attrNameLst>
                                          <p:attrName>style.color</p:attrName>
                                        </p:attrNameLst>
                                      </p:cBhvr>
                                      <p:to>
                                        <a:srgbClr val="B2B2B2"/>
                                      </p:to>
                                    </p:animClr>
                                  </p:childTnLst>
                                </p:cTn>
                              </p:par>
                              <p:par>
                                <p:cTn id="19" presetID="3" presetClass="emph" presetSubtype="2" fill="hold" nodeType="withEffect">
                                  <p:stCondLst>
                                    <p:cond delay="0"/>
                                  </p:stCondLst>
                                  <p:childTnLst>
                                    <p:animClr clrSpc="rgb" dir="cw">
                                      <p:cBhvr override="childStyle">
                                        <p:cTn id="20" dur="500" fill="hold"/>
                                        <p:tgtEl>
                                          <p:spTgt spid="3">
                                            <p:txEl>
                                              <p:pRg st="8" end="8"/>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Customer / user is part of XP team</a:t>
            </a:r>
          </a:p>
          <a:p>
            <a:pPr marL="179388" lvl="1" indent="-179388">
              <a:buFontTx/>
              <a:buChar char="-"/>
            </a:pPr>
            <a:r>
              <a:rPr lang="en-US" dirty="0"/>
              <a:t>Responsible for making decisions on requirements</a:t>
            </a:r>
          </a:p>
          <a:p>
            <a:pPr marL="179388" lvl="1" indent="-179388">
              <a:buFontTx/>
              <a:buChar char="-"/>
            </a:pPr>
            <a:r>
              <a:rPr lang="en-US" dirty="0"/>
              <a:t>User requirements expressed as user stories</a:t>
            </a:r>
          </a:p>
          <a:p>
            <a:pPr marL="449263" lvl="2" indent="-179388">
              <a:buFontTx/>
              <a:buChar char="-"/>
            </a:pPr>
            <a:r>
              <a:rPr lang="en-US" dirty="0"/>
              <a:t>Simple description of requirement, written by customer/stakeholder</a:t>
            </a:r>
          </a:p>
          <a:p>
            <a:pPr marL="449263" lvl="2" indent="-179388">
              <a:buFontTx/>
              <a:buChar char="-"/>
            </a:pPr>
            <a:r>
              <a:rPr lang="en-US" dirty="0"/>
              <a:t>“A reminder to have a conversation with your customer”</a:t>
            </a:r>
          </a:p>
          <a:p>
            <a:pPr marL="449263" lvl="2" indent="-179388">
              <a:buFontTx/>
              <a:buChar char="-"/>
            </a:pPr>
            <a:r>
              <a:rPr lang="en-US" dirty="0"/>
              <a:t>“As a &lt;role&gt;, I want &lt;something&gt; so that &lt;benefit&gt;.”</a:t>
            </a:r>
            <a:r>
              <a:rPr lang="en-US" baseline="30000" dirty="0"/>
              <a:t>(Mike Cohn)</a:t>
            </a:r>
          </a:p>
          <a:p>
            <a:pPr marL="179388" lvl="1" indent="-179388">
              <a:buFontTx/>
              <a:buChar char="-"/>
            </a:pPr>
            <a:r>
              <a:rPr lang="en-US" dirty="0"/>
              <a:t>Written on cards</a:t>
            </a:r>
          </a:p>
          <a:p>
            <a:pPr marL="179388" lvl="1" indent="-179388">
              <a:buFontTx/>
              <a:buChar char="-"/>
            </a:pPr>
            <a:r>
              <a:rPr lang="en-US" dirty="0"/>
              <a:t>Team break stories into implementation tasks with cost estimates (e.g., S, M, L)</a:t>
            </a:r>
          </a:p>
          <a:p>
            <a:pPr marL="449263" lvl="2" indent="-179388">
              <a:buFontTx/>
              <a:buChar char="-"/>
            </a:pPr>
            <a:r>
              <a:rPr lang="en-US" dirty="0"/>
              <a:t>E.g., on back of story card, as separate cards, as post-it notes stuck to the card, …</a:t>
            </a:r>
          </a:p>
          <a:p>
            <a:pPr marL="179388" lvl="1" indent="-179388">
              <a:buFontTx/>
              <a:buChar char="-"/>
            </a:pPr>
            <a:r>
              <a:rPr lang="en-US" dirty="0"/>
              <a:t>Customer, together with team, chooses stories for inclusion in the next release </a:t>
            </a:r>
          </a:p>
          <a:p>
            <a:pPr marL="449263" lvl="2" indent="-179388">
              <a:buFontTx/>
              <a:buChar char="-"/>
            </a:pPr>
            <a:r>
              <a:rPr lang="en-US" dirty="0"/>
              <a:t>Based on priorities and cost estimates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394594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0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04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04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043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7043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704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043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7043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for requirements</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292" y="1528958"/>
            <a:ext cx="10623416" cy="3976296"/>
          </a:xfrm>
        </p:spPr>
      </p:pic>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4283334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XP practices</a:t>
            </a:r>
            <a:endParaRPr lang="en-US" dirty="0"/>
          </a:p>
        </p:txBody>
      </p:sp>
      <p:sp>
        <p:nvSpPr>
          <p:cNvPr id="3" name="Content Placeholder 2"/>
          <p:cNvSpPr>
            <a:spLocks noGrp="1"/>
          </p:cNvSpPr>
          <p:nvPr>
            <p:ph idx="1"/>
          </p:nvPr>
        </p:nvSpPr>
        <p:spPr/>
        <p:txBody>
          <a:bodyPr/>
          <a:lstStyle/>
          <a:p>
            <a:r>
              <a:rPr lang="en-US" dirty="0"/>
              <a:t>XP focus is mainly technical</a:t>
            </a:r>
          </a:p>
          <a:p>
            <a:pPr marL="179388" lvl="1" indent="-179388">
              <a:buFontTx/>
              <a:buChar char="-"/>
            </a:pPr>
            <a:r>
              <a:rPr lang="en-US" dirty="0"/>
              <a:t>Not easy to integrate with organizational management practices</a:t>
            </a:r>
          </a:p>
          <a:p>
            <a:pPr marL="179388" lvl="1" indent="-179388">
              <a:buFontTx/>
              <a:buChar char="-"/>
            </a:pPr>
            <a:r>
              <a:rPr lang="en-US" dirty="0"/>
              <a:t>Consequently, only some of the practices are being used, but the surrounding method has been refined</a:t>
            </a:r>
          </a:p>
          <a:p>
            <a:pPr marL="179388" lvl="1" indent="-179388">
              <a:buFontTx/>
              <a:buChar char="-"/>
            </a:pPr>
            <a:r>
              <a:rPr lang="en-US" dirty="0"/>
              <a:t>Practices that survive:</a:t>
            </a:r>
          </a:p>
          <a:p>
            <a:pPr marL="449263" lvl="2" indent="-179388">
              <a:buFontTx/>
              <a:buChar char="-"/>
            </a:pPr>
            <a:r>
              <a:rPr lang="en-US" dirty="0"/>
              <a:t>Minimum viable product and incremental releases</a:t>
            </a:r>
          </a:p>
          <a:p>
            <a:pPr marL="449263" lvl="2" indent="-179388">
              <a:buFontTx/>
              <a:buChar char="-"/>
            </a:pPr>
            <a:r>
              <a:rPr lang="en-US" dirty="0"/>
              <a:t>User stories for specification</a:t>
            </a:r>
          </a:p>
          <a:p>
            <a:pPr marL="449263" lvl="2" indent="-179388">
              <a:buFontTx/>
              <a:buChar char="-"/>
            </a:pPr>
            <a:r>
              <a:rPr lang="en-US" dirty="0"/>
              <a:t>Refactoring</a:t>
            </a:r>
          </a:p>
          <a:p>
            <a:pPr marL="449263" lvl="2" indent="-179388">
              <a:buFontTx/>
              <a:buChar char="-"/>
            </a:pPr>
            <a:r>
              <a:rPr lang="en-US" dirty="0"/>
              <a:t>Test-driven development</a:t>
            </a:r>
          </a:p>
          <a:p>
            <a:pPr marL="449263" lvl="2" indent="-179388">
              <a:buFontTx/>
              <a:buChar char="-"/>
            </a:pPr>
            <a:r>
              <a:rPr lang="en-US" dirty="0"/>
              <a:t>Pair programming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23274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4" end="4"/>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5" end="5"/>
                                            </p:txEl>
                                          </p:spTgt>
                                        </p:tgtEl>
                                        <p:attrNameLst>
                                          <p:attrName>style.color</p:attrName>
                                        </p:attrNameLst>
                                      </p:cBhvr>
                                      <p:to>
                                        <a:srgbClr val="B2B2B2"/>
                                      </p:to>
                                    </p:animClr>
                                  </p:childTnLst>
                                </p:cTn>
                              </p:par>
                              <p:par>
                                <p:cTn id="17" presetID="3" presetClass="emph" presetSubtype="2" fill="hold" nodeType="withEffect">
                                  <p:stCondLst>
                                    <p:cond delay="0"/>
                                  </p:stCondLst>
                                  <p:childTnLst>
                                    <p:animClr clrSpc="rgb" dir="cw">
                                      <p:cBhvr override="childStyle">
                                        <p:cTn id="18" dur="500" fill="hold"/>
                                        <p:tgtEl>
                                          <p:spTgt spid="3">
                                            <p:txEl>
                                              <p:pRg st="7" end="7"/>
                                            </p:txEl>
                                          </p:spTgt>
                                        </p:tgtEl>
                                        <p:attrNameLst>
                                          <p:attrName>style.color</p:attrName>
                                        </p:attrNameLst>
                                      </p:cBhvr>
                                      <p:to>
                                        <a:srgbClr val="B2B2B2"/>
                                      </p:to>
                                    </p:animClr>
                                  </p:childTnLst>
                                </p:cTn>
                              </p:par>
                              <p:par>
                                <p:cTn id="19" presetID="3" presetClass="emph" presetSubtype="2" fill="hold" nodeType="withEffect">
                                  <p:stCondLst>
                                    <p:cond delay="0"/>
                                  </p:stCondLst>
                                  <p:childTnLst>
                                    <p:animClr clrSpc="rgb" dir="cw">
                                      <p:cBhvr override="childStyle">
                                        <p:cTn id="20" dur="500" fill="hold"/>
                                        <p:tgtEl>
                                          <p:spTgt spid="3">
                                            <p:txEl>
                                              <p:pRg st="8" end="8"/>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4607</Words>
  <Application>Microsoft Office PowerPoint</Application>
  <PresentationFormat>Widescreen</PresentationFormat>
  <Paragraphs>390</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Georgia</vt:lpstr>
      <vt:lpstr>Impact</vt:lpstr>
      <vt:lpstr>Office Theme</vt:lpstr>
      <vt:lpstr>KCL UPDATE v4 4x3</vt:lpstr>
      <vt:lpstr>Agile Techniques: Extreme Programming</vt:lpstr>
      <vt:lpstr>Extreme programming (XP)</vt:lpstr>
      <vt:lpstr>Extreme Programming (XP) Principles and Practices</vt:lpstr>
      <vt:lpstr>Influential XP practices</vt:lpstr>
      <vt:lpstr>Minimum Viable Product</vt:lpstr>
      <vt:lpstr>Influential XP practices</vt:lpstr>
      <vt:lpstr>User stories for requirements</vt:lpstr>
      <vt:lpstr>User stories for requirements</vt:lpstr>
      <vt:lpstr>Influential XP practices</vt:lpstr>
      <vt:lpstr>Refactoring</vt:lpstr>
      <vt:lpstr>Refactoring</vt:lpstr>
      <vt:lpstr>Influential XP practices</vt:lpstr>
      <vt:lpstr>Test-driven development</vt:lpstr>
      <vt:lpstr>Test-driven development</vt:lpstr>
      <vt:lpstr>Problems with test-driven development</vt:lpstr>
      <vt:lpstr>Influential XP practices</vt:lpstr>
      <vt:lpstr>Pair programming</vt:lpstr>
      <vt:lpstr>Styles of 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Techniques: Extreme Programming</dc:title>
  <dc:creator>Zschaler, Steffen</dc:creator>
  <cp:lastModifiedBy>Zschaler, Steffen</cp:lastModifiedBy>
  <cp:revision>1</cp:revision>
  <dcterms:created xsi:type="dcterms:W3CDTF">2021-02-12T12:22:53Z</dcterms:created>
  <dcterms:modified xsi:type="dcterms:W3CDTF">2021-02-17T16:42:45Z</dcterms:modified>
</cp:coreProperties>
</file>