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
  </p:notesMasterIdLst>
  <p:sldIdLst>
    <p:sldId id="346" r:id="rId3"/>
    <p:sldId id="294" r:id="rId4"/>
    <p:sldId id="344" r:id="rId5"/>
    <p:sldId id="295" r:id="rId6"/>
    <p:sldId id="345"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0B529-7E1B-43C6-B823-D623CD50839E}" v="14" dt="2021-02-19T14:31:10.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703" autoAdjust="0"/>
  </p:normalViewPr>
  <p:slideViewPr>
    <p:cSldViewPr snapToGrid="0">
      <p:cViewPr varScale="1">
        <p:scale>
          <a:sx n="53" d="100"/>
          <a:sy n="53" d="100"/>
        </p:scale>
        <p:origin x="1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06B0B529-7E1B-43C6-B823-D623CD50839E}"/>
    <pc:docChg chg="undo custSel addSld delSld modSld">
      <pc:chgData name="Zschaler, Steffen" userId="130a91b6-43d4-46e6-aee6-e1bfbc1915e3" providerId="ADAL" clId="{06B0B529-7E1B-43C6-B823-D623CD50839E}" dt="2021-02-19T14:33:46.112" v="8064" actId="20577"/>
      <pc:docMkLst>
        <pc:docMk/>
      </pc:docMkLst>
      <pc:sldChg chg="modSp add del mod modTransition modNotesTx">
        <pc:chgData name="Zschaler, Steffen" userId="130a91b6-43d4-46e6-aee6-e1bfbc1915e3" providerId="ADAL" clId="{06B0B529-7E1B-43C6-B823-D623CD50839E}" dt="2021-02-19T14:03:51.499" v="1584" actId="20577"/>
        <pc:sldMkLst>
          <pc:docMk/>
          <pc:sldMk cId="487412179" sldId="294"/>
        </pc:sldMkLst>
        <pc:spChg chg="mod">
          <ac:chgData name="Zschaler, Steffen" userId="130a91b6-43d4-46e6-aee6-e1bfbc1915e3" providerId="ADAL" clId="{06B0B529-7E1B-43C6-B823-D623CD50839E}" dt="2021-02-12T12:27:14.098" v="5"/>
          <ac:spMkLst>
            <pc:docMk/>
            <pc:sldMk cId="487412179" sldId="294"/>
            <ac:spMk id="3" creationId="{00000000-0000-0000-0000-000000000000}"/>
          </ac:spMkLst>
        </pc:spChg>
      </pc:sldChg>
      <pc:sldChg chg="modSp add del mod modTransition modAnim modNotesTx">
        <pc:chgData name="Zschaler, Steffen" userId="130a91b6-43d4-46e6-aee6-e1bfbc1915e3" providerId="ADAL" clId="{06B0B529-7E1B-43C6-B823-D623CD50839E}" dt="2021-02-19T14:20:52.417" v="5455" actId="20577"/>
        <pc:sldMkLst>
          <pc:docMk/>
          <pc:sldMk cId="4112114939" sldId="295"/>
        </pc:sldMkLst>
        <pc:spChg chg="mod">
          <ac:chgData name="Zschaler, Steffen" userId="130a91b6-43d4-46e6-aee6-e1bfbc1915e3" providerId="ADAL" clId="{06B0B529-7E1B-43C6-B823-D623CD50839E}" dt="2021-02-12T12:27:14.098" v="5"/>
          <ac:spMkLst>
            <pc:docMk/>
            <pc:sldMk cId="4112114939" sldId="295"/>
            <ac:spMk id="18" creationId="{00000000-0000-0000-0000-000000000000}"/>
          </ac:spMkLst>
        </pc:spChg>
      </pc:sldChg>
      <pc:sldChg chg="modSp add del mod modTransition modNotesTx">
        <pc:chgData name="Zschaler, Steffen" userId="130a91b6-43d4-46e6-aee6-e1bfbc1915e3" providerId="ADAL" clId="{06B0B529-7E1B-43C6-B823-D623CD50839E}" dt="2021-02-19T14:33:46.112" v="8064" actId="20577"/>
        <pc:sldMkLst>
          <pc:docMk/>
          <pc:sldMk cId="2451413124" sldId="301"/>
        </pc:sldMkLst>
        <pc:spChg chg="mod">
          <ac:chgData name="Zschaler, Steffen" userId="130a91b6-43d4-46e6-aee6-e1bfbc1915e3" providerId="ADAL" clId="{06B0B529-7E1B-43C6-B823-D623CD50839E}" dt="2021-02-19T14:31:10.267" v="7506"/>
          <ac:spMkLst>
            <pc:docMk/>
            <pc:sldMk cId="2451413124" sldId="301"/>
            <ac:spMk id="3" creationId="{00000000-0000-0000-0000-000000000000}"/>
          </ac:spMkLst>
        </pc:spChg>
      </pc:sldChg>
      <pc:sldChg chg="add del modTransition modNotesTx">
        <pc:chgData name="Zschaler, Steffen" userId="130a91b6-43d4-46e6-aee6-e1bfbc1915e3" providerId="ADAL" clId="{06B0B529-7E1B-43C6-B823-D623CD50839E}" dt="2021-02-19T14:14:18.648" v="3962" actId="20577"/>
        <pc:sldMkLst>
          <pc:docMk/>
          <pc:sldMk cId="55024903" sldId="344"/>
        </pc:sldMkLst>
      </pc:sldChg>
      <pc:sldChg chg="modSp add del mod modTransition modAnim modNotesTx">
        <pc:chgData name="Zschaler, Steffen" userId="130a91b6-43d4-46e6-aee6-e1bfbc1915e3" providerId="ADAL" clId="{06B0B529-7E1B-43C6-B823-D623CD50839E}" dt="2021-02-19T14:25:58.938" v="6620" actId="20577"/>
        <pc:sldMkLst>
          <pc:docMk/>
          <pc:sldMk cId="1328943917" sldId="345"/>
        </pc:sldMkLst>
        <pc:spChg chg="mod">
          <ac:chgData name="Zschaler, Steffen" userId="130a91b6-43d4-46e6-aee6-e1bfbc1915e3" providerId="ADAL" clId="{06B0B529-7E1B-43C6-B823-D623CD50839E}" dt="2021-02-12T12:27:14.098" v="5"/>
          <ac:spMkLst>
            <pc:docMk/>
            <pc:sldMk cId="1328943917" sldId="345"/>
            <ac:spMk id="18" creationId="{00000000-0000-0000-0000-000000000000}"/>
          </ac:spMkLst>
        </pc:spChg>
      </pc:sldChg>
      <pc:sldChg chg="modSp new mod modNotesTx">
        <pc:chgData name="Zschaler, Steffen" userId="130a91b6-43d4-46e6-aee6-e1bfbc1915e3" providerId="ADAL" clId="{06B0B529-7E1B-43C6-B823-D623CD50839E}" dt="2021-02-19T13:57:27.170" v="591" actId="20577"/>
        <pc:sldMkLst>
          <pc:docMk/>
          <pc:sldMk cId="2529567116" sldId="346"/>
        </pc:sldMkLst>
        <pc:spChg chg="mod">
          <ac:chgData name="Zschaler, Steffen" userId="130a91b6-43d4-46e6-aee6-e1bfbc1915e3" providerId="ADAL" clId="{06B0B529-7E1B-43C6-B823-D623CD50839E}" dt="2021-02-12T12:27:35.879" v="55" actId="14838"/>
          <ac:spMkLst>
            <pc:docMk/>
            <pc:sldMk cId="2529567116" sldId="346"/>
            <ac:spMk id="2" creationId="{054E4E76-1BA4-4FB7-B11C-0A07BC1904C7}"/>
          </ac:spMkLst>
        </pc:spChg>
        <pc:spChg chg="mod">
          <ac:chgData name="Zschaler, Steffen" userId="130a91b6-43d4-46e6-aee6-e1bfbc1915e3" providerId="ADAL" clId="{06B0B529-7E1B-43C6-B823-D623CD50839E}" dt="2021-02-12T12:27:29.967" v="53" actId="20577"/>
          <ac:spMkLst>
            <pc:docMk/>
            <pc:sldMk cId="2529567116" sldId="346"/>
            <ac:spMk id="3" creationId="{C584125A-AA7F-44BF-9A6E-965E7EA46B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61336-2836-4A02-BF27-F461AE6CD472}"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19194-3107-4FC4-B830-364DDFF68131}" type="slidenum">
              <a:rPr lang="en-GB" smtClean="0"/>
              <a:t>‹#›</a:t>
            </a:fld>
            <a:endParaRPr lang="en-GB"/>
          </a:p>
        </p:txBody>
      </p:sp>
    </p:spTree>
    <p:extLst>
      <p:ext uri="{BB962C8B-B14F-4D97-AF65-F5344CB8AC3E}">
        <p14:creationId xmlns:p14="http://schemas.microsoft.com/office/powerpoint/2010/main" val="340120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a:t>
            </a:r>
          </a:p>
          <a:p>
            <a:endParaRPr lang="en-GB" dirty="0"/>
          </a:p>
          <a:p>
            <a:r>
              <a:rPr lang="en-GB" dirty="0"/>
              <a:t>We’ve seen the organised chaos that is Kanban. But as the size and complexity of software development projects grows, we need to be a bit more organised. In particular, we need a more structured way for prioritisation and focused work with a target deadline of some kind.</a:t>
            </a:r>
          </a:p>
          <a:p>
            <a:endParaRPr lang="en-GB" dirty="0"/>
          </a:p>
          <a:p>
            <a:r>
              <a:rPr lang="en-GB" dirty="0"/>
              <a:t>In this video, I will introduce you to Scrum, one example of an agile software development process that provides some structure on top of user stories and Kanban boards.</a:t>
            </a:r>
          </a:p>
        </p:txBody>
      </p:sp>
      <p:sp>
        <p:nvSpPr>
          <p:cNvPr id="4" name="Slide Number Placeholder 3"/>
          <p:cNvSpPr>
            <a:spLocks noGrp="1"/>
          </p:cNvSpPr>
          <p:nvPr>
            <p:ph type="sldNum" sz="quarter" idx="5"/>
          </p:nvPr>
        </p:nvSpPr>
        <p:spPr/>
        <p:txBody>
          <a:bodyPr/>
          <a:lstStyle/>
          <a:p>
            <a:fld id="{2DB19194-3107-4FC4-B830-364DDFF68131}" type="slidenum">
              <a:rPr lang="en-GB" smtClean="0"/>
              <a:t>1</a:t>
            </a:fld>
            <a:endParaRPr lang="en-GB"/>
          </a:p>
        </p:txBody>
      </p:sp>
    </p:spTree>
    <p:extLst>
      <p:ext uri="{BB962C8B-B14F-4D97-AF65-F5344CB8AC3E}">
        <p14:creationId xmlns:p14="http://schemas.microsoft.com/office/powerpoint/2010/main" val="103325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focus of Scrum is not on any particular agile programming techniques, but on how to best manage iterative development as a whole.</a:t>
            </a:r>
          </a:p>
          <a:p>
            <a:endParaRPr lang="en-GB" dirty="0"/>
          </a:p>
          <a:p>
            <a:r>
              <a:rPr lang="en-GB" dirty="0"/>
              <a:t>A Scrum project proceeds roughly in three phases:</a:t>
            </a:r>
          </a:p>
          <a:p>
            <a:pPr marL="228600" indent="-228600">
              <a:buAutoNum type="arabicPeriod"/>
            </a:pPr>
            <a:r>
              <a:rPr lang="en-GB" dirty="0"/>
              <a:t>In a first phase, sometimes called Sprint 0, the team undertakes some general outline planning, and establishes the general objectives for a project and the software architecture.</a:t>
            </a:r>
          </a:p>
          <a:p>
            <a:pPr marL="228600" indent="-228600">
              <a:buAutoNum type="arabicPeriod"/>
            </a:pPr>
            <a:r>
              <a:rPr lang="en-GB" dirty="0"/>
              <a:t>This is followed by the core phase of the project, in which the team develops the software in a series of so-called “sprints”, where each spring delivers an increment of the software system.</a:t>
            </a:r>
          </a:p>
          <a:p>
            <a:pPr marL="228600" indent="-228600">
              <a:buAutoNum type="arabicPeriod"/>
            </a:pPr>
            <a:r>
              <a:rPr lang="en-GB" dirty="0"/>
              <a:t>Finally, at some point the project ends, providing relevant documentation and learning lessons for future projects.</a:t>
            </a:r>
          </a:p>
          <a:p>
            <a:pPr marL="0" indent="0">
              <a:buNone/>
            </a:pPr>
            <a:endParaRPr lang="en-GB" dirty="0"/>
          </a:p>
          <a:p>
            <a:pPr marL="0" indent="0">
              <a:buNone/>
            </a:pPr>
            <a:r>
              <a:rPr lang="en-GB" dirty="0"/>
              <a:t>Some people argue against Sprint 0, as they feel that such planning is, fundamentally, not “agile”. However, increasingly, there is recognition that a certain amount of planning is required for any larger software project to be successful.</a:t>
            </a:r>
          </a:p>
        </p:txBody>
      </p:sp>
      <p:sp>
        <p:nvSpPr>
          <p:cNvPr id="4" name="Slide Number Placeholder 3"/>
          <p:cNvSpPr>
            <a:spLocks noGrp="1"/>
          </p:cNvSpPr>
          <p:nvPr>
            <p:ph type="sldNum" sz="quarter" idx="5"/>
          </p:nvPr>
        </p:nvSpPr>
        <p:spPr/>
        <p:txBody>
          <a:bodyPr/>
          <a:lstStyle/>
          <a:p>
            <a:fld id="{2DB19194-3107-4FC4-B830-364DDFF68131}" type="slidenum">
              <a:rPr lang="en-GB" smtClean="0"/>
              <a:t>2</a:t>
            </a:fld>
            <a:endParaRPr lang="en-GB"/>
          </a:p>
        </p:txBody>
      </p:sp>
    </p:spTree>
    <p:extLst>
      <p:ext uri="{BB962C8B-B14F-4D97-AF65-F5344CB8AC3E}">
        <p14:creationId xmlns:p14="http://schemas.microsoft.com/office/powerpoint/2010/main" val="387418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already said that the key building block of a Scrum process is the so-called “sprint”. Let’s look at this in a bit more detail.</a:t>
            </a:r>
          </a:p>
          <a:p>
            <a:endParaRPr lang="en-GB" dirty="0"/>
          </a:p>
          <a:p>
            <a:r>
              <a:rPr lang="en-GB" dirty="0"/>
              <a:t>&lt;CTRL-SHIFT-4&gt;</a:t>
            </a:r>
          </a:p>
          <a:p>
            <a:endParaRPr lang="en-GB" dirty="0"/>
          </a:p>
          <a:p>
            <a:r>
              <a:rPr lang="en-GB" dirty="0"/>
              <a:t>Here, you can see an overview picture of the structure of a sprint.</a:t>
            </a:r>
          </a:p>
          <a:p>
            <a:endParaRPr lang="en-GB" dirty="0"/>
          </a:p>
          <a:p>
            <a:r>
              <a:rPr lang="en-GB" dirty="0"/>
              <a:t>&lt;ANIMATE&gt;</a:t>
            </a:r>
          </a:p>
          <a:p>
            <a:r>
              <a:rPr lang="en-GB" dirty="0"/>
              <a:t>A product owner keeps a backlog of user stories.</a:t>
            </a:r>
          </a:p>
          <a:p>
            <a:r>
              <a:rPr lang="en-GB" dirty="0"/>
              <a:t>The product owner is a customer representative and is the person in charge of making decisions about story priority and selection.</a:t>
            </a:r>
          </a:p>
          <a:p>
            <a:r>
              <a:rPr lang="en-GB" dirty="0"/>
              <a:t>Together with the development team, the product owner agrees on how user stories should be broken down into tasks and how these tasks should be prioritised.</a:t>
            </a:r>
          </a:p>
          <a:p>
            <a:endParaRPr lang="en-GB" dirty="0"/>
          </a:p>
          <a:p>
            <a:r>
              <a:rPr lang="en-GB" dirty="0"/>
              <a:t>&lt;ANIMATE&gt;</a:t>
            </a:r>
          </a:p>
          <a:p>
            <a:r>
              <a:rPr lang="en-GB" dirty="0"/>
              <a:t>At the start of a sprint, the development team, together with the product owner, hold a sprint planning meeting, during which they select a subset of the stories and tasks on the product backlog (those with the highest priority) into a sprint backlog of tasks to be completed in the upcoming sprint. The team aim to ensure that the sprint backlog will be filled sensibly, taking on neither too few nor too many tasks for the upcoming sprint.</a:t>
            </a:r>
          </a:p>
          <a:p>
            <a:endParaRPr lang="en-GB" dirty="0"/>
          </a:p>
          <a:p>
            <a:r>
              <a:rPr lang="en-GB" dirty="0"/>
              <a:t>The sprint itself is then a period of 1 to 4 weeks (most typically around 2 weeks), during which the developers pick a card from the sprint backlog and work on it until it has been completed, then pick the next card.</a:t>
            </a:r>
          </a:p>
          <a:p>
            <a:r>
              <a:rPr lang="en-GB" dirty="0"/>
              <a:t>&lt;ANIMATE&gt;</a:t>
            </a:r>
          </a:p>
          <a:p>
            <a:r>
              <a:rPr lang="en-GB" dirty="0"/>
              <a:t>This is typically facilitated with a Kanban board (sometimes called the Scrum board).</a:t>
            </a:r>
          </a:p>
          <a:p>
            <a:r>
              <a:rPr lang="en-GB" dirty="0"/>
              <a:t>Every day, the team start with a “</a:t>
            </a:r>
            <a:r>
              <a:rPr lang="en-GB" dirty="0" err="1"/>
              <a:t>standup</a:t>
            </a:r>
            <a:r>
              <a:rPr lang="en-GB" dirty="0"/>
              <a:t>” meeting, where every member of the team briefly reports on progress, blockers, and plans for the upcoming day. This helps keep the whole team informed of what is going on, but is </a:t>
            </a:r>
            <a:r>
              <a:rPr lang="en-GB" b="1" dirty="0"/>
              <a:t>not</a:t>
            </a:r>
            <a:r>
              <a:rPr lang="en-GB" b="0" dirty="0"/>
              <a:t> the place to resolve any issues.</a:t>
            </a:r>
          </a:p>
          <a:p>
            <a:r>
              <a:rPr lang="en-GB" b="0" dirty="0"/>
              <a:t>Progress is tracked via cards on the Kanban board and also using a so-called burn-down metric, showing the speed at which tasks from the sprint backlog are being completed.</a:t>
            </a:r>
          </a:p>
          <a:p>
            <a:endParaRPr lang="en-GB" b="0" dirty="0"/>
          </a:p>
          <a:p>
            <a:r>
              <a:rPr lang="en-GB" b="0" dirty="0"/>
              <a:t>&lt;ANIMATE&gt;</a:t>
            </a:r>
          </a:p>
          <a:p>
            <a:r>
              <a:rPr lang="en-GB" b="0" dirty="0"/>
              <a:t>The pre-agreed sprint duration is an absolute timebox. When the time is up, the sprint ends and the new version of the software is delivered to the customer. </a:t>
            </a:r>
          </a:p>
          <a:p>
            <a:r>
              <a:rPr lang="en-GB" b="0" dirty="0"/>
              <a:t>Tasks that could not be completed in the sprint go back to the product backlog and will be reprioritised during the next sprint planning meeting.</a:t>
            </a:r>
          </a:p>
          <a:p>
            <a:endParaRPr lang="en-GB" b="0" dirty="0"/>
          </a:p>
          <a:p>
            <a:r>
              <a:rPr lang="en-GB" b="0" dirty="0"/>
              <a:t>&lt;ANIMATE&gt;</a:t>
            </a:r>
          </a:p>
          <a:p>
            <a:r>
              <a:rPr lang="en-GB" b="0" dirty="0"/>
              <a:t>A sprint concludes with a sprint review and retrospective meeting, where lessons are learned and the next sprint is prepared.</a:t>
            </a:r>
          </a:p>
          <a:p>
            <a:endParaRPr lang="en-GB" dirty="0"/>
          </a:p>
          <a:p>
            <a:endParaRPr lang="en-GB" dirty="0"/>
          </a:p>
          <a:p>
            <a:r>
              <a:rPr lang="en-GB" dirty="0"/>
              <a:t>&lt;CTRL-SHIFT-2&gt;</a:t>
            </a:r>
          </a:p>
        </p:txBody>
      </p:sp>
      <p:sp>
        <p:nvSpPr>
          <p:cNvPr id="4" name="Slide Number Placeholder 3"/>
          <p:cNvSpPr>
            <a:spLocks noGrp="1"/>
          </p:cNvSpPr>
          <p:nvPr>
            <p:ph type="sldNum" sz="quarter" idx="5"/>
          </p:nvPr>
        </p:nvSpPr>
        <p:spPr/>
        <p:txBody>
          <a:bodyPr/>
          <a:lstStyle/>
          <a:p>
            <a:fld id="{2DB19194-3107-4FC4-B830-364DDFF68131}" type="slidenum">
              <a:rPr lang="en-GB" smtClean="0"/>
              <a:t>3</a:t>
            </a:fld>
            <a:endParaRPr lang="en-GB"/>
          </a:p>
        </p:txBody>
      </p:sp>
    </p:spTree>
    <p:extLst>
      <p:ext uri="{BB962C8B-B14F-4D97-AF65-F5344CB8AC3E}">
        <p14:creationId xmlns:p14="http://schemas.microsoft.com/office/powerpoint/2010/main" val="245683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terms that are useful to know about when discussing Scrum:</a:t>
            </a:r>
          </a:p>
          <a:p>
            <a:endParaRPr lang="en-GB" dirty="0"/>
          </a:p>
          <a:p>
            <a:pPr marL="228600" indent="-228600">
              <a:buAutoNum type="arabicPeriod"/>
            </a:pPr>
            <a:r>
              <a:rPr lang="en-GB" dirty="0"/>
              <a:t>&lt;ANIMATE&gt; The </a:t>
            </a:r>
            <a:r>
              <a:rPr lang="en-GB" b="1" dirty="0"/>
              <a:t>development team</a:t>
            </a:r>
            <a:r>
              <a:rPr lang="en-GB" b="0" dirty="0"/>
              <a:t> in Scrum is a small, self-organising group of software developers, typically no more than 7 people. They are the people responsible for developing the software and accompanying documentation.</a:t>
            </a:r>
          </a:p>
          <a:p>
            <a:pPr marL="228600" indent="-228600">
              <a:buAutoNum type="arabicPeriod"/>
            </a:pPr>
            <a:r>
              <a:rPr lang="en-GB" b="0" dirty="0"/>
              <a:t>&lt;ANIMATE&gt; A </a:t>
            </a:r>
            <a:r>
              <a:rPr lang="en-GB" b="1" dirty="0"/>
              <a:t>sprint</a:t>
            </a:r>
            <a:r>
              <a:rPr lang="en-GB" b="0" dirty="0"/>
              <a:t> is the term for a single development duration, which is typically around 2 weeks long and strictly timeboxed.</a:t>
            </a:r>
          </a:p>
          <a:p>
            <a:pPr marL="228600" indent="-228600">
              <a:buAutoNum type="arabicPeriod"/>
            </a:pPr>
            <a:r>
              <a:rPr lang="en-GB" b="0" dirty="0"/>
              <a:t>&lt;ANIMATE&gt; The increment delivered from a sprint is referred to as a “</a:t>
            </a:r>
            <a:r>
              <a:rPr lang="en-GB" b="1" dirty="0"/>
              <a:t>potentially shippable product increment</a:t>
            </a:r>
            <a:r>
              <a:rPr lang="en-GB" b="0" dirty="0"/>
              <a:t>” (quite a mouthful, </a:t>
            </a:r>
            <a:r>
              <a:rPr lang="en-GB" b="0" dirty="0" err="1"/>
              <a:t>ey</a:t>
            </a:r>
            <a:r>
              <a:rPr lang="en-GB" b="0" dirty="0"/>
              <a:t>?). This should be in a finished state, needing no further work including for documentation, testing, etc. As a result, it should be possible to integrate this increment into the final product directly at the end of the sprint (though that doesn’t always happen right away). In practice, Scrum teams can often be pushed to overload the sprint backlog and, as a result, some activities such as testing or documentation may not be completed at the end of the sprint, often leading to problems further downstream.</a:t>
            </a:r>
          </a:p>
          <a:p>
            <a:pPr marL="228600" indent="-228600">
              <a:buAutoNum type="arabicPeriod"/>
            </a:pPr>
            <a:r>
              <a:rPr lang="en-GB" b="0" dirty="0"/>
              <a:t>&lt;ANIMATE&gt; The </a:t>
            </a:r>
            <a:r>
              <a:rPr lang="en-GB" b="1" dirty="0"/>
              <a:t>product backlog</a:t>
            </a:r>
            <a:r>
              <a:rPr lang="en-GB" b="0" dirty="0"/>
              <a:t> is the list of user stories a team must tackle to deliver the complete product. This is the source from which tasks are selected for inclusion in the current sprint backlog.</a:t>
            </a:r>
            <a:endParaRPr lang="en-GB" dirty="0"/>
          </a:p>
        </p:txBody>
      </p:sp>
      <p:sp>
        <p:nvSpPr>
          <p:cNvPr id="4" name="Slide Number Placeholder 3"/>
          <p:cNvSpPr>
            <a:spLocks noGrp="1"/>
          </p:cNvSpPr>
          <p:nvPr>
            <p:ph type="sldNum" sz="quarter" idx="5"/>
          </p:nvPr>
        </p:nvSpPr>
        <p:spPr/>
        <p:txBody>
          <a:bodyPr/>
          <a:lstStyle/>
          <a:p>
            <a:fld id="{2DB19194-3107-4FC4-B830-364DDFF68131}" type="slidenum">
              <a:rPr lang="en-GB" smtClean="0"/>
              <a:t>4</a:t>
            </a:fld>
            <a:endParaRPr lang="en-GB"/>
          </a:p>
        </p:txBody>
      </p:sp>
    </p:spTree>
    <p:extLst>
      <p:ext uri="{BB962C8B-B14F-4D97-AF65-F5344CB8AC3E}">
        <p14:creationId xmlns:p14="http://schemas.microsoft.com/office/powerpoint/2010/main" val="378092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The </a:t>
            </a:r>
            <a:r>
              <a:rPr lang="en-GB" b="1" dirty="0"/>
              <a:t>product owner</a:t>
            </a:r>
            <a:r>
              <a:rPr lang="en-GB" b="0" dirty="0"/>
              <a:t> is a representative of the customer whose job is to identify, prioritise, and review user stories on the product backlog. They “own” the backlog and their decision is final.</a:t>
            </a:r>
          </a:p>
          <a:p>
            <a:pPr marL="228600" indent="-228600">
              <a:buAutoNum type="arabicPeriod"/>
            </a:pPr>
            <a:r>
              <a:rPr lang="en-GB" b="0" dirty="0"/>
              <a:t>&lt;ANIMATE&gt; The term “</a:t>
            </a:r>
            <a:r>
              <a:rPr lang="en-GB" b="1" dirty="0"/>
              <a:t>scrum</a:t>
            </a:r>
            <a:r>
              <a:rPr lang="en-GB" b="0" dirty="0"/>
              <a:t>” refers to the daily </a:t>
            </a:r>
            <a:r>
              <a:rPr lang="en-GB" b="0" dirty="0" err="1"/>
              <a:t>standup</a:t>
            </a:r>
            <a:r>
              <a:rPr lang="en-GB" b="0" dirty="0"/>
              <a:t> meeting of the development team in front of the Kanban board. This provides a progress update and identifies external blockages, which then need to be resolved by the scrum master.</a:t>
            </a:r>
          </a:p>
          <a:p>
            <a:pPr marL="228600" indent="-228600">
              <a:buAutoNum type="arabicPeriod"/>
            </a:pPr>
            <a:r>
              <a:rPr lang="en-GB" b="0" dirty="0"/>
              <a:t>&lt;ANIMATE&gt; The </a:t>
            </a:r>
            <a:r>
              <a:rPr lang="en-GB" b="1" dirty="0"/>
              <a:t>scrum master</a:t>
            </a:r>
            <a:r>
              <a:rPr lang="en-GB" b="0" dirty="0"/>
              <a:t> is where things get a little mythological. In the pure practice, this is meant to be a sort-of “Scrum guru” who coaches and mentors the team through the process. In practice, this is effectively the team’s manager, whose responsibility includes some coaching and mentoring, but also requires shielding the team against external distraction and ensuring that the process is followed carefully.</a:t>
            </a:r>
          </a:p>
          <a:p>
            <a:pPr marL="228600" indent="-228600">
              <a:buAutoNum type="arabicPeriod"/>
            </a:pPr>
            <a:r>
              <a:rPr lang="en-GB" b="0" dirty="0"/>
              <a:t>&lt;ANIMATE&gt; The notion of </a:t>
            </a:r>
            <a:r>
              <a:rPr lang="en-GB" b="1" dirty="0"/>
              <a:t>velocity</a:t>
            </a:r>
            <a:r>
              <a:rPr lang="en-GB" b="0" dirty="0"/>
              <a:t> is very important for many Scrum teams as it measures the number of tasks / cards that can be handled in a sprint – a measure of the effectiveness of the team.</a:t>
            </a:r>
          </a:p>
        </p:txBody>
      </p:sp>
      <p:sp>
        <p:nvSpPr>
          <p:cNvPr id="4" name="Slide Number Placeholder 3"/>
          <p:cNvSpPr>
            <a:spLocks noGrp="1"/>
          </p:cNvSpPr>
          <p:nvPr>
            <p:ph type="sldNum" sz="quarter" idx="5"/>
          </p:nvPr>
        </p:nvSpPr>
        <p:spPr/>
        <p:txBody>
          <a:bodyPr/>
          <a:lstStyle/>
          <a:p>
            <a:fld id="{2DB19194-3107-4FC4-B830-364DDFF68131}" type="slidenum">
              <a:rPr lang="en-GB" smtClean="0"/>
              <a:t>5</a:t>
            </a:fld>
            <a:endParaRPr lang="en-GB"/>
          </a:p>
        </p:txBody>
      </p:sp>
    </p:spTree>
    <p:extLst>
      <p:ext uri="{BB962C8B-B14F-4D97-AF65-F5344CB8AC3E}">
        <p14:creationId xmlns:p14="http://schemas.microsoft.com/office/powerpoint/2010/main" val="209585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Scrum has many benefits over an XP-style of agile or, even, just the use of Kanban boards.</a:t>
            </a:r>
          </a:p>
          <a:p>
            <a:endParaRPr lang="en-GB" dirty="0"/>
          </a:p>
          <a:p>
            <a:r>
              <a:rPr lang="en-GB" dirty="0"/>
              <a:t>Most importantly, the sprints chunk the development process providing clear coherent focus for the team as a whole.</a:t>
            </a:r>
          </a:p>
          <a:p>
            <a:r>
              <a:rPr lang="en-GB" dirty="0"/>
              <a:t>This means that there is some stability and requirements do not change constantly. Teams can focus on finishing a particular requirement in the knowledge that it won’t change halfway through their work.</a:t>
            </a:r>
          </a:p>
          <a:p>
            <a:endParaRPr lang="en-GB" dirty="0"/>
          </a:p>
          <a:p>
            <a:r>
              <a:rPr lang="en-GB" dirty="0"/>
              <a:t>At the same time, the duration of a sprint is short enough to maintain agility and responsiveness to change.</a:t>
            </a:r>
          </a:p>
          <a:p>
            <a:r>
              <a:rPr lang="en-GB" dirty="0"/>
              <a:t>Customer see sustained on-time delivery of features and can provide feedback on the product. This establishes trust between customers and developers.</a:t>
            </a:r>
          </a:p>
          <a:p>
            <a:endParaRPr lang="en-GB" dirty="0"/>
          </a:p>
          <a:p>
            <a:r>
              <a:rPr lang="en-GB" dirty="0" err="1"/>
              <a:t>Standups</a:t>
            </a:r>
            <a:r>
              <a:rPr lang="en-GB" dirty="0"/>
              <a:t> and a physical Kanban board mean that the whole team have good visibility of their respective work. This improves team communication.</a:t>
            </a:r>
          </a:p>
          <a:p>
            <a:endParaRPr lang="en-GB" dirty="0"/>
          </a:p>
          <a:p>
            <a:r>
              <a:rPr lang="en-GB" dirty="0"/>
              <a:t>Overall, this continuous progress produces a positive expectation of project success, which helps drive the project forward.</a:t>
            </a:r>
          </a:p>
          <a:p>
            <a:endParaRPr lang="en-GB" dirty="0"/>
          </a:p>
          <a:p>
            <a:r>
              <a:rPr lang="en-GB" dirty="0"/>
              <a:t>---</a:t>
            </a:r>
          </a:p>
          <a:p>
            <a:endParaRPr lang="en-GB" dirty="0"/>
          </a:p>
          <a:p>
            <a:r>
              <a:rPr lang="en-GB" dirty="0"/>
              <a:t>Scrum is a good example of an agile software development process. </a:t>
            </a:r>
          </a:p>
          <a:p>
            <a:r>
              <a:rPr lang="en-GB" dirty="0"/>
              <a:t>One thing you may have noticed is its focus on small teams, driven by the need for frictionless communication between all developers.</a:t>
            </a:r>
          </a:p>
          <a:p>
            <a:r>
              <a:rPr lang="en-GB" dirty="0"/>
              <a:t>In the next video on KEATS, we are going to look at this aspect of agile development in particular and how it affects our ability to use agile development for large-scale projects.</a:t>
            </a:r>
          </a:p>
          <a:p>
            <a:endParaRPr lang="en-GB" dirty="0"/>
          </a:p>
          <a:p>
            <a:r>
              <a:rPr lang="en-GB"/>
              <a:t>&lt;CTRL-SHIFT-END&gt;</a:t>
            </a:r>
            <a:endParaRPr lang="en-GB" dirty="0"/>
          </a:p>
        </p:txBody>
      </p:sp>
      <p:sp>
        <p:nvSpPr>
          <p:cNvPr id="4" name="Slide Number Placeholder 3"/>
          <p:cNvSpPr>
            <a:spLocks noGrp="1"/>
          </p:cNvSpPr>
          <p:nvPr>
            <p:ph type="sldNum" sz="quarter" idx="5"/>
          </p:nvPr>
        </p:nvSpPr>
        <p:spPr/>
        <p:txBody>
          <a:bodyPr/>
          <a:lstStyle/>
          <a:p>
            <a:fld id="{2DB19194-3107-4FC4-B830-364DDFF68131}" type="slidenum">
              <a:rPr lang="en-GB" smtClean="0"/>
              <a:t>6</a:t>
            </a:fld>
            <a:endParaRPr lang="en-GB"/>
          </a:p>
        </p:txBody>
      </p:sp>
    </p:spTree>
    <p:extLst>
      <p:ext uri="{BB962C8B-B14F-4D97-AF65-F5344CB8AC3E}">
        <p14:creationId xmlns:p14="http://schemas.microsoft.com/office/powerpoint/2010/main" val="161168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9406-8C25-4E4E-BD18-95F4DADBA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B2636-058C-47D8-B3CB-56FEC6BC8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74274B-F3E1-417A-8059-A5A674160CCF}"/>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6012FAE0-6B15-4E6E-B678-CEA31814EF7F}"/>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A6C3D39-2D17-4433-9E57-D42C0ECBF57A}"/>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417302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DA6A-6B71-4692-9D30-06A918EEB7C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4CBA91-9808-455E-9E93-BF81DDB1E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B3769F-56B1-4538-83B6-AC649C8EFD9E}"/>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A2909488-45FA-40F9-9ED7-381D4BF11575}"/>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7167A79-EA28-4DED-8831-A1E0713105E0}"/>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304432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BDA50-8DCE-4FAE-A25C-14BB7F66C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4FD8A6-EB9E-4227-A1AD-F8C8FC6010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CCD683-A3F3-4699-8807-D1D1F140DED0}"/>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D4EC46C6-B01A-4684-B283-4EEAB04156AA}"/>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BB73E64D-0648-400A-9C30-29D618CEA5F3}"/>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298990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18899695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4917589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5636733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7809210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5213022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9283857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0544546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7709840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1C2-37AE-4122-A00B-4E3E9BC7E5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A141FA-20C1-4B82-A820-8E5157DB3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0AD748-B18D-4C07-B39B-FB440CDAE20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FCD1CCD8-0C52-4BF2-85E7-363CF3CB0D02}"/>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01878E24-6D73-45F1-B21A-864DED6F802D}"/>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418308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6095297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271532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2011303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7544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121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8060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9629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89058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3466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37449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331D-2834-450D-B677-947346553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A15C08-2862-4848-9372-41036E690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A0939-596B-4A8E-962D-5970A758BC4D}"/>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679F9EF1-C7DA-4882-86AC-8E3153F05942}"/>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6E1F483-4A64-48DD-84B9-F7DBA5C15145}"/>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9046114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17921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17068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2232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46747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1913140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03/03/2020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0228994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F0DC-2B35-4095-A90A-0B62621CE3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FC0CD4-5761-4DA4-8305-DBE2D173C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6E79D2-1AD7-43F8-B14C-DA889DD42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BEF7AA-F8C0-4E7C-9346-6C21DC1890BE}"/>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75D5032F-EFB6-454E-B24E-774FD3979656}"/>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6C6E062A-F19D-4441-B47D-27F93D4784A7}"/>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381303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E7DA-5ABE-4B5D-B3CC-C85DC0C51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F279EE-DDC0-4FBC-9874-6F1BA97BF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829DEF-8FD7-43BA-9BDA-DBDBC6CCF6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0B6D2F-216F-46B4-A8CC-B26C087A5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F6072-FF01-4C91-B672-25035C355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567423-8AE0-485B-9AB9-A06CC528BF81}"/>
              </a:ext>
            </a:extLst>
          </p:cNvPr>
          <p:cNvSpPr>
            <a:spLocks noGrp="1"/>
          </p:cNvSpPr>
          <p:nvPr>
            <p:ph type="dt" sz="half" idx="10"/>
          </p:nvPr>
        </p:nvSpPr>
        <p:spPr/>
        <p:txBody>
          <a:bodyPr/>
          <a:lstStyle/>
          <a:p>
            <a:r>
              <a:rPr lang="en-US"/>
              <a:t>03/03/2020</a:t>
            </a:r>
            <a:endParaRPr lang="en-GB"/>
          </a:p>
        </p:txBody>
      </p:sp>
      <p:sp>
        <p:nvSpPr>
          <p:cNvPr id="8" name="Footer Placeholder 7">
            <a:extLst>
              <a:ext uri="{FF2B5EF4-FFF2-40B4-BE49-F238E27FC236}">
                <a16:creationId xmlns:a16="http://schemas.microsoft.com/office/drawing/2014/main" id="{66C9D8E3-E0FB-4933-A5AC-75715E0CDA25}"/>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D09CE34E-149A-4F13-A008-8DA05469CAB2}"/>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183634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9D49-A81C-4CAA-9BCE-3DBDCAD55C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382AC3-3F9C-4186-B548-8BE58AFB6495}"/>
              </a:ext>
            </a:extLst>
          </p:cNvPr>
          <p:cNvSpPr>
            <a:spLocks noGrp="1"/>
          </p:cNvSpPr>
          <p:nvPr>
            <p:ph type="dt" sz="half" idx="10"/>
          </p:nvPr>
        </p:nvSpPr>
        <p:spPr/>
        <p:txBody>
          <a:bodyPr/>
          <a:lstStyle/>
          <a:p>
            <a:r>
              <a:rPr lang="en-US"/>
              <a:t>03/03/2020</a:t>
            </a:r>
            <a:endParaRPr lang="en-GB"/>
          </a:p>
        </p:txBody>
      </p:sp>
      <p:sp>
        <p:nvSpPr>
          <p:cNvPr id="4" name="Footer Placeholder 3">
            <a:extLst>
              <a:ext uri="{FF2B5EF4-FFF2-40B4-BE49-F238E27FC236}">
                <a16:creationId xmlns:a16="http://schemas.microsoft.com/office/drawing/2014/main" id="{CB704316-4B32-421A-8B53-98070EA86EF4}"/>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A894AC2C-94FC-4630-8C6E-F6BD5B13E937}"/>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291106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BD2FC-A0BB-4BB4-A72B-0EF1D3AB4946}"/>
              </a:ext>
            </a:extLst>
          </p:cNvPr>
          <p:cNvSpPr>
            <a:spLocks noGrp="1"/>
          </p:cNvSpPr>
          <p:nvPr>
            <p:ph type="dt" sz="half" idx="10"/>
          </p:nvPr>
        </p:nvSpPr>
        <p:spPr/>
        <p:txBody>
          <a:bodyPr/>
          <a:lstStyle/>
          <a:p>
            <a:r>
              <a:rPr lang="en-US"/>
              <a:t>03/03/2020</a:t>
            </a:r>
            <a:endParaRPr lang="en-GB"/>
          </a:p>
        </p:txBody>
      </p:sp>
      <p:sp>
        <p:nvSpPr>
          <p:cNvPr id="3" name="Footer Placeholder 2">
            <a:extLst>
              <a:ext uri="{FF2B5EF4-FFF2-40B4-BE49-F238E27FC236}">
                <a16:creationId xmlns:a16="http://schemas.microsoft.com/office/drawing/2014/main" id="{650F0A54-CA5A-44C6-909F-DF7EB927FD9F}"/>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3796BE30-C5A0-4B0A-91A4-3B651725A016}"/>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159479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ADAE-6543-4140-96D9-491F813E3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66631F-F0FC-49EB-93A2-302B0F89D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E03848-7921-422B-BD3B-F17AAC244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18E0-2CC4-499C-8E17-DA61C7CD68B4}"/>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68EDC725-1A24-4B21-ABC8-231D8A6CEF46}"/>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5E0744A4-0262-4702-968E-D6043335A74C}"/>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16656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EFBC-CE33-49A3-AE9F-CD29A35FF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B78BBC-7250-4549-82D8-D575D7CD7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526A8B-76A1-4FC9-B8A4-F8357E180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6011C-688C-4AB8-B7CF-F6137BB58A2F}"/>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52829437-BB70-4ABC-A734-09BACB9DCDC2}"/>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9CFA6399-136C-4F30-B1C5-D455F3123823}"/>
              </a:ext>
            </a:extLst>
          </p:cNvPr>
          <p:cNvSpPr>
            <a:spLocks noGrp="1"/>
          </p:cNvSpPr>
          <p:nvPr>
            <p:ph type="sldNum" sz="quarter" idx="12"/>
          </p:nvPr>
        </p:nvSpPr>
        <p:spPr/>
        <p:txBody>
          <a:bodyPr/>
          <a:lstStyle/>
          <a:p>
            <a:fld id="{25BF1491-D2C5-40FF-A7C6-45819F02732E}" type="slidenum">
              <a:rPr lang="en-GB" smtClean="0"/>
              <a:t>‹#›</a:t>
            </a:fld>
            <a:endParaRPr lang="en-GB"/>
          </a:p>
        </p:txBody>
      </p:sp>
    </p:spTree>
    <p:extLst>
      <p:ext uri="{BB962C8B-B14F-4D97-AF65-F5344CB8AC3E}">
        <p14:creationId xmlns:p14="http://schemas.microsoft.com/office/powerpoint/2010/main" val="52917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883ED-DC7E-4109-9DE7-1DCCE257D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6DEACC-8FD1-4B9B-82F6-3CF882840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AE0997-D14D-4D5B-BFDD-57E522AFE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03/03/2020</a:t>
            </a:r>
            <a:endParaRPr lang="en-GB"/>
          </a:p>
        </p:txBody>
      </p:sp>
      <p:sp>
        <p:nvSpPr>
          <p:cNvPr id="5" name="Footer Placeholder 4">
            <a:extLst>
              <a:ext uri="{FF2B5EF4-FFF2-40B4-BE49-F238E27FC236}">
                <a16:creationId xmlns:a16="http://schemas.microsoft.com/office/drawing/2014/main" id="{1CFC30CA-A740-42C9-B563-DC4361EE1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864AAFE4-368B-4195-A2A6-AB9BEA08A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F1491-D2C5-40FF-A7C6-45819F02732E}" type="slidenum">
              <a:rPr lang="en-GB" smtClean="0"/>
              <a:t>‹#›</a:t>
            </a:fld>
            <a:endParaRPr lang="en-GB"/>
          </a:p>
        </p:txBody>
      </p:sp>
    </p:spTree>
    <p:extLst>
      <p:ext uri="{BB962C8B-B14F-4D97-AF65-F5344CB8AC3E}">
        <p14:creationId xmlns:p14="http://schemas.microsoft.com/office/powerpoint/2010/main" val="53246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796214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4E76-1BA4-4FB7-B11C-0A07BC1904C7}"/>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Agile Techniques: Scrum</a:t>
            </a:r>
          </a:p>
        </p:txBody>
      </p:sp>
      <p:sp>
        <p:nvSpPr>
          <p:cNvPr id="3" name="Subtitle 2">
            <a:extLst>
              <a:ext uri="{FF2B5EF4-FFF2-40B4-BE49-F238E27FC236}">
                <a16:creationId xmlns:a16="http://schemas.microsoft.com/office/drawing/2014/main" id="{C584125A-AA7F-44BF-9A6E-965E7EA46BBD}"/>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2529567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focus is on managing iterative development rather than specific agile practices</a:t>
            </a:r>
          </a:p>
          <a:p>
            <a:endParaRPr lang="en-GB" dirty="0"/>
          </a:p>
          <a:p>
            <a:r>
              <a:rPr lang="en-GB" dirty="0"/>
              <a:t>Three phases:</a:t>
            </a:r>
          </a:p>
          <a:p>
            <a:pPr marL="449263" lvl="2" indent="-179388">
              <a:buFontTx/>
              <a:buChar char="-"/>
            </a:pPr>
            <a:r>
              <a:rPr lang="en-GB" dirty="0"/>
              <a:t>Initial phase (Sprint 0)</a:t>
            </a:r>
          </a:p>
          <a:p>
            <a:pPr marL="719138" lvl="3" indent="-179388">
              <a:buFontTx/>
              <a:buChar char="-"/>
            </a:pPr>
            <a:r>
              <a:rPr lang="en-GB" dirty="0"/>
              <a:t>Outline planning phase </a:t>
            </a:r>
          </a:p>
          <a:p>
            <a:pPr marL="719138" lvl="3" indent="-179388">
              <a:buFontTx/>
              <a:buChar char="-"/>
            </a:pPr>
            <a:r>
              <a:rPr lang="en-GB" dirty="0"/>
              <a:t>Establish general objectives for project and design software architecture</a:t>
            </a:r>
          </a:p>
          <a:p>
            <a:pPr marL="719138" lvl="3" indent="-179388">
              <a:buFontTx/>
              <a:buChar char="-"/>
            </a:pPr>
            <a:r>
              <a:rPr lang="en-GB" dirty="0"/>
              <a:t>Some people argue against this (because “not agile”)</a:t>
            </a:r>
          </a:p>
          <a:p>
            <a:pPr marL="449263" lvl="2" indent="-179388">
              <a:buFontTx/>
              <a:buChar char="-"/>
            </a:pPr>
            <a:r>
              <a:rPr lang="en-GB" dirty="0"/>
              <a:t>A series of “sprints”</a:t>
            </a:r>
          </a:p>
          <a:p>
            <a:pPr marL="719138" lvl="3" indent="-179388">
              <a:buFontTx/>
              <a:buChar char="-"/>
            </a:pPr>
            <a:r>
              <a:rPr lang="en-GB" dirty="0"/>
              <a:t>Each sprint develops an increment of the system</a:t>
            </a:r>
          </a:p>
          <a:p>
            <a:pPr marL="449263" lvl="2" indent="-179388">
              <a:buFontTx/>
              <a:buChar char="-"/>
            </a:pPr>
            <a:r>
              <a:rPr lang="en-GB" dirty="0"/>
              <a:t>Project closure </a:t>
            </a:r>
          </a:p>
          <a:p>
            <a:pPr marL="719138" lvl="3" indent="-179388">
              <a:buFontTx/>
              <a:buChar char="-"/>
            </a:pPr>
            <a:r>
              <a:rPr lang="en-GB" dirty="0"/>
              <a:t>Wraps up project</a:t>
            </a:r>
          </a:p>
          <a:p>
            <a:pPr marL="719138" lvl="3" indent="-179388">
              <a:buFontTx/>
              <a:buChar char="-"/>
            </a:pPr>
            <a:r>
              <a:rPr lang="en-GB" dirty="0"/>
              <a:t>Complete required documentation </a:t>
            </a:r>
          </a:p>
          <a:p>
            <a:pPr marL="719138" lvl="3" indent="-179388">
              <a:buFontTx/>
              <a:buChar char="-"/>
            </a:pPr>
            <a:r>
              <a:rPr lang="en-GB" dirty="0"/>
              <a:t>Lessons learned from project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874121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 sprint cycles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9411" y="1089025"/>
            <a:ext cx="8633178" cy="4856163"/>
          </a:xfrm>
          <a:effectLst>
            <a:outerShdw blurRad="50800" dist="38100" dir="2700000" algn="tl" rotWithShape="0">
              <a:prstClr val="black">
                <a:alpha val="40000"/>
              </a:prstClr>
            </a:outerShdw>
          </a:effectLst>
        </p:spPr>
      </p:pic>
      <p:sp>
        <p:nvSpPr>
          <p:cNvPr id="11" name="Rounded Rectangular Callout 10"/>
          <p:cNvSpPr/>
          <p:nvPr/>
        </p:nvSpPr>
        <p:spPr>
          <a:xfrm>
            <a:off x="1223628" y="2807243"/>
            <a:ext cx="2013426" cy="578882"/>
          </a:xfrm>
          <a:prstGeom prst="wedgeRoundRectCallout">
            <a:avLst>
              <a:gd name="adj1" fmla="val -3509"/>
              <a:gd name="adj2" fmla="val 80413"/>
              <a:gd name="adj3" fmla="val 16667"/>
            </a:avLst>
          </a:prstGeom>
          <a:ln/>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Prioritised and refined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according to priority</a:t>
            </a:r>
          </a:p>
        </p:txBody>
      </p:sp>
      <p:sp>
        <p:nvSpPr>
          <p:cNvPr id="12" name="Rounded Rectangular Callout 11"/>
          <p:cNvSpPr/>
          <p:nvPr/>
        </p:nvSpPr>
        <p:spPr>
          <a:xfrm>
            <a:off x="3149078" y="2473132"/>
            <a:ext cx="2830430" cy="817245"/>
          </a:xfrm>
          <a:prstGeom prst="wedgeRoundRectCallout">
            <a:avLst>
              <a:gd name="adj1" fmla="val 2109"/>
              <a:gd name="adj2" fmla="val 82041"/>
              <a:gd name="adj3" fmla="val 16667"/>
            </a:avLst>
          </a:prstGeom>
          <a:ln/>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From top of product backlog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what can be done in limited 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of one sprint?</a:t>
            </a:r>
          </a:p>
        </p:txBody>
      </p:sp>
      <p:sp>
        <p:nvSpPr>
          <p:cNvPr id="13" name="Rounded Rectangular Callout 12"/>
          <p:cNvSpPr/>
          <p:nvPr/>
        </p:nvSpPr>
        <p:spPr>
          <a:xfrm>
            <a:off x="7050957" y="1452812"/>
            <a:ext cx="2756664" cy="817245"/>
          </a:xfrm>
          <a:prstGeom prst="wedgeRoundRectCallout">
            <a:avLst>
              <a:gd name="adj1" fmla="val 2109"/>
              <a:gd name="adj2" fmla="val 82041"/>
              <a:gd name="adj3" fmla="val 16667"/>
            </a:avLst>
          </a:prstGeom>
          <a:ln/>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Daily </a:t>
            </a:r>
            <a:r>
              <a:rPr kumimoji="0" lang="en-GB" sz="1400" b="0" i="0" u="none" strike="noStrike" kern="1200" cap="none" spc="0" normalizeH="0" baseline="0" noProof="0" dirty="0" err="1">
                <a:ln>
                  <a:noFill/>
                </a:ln>
                <a:solidFill>
                  <a:prstClr val="black"/>
                </a:solidFill>
                <a:effectLst/>
                <a:uLnTx/>
                <a:uFillTx/>
                <a:latin typeface="Georgia"/>
                <a:ea typeface="+mn-ea"/>
                <a:cs typeface="+mn-cs"/>
              </a:rPr>
              <a:t>standup</a:t>
            </a:r>
            <a:r>
              <a:rPr kumimoji="0" lang="en-GB" sz="1400" b="0" i="0" u="none" strike="noStrike" kern="1200" cap="none" spc="0" normalizeH="0" baseline="0" noProof="0" dirty="0">
                <a:ln>
                  <a:noFill/>
                </a:ln>
                <a:solidFill>
                  <a:prstClr val="black"/>
                </a:solidFill>
                <a:effectLst/>
                <a:uLnTx/>
                <a:uFillTx/>
                <a:latin typeface="Georgia"/>
                <a:ea typeface="+mn-ea"/>
                <a:cs typeface="+mn-cs"/>
              </a:rPr>
              <a:t> at SCRUM board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Burn down tasks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Monitor progress</a:t>
            </a:r>
          </a:p>
        </p:txBody>
      </p:sp>
      <p:sp>
        <p:nvSpPr>
          <p:cNvPr id="14" name="Rounded Rectangular Callout 13"/>
          <p:cNvSpPr/>
          <p:nvPr/>
        </p:nvSpPr>
        <p:spPr>
          <a:xfrm>
            <a:off x="6476760" y="3264307"/>
            <a:ext cx="1604924" cy="340519"/>
          </a:xfrm>
          <a:prstGeom prst="wedgeRoundRectCallout">
            <a:avLst>
              <a:gd name="adj1" fmla="val 2109"/>
              <a:gd name="adj2" fmla="val 82041"/>
              <a:gd name="adj3" fmla="val 16667"/>
            </a:avLst>
          </a:prstGeom>
          <a:ln/>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Absolute </a:t>
            </a:r>
            <a:r>
              <a:rPr kumimoji="0" lang="en-GB" sz="1400" b="0" i="0" u="none" strike="noStrike" kern="1200" cap="none" spc="0" normalizeH="0" baseline="0" noProof="0" dirty="0" err="1">
                <a:ln>
                  <a:noFill/>
                </a:ln>
                <a:solidFill>
                  <a:prstClr val="black"/>
                </a:solidFill>
                <a:effectLst/>
                <a:uLnTx/>
                <a:uFillTx/>
                <a:latin typeface="Georgia"/>
                <a:ea typeface="+mn-ea"/>
                <a:cs typeface="+mn-cs"/>
              </a:rPr>
              <a:t>timebox</a:t>
            </a:r>
            <a:endParaRPr kumimoji="0" lang="en-GB" sz="1400" b="0" i="0" u="none" strike="noStrike" kern="1200" cap="none" spc="0" normalizeH="0" baseline="0" noProof="0" dirty="0">
              <a:ln>
                <a:noFill/>
              </a:ln>
              <a:solidFill>
                <a:prstClr val="black"/>
              </a:solidFill>
              <a:effectLst/>
              <a:uLnTx/>
              <a:uFillTx/>
              <a:latin typeface="Georgia"/>
              <a:ea typeface="+mn-ea"/>
              <a:cs typeface="+mn-cs"/>
            </a:endParaRPr>
          </a:p>
        </p:txBody>
      </p:sp>
      <p:sp>
        <p:nvSpPr>
          <p:cNvPr id="15" name="Rounded Rectangular Callout 14"/>
          <p:cNvSpPr/>
          <p:nvPr/>
        </p:nvSpPr>
        <p:spPr>
          <a:xfrm>
            <a:off x="9252938" y="2883599"/>
            <a:ext cx="1911770" cy="817245"/>
          </a:xfrm>
          <a:prstGeom prst="wedgeRoundRectCallout">
            <a:avLst>
              <a:gd name="adj1" fmla="val 2109"/>
              <a:gd name="adj2" fmla="val 82041"/>
              <a:gd name="adj3" fmla="val 16667"/>
            </a:avLst>
          </a:prstGeom>
          <a:ln/>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Feed back into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next sprint planning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eorgia"/>
                <a:ea typeface="+mn-ea"/>
                <a:cs typeface="+mn-cs"/>
              </a:rPr>
              <a:t>and product backlog</a:t>
            </a:r>
          </a:p>
        </p:txBody>
      </p:sp>
      <p:sp>
        <p:nvSpPr>
          <p:cNvPr id="3" name="Rectangle 2"/>
          <p:cNvSpPr/>
          <p:nvPr/>
        </p:nvSpPr>
        <p:spPr>
          <a:xfrm>
            <a:off x="2102177" y="1452812"/>
            <a:ext cx="3205114" cy="696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Georgia"/>
              <a:ea typeface="+mn-ea"/>
              <a:cs typeface="+mn-cs"/>
            </a:endParaRPr>
          </a:p>
        </p:txBody>
      </p:sp>
    </p:spTree>
    <p:extLst>
      <p:ext uri="{BB962C8B-B14F-4D97-AF65-F5344CB8AC3E}">
        <p14:creationId xmlns:p14="http://schemas.microsoft.com/office/powerpoint/2010/main" val="55024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a:t>
            </a:r>
          </a:p>
        </p:txBody>
      </p:sp>
      <p:sp>
        <p:nvSpPr>
          <p:cNvPr id="18" name="Content Placeholder 17"/>
          <p:cNvSpPr>
            <a:spLocks noGrp="1"/>
          </p:cNvSpPr>
          <p:nvPr>
            <p:ph idx="1"/>
          </p:nvPr>
        </p:nvSpPr>
        <p:spPr/>
        <p:txBody>
          <a:bodyPr>
            <a:normAutofit lnSpcReduction="10000"/>
          </a:bodyPr>
          <a:lstStyle/>
          <a:p>
            <a:r>
              <a:rPr lang="en-GB" dirty="0"/>
              <a:t>Development team</a:t>
            </a:r>
          </a:p>
          <a:p>
            <a:pPr marL="179388" lvl="1" indent="-179388">
              <a:buFontTx/>
              <a:buChar char="-"/>
            </a:pPr>
            <a:r>
              <a:rPr lang="en-GB" dirty="0"/>
              <a:t>Self-organizing group of software developers</a:t>
            </a:r>
          </a:p>
          <a:p>
            <a:pPr marL="179388" lvl="1" indent="-179388">
              <a:buFontTx/>
              <a:buChar char="-"/>
            </a:pPr>
            <a:r>
              <a:rPr lang="en-GB" dirty="0"/>
              <a:t>No more than 7 people</a:t>
            </a:r>
          </a:p>
          <a:p>
            <a:pPr marL="179388" lvl="1" indent="-179388">
              <a:buFontTx/>
              <a:buChar char="-"/>
            </a:pPr>
            <a:r>
              <a:rPr lang="en-GB" dirty="0"/>
              <a:t>Responsible for developing software and other essential project documents</a:t>
            </a:r>
          </a:p>
          <a:p>
            <a:r>
              <a:rPr lang="en-GB" dirty="0"/>
              <a:t>Sprint</a:t>
            </a:r>
          </a:p>
          <a:p>
            <a:pPr marL="179388" lvl="1" indent="-179388">
              <a:buFontTx/>
              <a:buChar char="-"/>
            </a:pPr>
            <a:r>
              <a:rPr lang="en-GB" dirty="0"/>
              <a:t>Development iteration</a:t>
            </a:r>
          </a:p>
          <a:p>
            <a:pPr marL="179388" lvl="1" indent="-179388">
              <a:buFontTx/>
              <a:buChar char="-"/>
            </a:pPr>
            <a:r>
              <a:rPr lang="en-GB" dirty="0"/>
              <a:t>Usually 2-4 weeks long and strictly time boxed</a:t>
            </a:r>
          </a:p>
          <a:p>
            <a:r>
              <a:rPr lang="en-GB" dirty="0"/>
              <a:t>Potentially shippable product increment</a:t>
            </a:r>
          </a:p>
          <a:p>
            <a:pPr marL="179388" lvl="1" indent="-179388">
              <a:buFontTx/>
              <a:buChar char="-"/>
            </a:pPr>
            <a:r>
              <a:rPr lang="en-GB" dirty="0"/>
              <a:t>Software increment delivered from a sprint</a:t>
            </a:r>
          </a:p>
          <a:p>
            <a:pPr marL="179388" lvl="1" indent="-179388">
              <a:buFontTx/>
              <a:buChar char="-"/>
            </a:pPr>
            <a:r>
              <a:rPr lang="en-GB" dirty="0"/>
              <a:t>Should be in a finished state with no further work, such as testing, needed to  incorporate it into the final product</a:t>
            </a:r>
          </a:p>
          <a:p>
            <a:r>
              <a:rPr lang="en-GB" dirty="0"/>
              <a:t>Product backlog</a:t>
            </a:r>
          </a:p>
          <a:p>
            <a:pPr marL="179388" lvl="1" indent="-179388">
              <a:buFontTx/>
              <a:buChar char="-"/>
            </a:pPr>
            <a:r>
              <a:rPr lang="en-GB" dirty="0"/>
              <a:t>List of items development team must tackle</a:t>
            </a:r>
          </a:p>
          <a:p>
            <a:pPr marL="179388" lvl="1" indent="-179388">
              <a:buFontTx/>
              <a:buChar char="-"/>
            </a:pPr>
            <a:r>
              <a:rPr lang="en-GB" dirty="0"/>
              <a:t>Feature definitions, software requirements, user stories, descriptions of supplementary tasks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112114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a:t>
            </a:r>
          </a:p>
        </p:txBody>
      </p:sp>
      <p:sp>
        <p:nvSpPr>
          <p:cNvPr id="18" name="Content Placeholder 17"/>
          <p:cNvSpPr>
            <a:spLocks noGrp="1"/>
          </p:cNvSpPr>
          <p:nvPr>
            <p:ph idx="1"/>
          </p:nvPr>
        </p:nvSpPr>
        <p:spPr/>
        <p:txBody>
          <a:bodyPr>
            <a:normAutofit fontScale="92500" lnSpcReduction="10000"/>
          </a:bodyPr>
          <a:lstStyle/>
          <a:p>
            <a:r>
              <a:rPr lang="en-GB" dirty="0"/>
              <a:t>Product owner</a:t>
            </a:r>
          </a:p>
          <a:p>
            <a:pPr marL="179388" lvl="1" indent="-179388">
              <a:buFontTx/>
              <a:buChar char="-"/>
            </a:pPr>
            <a:r>
              <a:rPr lang="en-GB" dirty="0"/>
              <a:t>Individual whose job is to identify, prioritise and review product features or requirements</a:t>
            </a:r>
          </a:p>
          <a:p>
            <a:pPr marL="179388" lvl="1" indent="-179388">
              <a:buFontTx/>
              <a:buChar char="-"/>
            </a:pPr>
            <a:r>
              <a:rPr lang="en-GB" dirty="0"/>
              <a:t>Can be a customer or product manager</a:t>
            </a:r>
          </a:p>
          <a:p>
            <a:r>
              <a:rPr lang="en-GB" dirty="0"/>
              <a:t>Scrum</a:t>
            </a:r>
          </a:p>
          <a:p>
            <a:pPr marL="179388" lvl="1" indent="-179388">
              <a:buFontTx/>
              <a:buChar char="-"/>
            </a:pPr>
            <a:r>
              <a:rPr lang="en-GB" dirty="0"/>
              <a:t>Daily brief meeting of the development team at Scrum board</a:t>
            </a:r>
          </a:p>
          <a:p>
            <a:pPr marL="179388" lvl="1" indent="-179388">
              <a:buFontTx/>
              <a:buChar char="-"/>
            </a:pPr>
            <a:r>
              <a:rPr lang="en-GB" dirty="0"/>
              <a:t>Reviews progress and prioritizes work to be done that day</a:t>
            </a:r>
          </a:p>
          <a:p>
            <a:pPr marL="179388" lvl="1" indent="-179388">
              <a:buFontTx/>
              <a:buChar char="-"/>
            </a:pPr>
            <a:r>
              <a:rPr lang="en-GB" dirty="0"/>
              <a:t>Identifies blockages, to be resolved by </a:t>
            </a:r>
            <a:r>
              <a:rPr lang="en-GB" dirty="0" err="1"/>
              <a:t>ScrumMaster</a:t>
            </a:r>
            <a:endParaRPr lang="en-GB" dirty="0"/>
          </a:p>
          <a:p>
            <a:r>
              <a:rPr lang="en-GB" dirty="0" err="1"/>
              <a:t>ScrumMaster</a:t>
            </a:r>
            <a:endParaRPr lang="en-GB" dirty="0"/>
          </a:p>
          <a:p>
            <a:pPr marL="179388" lvl="1" indent="-179388">
              <a:buFontTx/>
              <a:buChar char="-"/>
            </a:pPr>
            <a:r>
              <a:rPr lang="en-GB" dirty="0"/>
              <a:t>Responsible for ensuring Scrum process is followed</a:t>
            </a:r>
          </a:p>
          <a:p>
            <a:pPr marL="179388" lvl="1" indent="-179388">
              <a:buFontTx/>
              <a:buChar char="-"/>
            </a:pPr>
            <a:r>
              <a:rPr lang="en-GB" dirty="0"/>
              <a:t>Guides team in the effective use of Scrum</a:t>
            </a:r>
          </a:p>
          <a:p>
            <a:pPr marL="179388" lvl="1" indent="-179388">
              <a:buFontTx/>
              <a:buChar char="-"/>
            </a:pPr>
            <a:r>
              <a:rPr lang="en-GB" dirty="0"/>
              <a:t>Responsible for interfacing with rest of company and ensuring Scrum team is not diverted by outside interference</a:t>
            </a:r>
          </a:p>
          <a:p>
            <a:pPr marL="179388" lvl="1" indent="-179388">
              <a:buFontTx/>
              <a:buChar char="-"/>
            </a:pPr>
            <a:r>
              <a:rPr lang="en-GB" dirty="0"/>
              <a:t>In Scrum world, in effect, a “Guru”. In practice, an experienced project manager </a:t>
            </a:r>
            <a:r>
              <a:rPr lang="en-GB" dirty="0">
                <a:sym typeface="Wingdings" panose="05000000000000000000" pitchFamily="2" charset="2"/>
              </a:rPr>
              <a:t></a:t>
            </a:r>
            <a:endParaRPr lang="en-GB" dirty="0"/>
          </a:p>
          <a:p>
            <a:r>
              <a:rPr lang="en-GB" dirty="0"/>
              <a:t>Velocity</a:t>
            </a:r>
          </a:p>
          <a:p>
            <a:pPr marL="179388" lvl="1" indent="-179388">
              <a:buFontTx/>
              <a:buChar char="-"/>
            </a:pPr>
            <a:r>
              <a:rPr lang="en-GB" dirty="0"/>
              <a:t>Number of tasks / cards that can be handled in a sprint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328943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benefits</a:t>
            </a:r>
            <a:endParaRPr lang="en-US" dirty="0"/>
          </a:p>
        </p:txBody>
      </p:sp>
      <p:sp>
        <p:nvSpPr>
          <p:cNvPr id="3" name="Content Placeholder 2"/>
          <p:cNvSpPr>
            <a:spLocks noGrp="1"/>
          </p:cNvSpPr>
          <p:nvPr>
            <p:ph idx="1"/>
          </p:nvPr>
        </p:nvSpPr>
        <p:spPr/>
        <p:txBody>
          <a:bodyPr/>
          <a:lstStyle/>
          <a:p>
            <a:pPr marL="179388" lvl="1" indent="-179388">
              <a:buFontTx/>
              <a:buChar char="-"/>
            </a:pPr>
            <a:r>
              <a:rPr lang="en-GB" dirty="0"/>
              <a:t>Product is broken into set of manageable and understandable chunks</a:t>
            </a:r>
          </a:p>
          <a:p>
            <a:pPr marL="179388" lvl="1" indent="-179388">
              <a:buFontTx/>
              <a:buChar char="-"/>
            </a:pPr>
            <a:r>
              <a:rPr lang="en-GB" dirty="0"/>
              <a:t>Unstable requirements do not hold up progress</a:t>
            </a:r>
          </a:p>
          <a:p>
            <a:pPr marL="179388" lvl="1" indent="-179388">
              <a:buFontTx/>
              <a:buChar char="-"/>
            </a:pPr>
            <a:r>
              <a:rPr lang="en-GB" dirty="0"/>
              <a:t>Customers see on-time delivery of increments</a:t>
            </a:r>
          </a:p>
          <a:p>
            <a:pPr marL="179388" lvl="1" indent="-179388">
              <a:buFontTx/>
              <a:buChar char="-"/>
            </a:pPr>
            <a:r>
              <a:rPr lang="en-GB" dirty="0"/>
              <a:t>Customers gain feedback on how the product works</a:t>
            </a:r>
          </a:p>
          <a:p>
            <a:pPr marL="179388" lvl="1" indent="-179388">
              <a:buFontTx/>
              <a:buChar char="-"/>
            </a:pPr>
            <a:r>
              <a:rPr lang="en-GB" dirty="0"/>
              <a:t>Trust between customers and developers is established</a:t>
            </a:r>
          </a:p>
          <a:p>
            <a:pPr marL="179388" lvl="1" indent="-179388">
              <a:buFontTx/>
              <a:buChar char="-"/>
            </a:pPr>
            <a:r>
              <a:rPr lang="en-GB" dirty="0"/>
              <a:t>Whole team has visibility of everything </a:t>
            </a:r>
          </a:p>
          <a:p>
            <a:pPr marL="449263" lvl="2" indent="-179388">
              <a:buFontTx/>
              <a:buChar char="-"/>
            </a:pPr>
            <a:r>
              <a:rPr lang="en-GB" dirty="0"/>
              <a:t>Improved team communication</a:t>
            </a:r>
          </a:p>
          <a:p>
            <a:pPr marL="179388" lvl="1" indent="-179388">
              <a:buFontTx/>
              <a:buChar char="-"/>
            </a:pPr>
            <a:r>
              <a:rPr lang="en-GB" dirty="0"/>
              <a:t>Positive culture in which everyone expects project to succeed</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45141312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1880</Words>
  <Application>Microsoft Office PowerPoint</Application>
  <PresentationFormat>Widescreen</PresentationFormat>
  <Paragraphs>156</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Georgia</vt:lpstr>
      <vt:lpstr>Impact</vt:lpstr>
      <vt:lpstr>Office Theme</vt:lpstr>
      <vt:lpstr>KCL UPDATE v4 4x3</vt:lpstr>
      <vt:lpstr>Agile Techniques: Scrum</vt:lpstr>
      <vt:lpstr>Scrum</vt:lpstr>
      <vt:lpstr>SCRUM – sprint cycles</vt:lpstr>
      <vt:lpstr>Scrum terminology</vt:lpstr>
      <vt:lpstr>Scrum terminology</vt:lpstr>
      <vt:lpstr>Scrum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Techniques: Scrum</dc:title>
  <dc:creator>Zschaler, Steffen</dc:creator>
  <cp:lastModifiedBy>Zschaler, Steffen</cp:lastModifiedBy>
  <cp:revision>1</cp:revision>
  <dcterms:created xsi:type="dcterms:W3CDTF">2021-02-12T12:26:52Z</dcterms:created>
  <dcterms:modified xsi:type="dcterms:W3CDTF">2021-02-19T14:33:46Z</dcterms:modified>
</cp:coreProperties>
</file>